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798" r:id="rId1"/>
  </p:sldMasterIdLst>
  <p:notesMasterIdLst>
    <p:notesMasterId r:id="rId26"/>
  </p:notesMasterIdLst>
  <p:sldIdLst>
    <p:sldId id="256" r:id="rId2"/>
    <p:sldId id="273" r:id="rId3"/>
    <p:sldId id="279" r:id="rId4"/>
    <p:sldId id="280" r:id="rId5"/>
    <p:sldId id="281" r:id="rId6"/>
    <p:sldId id="274" r:id="rId7"/>
    <p:sldId id="282" r:id="rId8"/>
    <p:sldId id="264" r:id="rId9"/>
    <p:sldId id="284" r:id="rId10"/>
    <p:sldId id="267" r:id="rId11"/>
    <p:sldId id="268" r:id="rId12"/>
    <p:sldId id="270" r:id="rId13"/>
    <p:sldId id="271" r:id="rId14"/>
    <p:sldId id="275" r:id="rId15"/>
    <p:sldId id="272" r:id="rId16"/>
    <p:sldId id="257" r:id="rId17"/>
    <p:sldId id="258" r:id="rId18"/>
    <p:sldId id="260" r:id="rId19"/>
    <p:sldId id="262" r:id="rId20"/>
    <p:sldId id="263" r:id="rId21"/>
    <p:sldId id="265" r:id="rId22"/>
    <p:sldId id="276" r:id="rId23"/>
    <p:sldId id="269" r:id="rId24"/>
    <p:sldId id="283" r:id="rId2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nfrey, Lenita" userId="88bcd5fa-07f9-4869-be3b-82b12b5dd617" providerId="ADAL" clId="{FEC1E840-0DA0-49D6-B1C5-14ADD04852F0}"/>
    <pc:docChg chg="custSel addSld delSld modSld">
      <pc:chgData name="Winfrey, Lenita" userId="88bcd5fa-07f9-4869-be3b-82b12b5dd617" providerId="ADAL" clId="{FEC1E840-0DA0-49D6-B1C5-14ADD04852F0}" dt="2026-08-06T21:55:58.437" v="2038" actId="20577"/>
      <pc:docMkLst>
        <pc:docMk/>
      </pc:docMkLst>
      <pc:sldChg chg="modSp mod">
        <pc:chgData name="Winfrey, Lenita" userId="88bcd5fa-07f9-4869-be3b-82b12b5dd617" providerId="ADAL" clId="{FEC1E840-0DA0-49D6-B1C5-14ADD04852F0}" dt="2026-08-06T21:54:45.467" v="1976" actId="20577"/>
        <pc:sldMkLst>
          <pc:docMk/>
          <pc:sldMk cId="493956696" sldId="263"/>
        </pc:sldMkLst>
        <pc:spChg chg="mod">
          <ac:chgData name="Winfrey, Lenita" userId="88bcd5fa-07f9-4869-be3b-82b12b5dd617" providerId="ADAL" clId="{FEC1E840-0DA0-49D6-B1C5-14ADD04852F0}" dt="2026-08-06T21:54:45.467" v="1976" actId="20577"/>
          <ac:spMkLst>
            <pc:docMk/>
            <pc:sldMk cId="493956696" sldId="263"/>
            <ac:spMk id="3" creationId="{CF974A01-11D6-E4C6-E46E-3732D344DC3D}"/>
          </ac:spMkLst>
        </pc:spChg>
      </pc:sldChg>
      <pc:sldChg chg="modSp mod">
        <pc:chgData name="Winfrey, Lenita" userId="88bcd5fa-07f9-4869-be3b-82b12b5dd617" providerId="ADAL" clId="{FEC1E840-0DA0-49D6-B1C5-14ADD04852F0}" dt="2026-08-06T21:49:10.793" v="1656" actId="27636"/>
        <pc:sldMkLst>
          <pc:docMk/>
          <pc:sldMk cId="2629921369" sldId="264"/>
        </pc:sldMkLst>
        <pc:spChg chg="mod">
          <ac:chgData name="Winfrey, Lenita" userId="88bcd5fa-07f9-4869-be3b-82b12b5dd617" providerId="ADAL" clId="{FEC1E840-0DA0-49D6-B1C5-14ADD04852F0}" dt="2026-08-06T21:49:10.793" v="1656" actId="27636"/>
          <ac:spMkLst>
            <pc:docMk/>
            <pc:sldMk cId="2629921369" sldId="264"/>
            <ac:spMk id="3" creationId="{5446C922-CDC0-F1F0-52ED-1B09BF2EE0EE}"/>
          </ac:spMkLst>
        </pc:spChg>
      </pc:sldChg>
      <pc:sldChg chg="modSp mod">
        <pc:chgData name="Winfrey, Lenita" userId="88bcd5fa-07f9-4869-be3b-82b12b5dd617" providerId="ADAL" clId="{FEC1E840-0DA0-49D6-B1C5-14ADD04852F0}" dt="2026-08-06T21:51:38.111" v="1806" actId="20577"/>
        <pc:sldMkLst>
          <pc:docMk/>
          <pc:sldMk cId="4239446743" sldId="270"/>
        </pc:sldMkLst>
        <pc:graphicFrameChg chg="modGraphic">
          <ac:chgData name="Winfrey, Lenita" userId="88bcd5fa-07f9-4869-be3b-82b12b5dd617" providerId="ADAL" clId="{FEC1E840-0DA0-49D6-B1C5-14ADD04852F0}" dt="2026-08-06T21:51:38.111" v="1806" actId="20577"/>
          <ac:graphicFrameMkLst>
            <pc:docMk/>
            <pc:sldMk cId="4239446743" sldId="270"/>
            <ac:graphicFrameMk id="7" creationId="{33F1A284-4B06-1E8E-B0C5-4BC10528F7AA}"/>
          </ac:graphicFrameMkLst>
        </pc:graphicFrameChg>
      </pc:sldChg>
      <pc:sldChg chg="modSp mod">
        <pc:chgData name="Winfrey, Lenita" userId="88bcd5fa-07f9-4869-be3b-82b12b5dd617" providerId="ADAL" clId="{FEC1E840-0DA0-49D6-B1C5-14ADD04852F0}" dt="2026-08-06T21:52:47.126" v="1855" actId="20577"/>
        <pc:sldMkLst>
          <pc:docMk/>
          <pc:sldMk cId="1861705664" sldId="271"/>
        </pc:sldMkLst>
        <pc:spChg chg="mod">
          <ac:chgData name="Winfrey, Lenita" userId="88bcd5fa-07f9-4869-be3b-82b12b5dd617" providerId="ADAL" clId="{FEC1E840-0DA0-49D6-B1C5-14ADD04852F0}" dt="2026-08-06T21:52:47.126" v="1855" actId="20577"/>
          <ac:spMkLst>
            <pc:docMk/>
            <pc:sldMk cId="1861705664" sldId="271"/>
            <ac:spMk id="3" creationId="{E0E352B0-7B0E-8422-7BDA-B20AD487C59D}"/>
          </ac:spMkLst>
        </pc:spChg>
      </pc:sldChg>
      <pc:sldChg chg="modSp mod">
        <pc:chgData name="Winfrey, Lenita" userId="88bcd5fa-07f9-4869-be3b-82b12b5dd617" providerId="ADAL" clId="{FEC1E840-0DA0-49D6-B1C5-14ADD04852F0}" dt="2026-08-06T21:53:55.585" v="1951" actId="20577"/>
        <pc:sldMkLst>
          <pc:docMk/>
          <pc:sldMk cId="3636485509" sldId="272"/>
        </pc:sldMkLst>
        <pc:spChg chg="mod">
          <ac:chgData name="Winfrey, Lenita" userId="88bcd5fa-07f9-4869-be3b-82b12b5dd617" providerId="ADAL" clId="{FEC1E840-0DA0-49D6-B1C5-14ADD04852F0}" dt="2026-08-06T21:53:55.585" v="1951" actId="20577"/>
          <ac:spMkLst>
            <pc:docMk/>
            <pc:sldMk cId="3636485509" sldId="272"/>
            <ac:spMk id="3" creationId="{FD400D1B-DAE6-A145-91A1-036AAB80EAA7}"/>
          </ac:spMkLst>
        </pc:spChg>
      </pc:sldChg>
      <pc:sldChg chg="modSp mod">
        <pc:chgData name="Winfrey, Lenita" userId="88bcd5fa-07f9-4869-be3b-82b12b5dd617" providerId="ADAL" clId="{FEC1E840-0DA0-49D6-B1C5-14ADD04852F0}" dt="2026-08-06T21:47:34.050" v="1614" actId="20577"/>
        <pc:sldMkLst>
          <pc:docMk/>
          <pc:sldMk cId="2433234334" sldId="274"/>
        </pc:sldMkLst>
        <pc:spChg chg="mod">
          <ac:chgData name="Winfrey, Lenita" userId="88bcd5fa-07f9-4869-be3b-82b12b5dd617" providerId="ADAL" clId="{FEC1E840-0DA0-49D6-B1C5-14ADD04852F0}" dt="2026-08-06T21:47:34.050" v="1614" actId="20577"/>
          <ac:spMkLst>
            <pc:docMk/>
            <pc:sldMk cId="2433234334" sldId="274"/>
            <ac:spMk id="3" creationId="{7F293465-E7EC-EBCC-4229-AD7A47044A07}"/>
          </ac:spMkLst>
        </pc:spChg>
      </pc:sldChg>
      <pc:sldChg chg="modSp mod">
        <pc:chgData name="Winfrey, Lenita" userId="88bcd5fa-07f9-4869-be3b-82b12b5dd617" providerId="ADAL" clId="{FEC1E840-0DA0-49D6-B1C5-14ADD04852F0}" dt="2026-08-06T21:53:28.248" v="1927" actId="20577"/>
        <pc:sldMkLst>
          <pc:docMk/>
          <pc:sldMk cId="839336626" sldId="275"/>
        </pc:sldMkLst>
        <pc:spChg chg="mod">
          <ac:chgData name="Winfrey, Lenita" userId="88bcd5fa-07f9-4869-be3b-82b12b5dd617" providerId="ADAL" clId="{FEC1E840-0DA0-49D6-B1C5-14ADD04852F0}" dt="2026-08-06T21:53:28.248" v="1927" actId="20577"/>
          <ac:spMkLst>
            <pc:docMk/>
            <pc:sldMk cId="839336626" sldId="275"/>
            <ac:spMk id="3" creationId="{E0E352B0-7B0E-8422-7BDA-B20AD487C59D}"/>
          </ac:spMkLst>
        </pc:spChg>
      </pc:sldChg>
      <pc:sldChg chg="modSp mod">
        <pc:chgData name="Winfrey, Lenita" userId="88bcd5fa-07f9-4869-be3b-82b12b5dd617" providerId="ADAL" clId="{FEC1E840-0DA0-49D6-B1C5-14ADD04852F0}" dt="2026-08-06T21:55:19.546" v="1995" actId="20577"/>
        <pc:sldMkLst>
          <pc:docMk/>
          <pc:sldMk cId="4167697706" sldId="276"/>
        </pc:sldMkLst>
        <pc:spChg chg="mod">
          <ac:chgData name="Winfrey, Lenita" userId="88bcd5fa-07f9-4869-be3b-82b12b5dd617" providerId="ADAL" clId="{FEC1E840-0DA0-49D6-B1C5-14ADD04852F0}" dt="2026-08-06T21:55:19.546" v="1995" actId="20577"/>
          <ac:spMkLst>
            <pc:docMk/>
            <pc:sldMk cId="4167697706" sldId="276"/>
            <ac:spMk id="3" creationId="{0B0E13C9-D14E-7164-8CA5-6E133AD89C32}"/>
          </ac:spMkLst>
        </pc:spChg>
      </pc:sldChg>
      <pc:sldChg chg="modSp mod">
        <pc:chgData name="Winfrey, Lenita" userId="88bcd5fa-07f9-4869-be3b-82b12b5dd617" providerId="ADAL" clId="{FEC1E840-0DA0-49D6-B1C5-14ADD04852F0}" dt="2026-08-06T21:47:58.508" v="1627" actId="20577"/>
        <pc:sldMkLst>
          <pc:docMk/>
          <pc:sldMk cId="2662922473" sldId="282"/>
        </pc:sldMkLst>
        <pc:spChg chg="mod">
          <ac:chgData name="Winfrey, Lenita" userId="88bcd5fa-07f9-4869-be3b-82b12b5dd617" providerId="ADAL" clId="{FEC1E840-0DA0-49D6-B1C5-14ADD04852F0}" dt="2026-08-06T21:47:58.508" v="1627" actId="20577"/>
          <ac:spMkLst>
            <pc:docMk/>
            <pc:sldMk cId="2662922473" sldId="282"/>
            <ac:spMk id="3" creationId="{E86B06C4-18C3-6872-66E8-E9F21203050B}"/>
          </ac:spMkLst>
        </pc:spChg>
      </pc:sldChg>
      <pc:sldChg chg="modSp add mod">
        <pc:chgData name="Winfrey, Lenita" userId="88bcd5fa-07f9-4869-be3b-82b12b5dd617" providerId="ADAL" clId="{FEC1E840-0DA0-49D6-B1C5-14ADD04852F0}" dt="2026-08-06T21:55:58.437" v="2038" actId="20577"/>
        <pc:sldMkLst>
          <pc:docMk/>
          <pc:sldMk cId="1136179534" sldId="283"/>
        </pc:sldMkLst>
        <pc:spChg chg="mod">
          <ac:chgData name="Winfrey, Lenita" userId="88bcd5fa-07f9-4869-be3b-82b12b5dd617" providerId="ADAL" clId="{FEC1E840-0DA0-49D6-B1C5-14ADD04852F0}" dt="2026-08-06T21:55:58.437" v="2038" actId="20577"/>
          <ac:spMkLst>
            <pc:docMk/>
            <pc:sldMk cId="1136179534" sldId="283"/>
            <ac:spMk id="3" creationId="{BBEB415C-3D7E-8E45-0BE2-E4A12D297553}"/>
          </ac:spMkLst>
        </pc:spChg>
      </pc:sldChg>
      <pc:sldChg chg="modSp add mod">
        <pc:chgData name="Winfrey, Lenita" userId="88bcd5fa-07f9-4869-be3b-82b12b5dd617" providerId="ADAL" clId="{FEC1E840-0DA0-49D6-B1C5-14ADD04852F0}" dt="2026-08-06T21:51:05.416" v="1782" actId="20577"/>
        <pc:sldMkLst>
          <pc:docMk/>
          <pc:sldMk cId="59449179" sldId="284"/>
        </pc:sldMkLst>
        <pc:spChg chg="mod">
          <ac:chgData name="Winfrey, Lenita" userId="88bcd5fa-07f9-4869-be3b-82b12b5dd617" providerId="ADAL" clId="{FEC1E840-0DA0-49D6-B1C5-14ADD04852F0}" dt="2026-08-06T21:49:35.195" v="1698" actId="6549"/>
          <ac:spMkLst>
            <pc:docMk/>
            <pc:sldMk cId="59449179" sldId="284"/>
            <ac:spMk id="2" creationId="{8C49FCD6-99A4-9689-812B-BC389F2A311E}"/>
          </ac:spMkLst>
        </pc:spChg>
        <pc:spChg chg="mod">
          <ac:chgData name="Winfrey, Lenita" userId="88bcd5fa-07f9-4869-be3b-82b12b5dd617" providerId="ADAL" clId="{FEC1E840-0DA0-49D6-B1C5-14ADD04852F0}" dt="2026-08-06T21:51:05.416" v="1782" actId="20577"/>
          <ac:spMkLst>
            <pc:docMk/>
            <pc:sldMk cId="59449179" sldId="284"/>
            <ac:spMk id="3" creationId="{4BE88A9F-5008-FFAA-8ABA-AB08CF430DC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782F05-A975-4142-8F91-33D71B1C54CC}"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C6057B66-E8B0-4B17-9C0F-8034D485FB7F}">
      <dgm:prSet/>
      <dgm:spPr/>
      <dgm:t>
        <a:bodyPr/>
        <a:lstStyle/>
        <a:p>
          <a:r>
            <a:rPr lang="en-US" dirty="0"/>
            <a:t>RFQ (Request for Quote)/ITB (Invitation to Bid): Electronic or Hardcopy </a:t>
          </a:r>
        </a:p>
      </dgm:t>
    </dgm:pt>
    <dgm:pt modelId="{A2E9CE5F-3F82-4EF9-B83E-6861172BB0CC}" type="parTrans" cxnId="{97A7EAC8-F5D3-44FF-AF33-69C9EBA9CCDC}">
      <dgm:prSet/>
      <dgm:spPr/>
      <dgm:t>
        <a:bodyPr/>
        <a:lstStyle/>
        <a:p>
          <a:endParaRPr lang="en-US"/>
        </a:p>
      </dgm:t>
    </dgm:pt>
    <dgm:pt modelId="{26F2FCB9-9DF5-4253-A35D-D85F913D5A89}" type="sibTrans" cxnId="{97A7EAC8-F5D3-44FF-AF33-69C9EBA9CCDC}">
      <dgm:prSet/>
      <dgm:spPr/>
      <dgm:t>
        <a:bodyPr/>
        <a:lstStyle/>
        <a:p>
          <a:endParaRPr lang="en-US"/>
        </a:p>
      </dgm:t>
    </dgm:pt>
    <dgm:pt modelId="{40109997-5214-4319-B754-C1A805C531F0}">
      <dgm:prSet/>
      <dgm:spPr/>
      <dgm:t>
        <a:bodyPr/>
        <a:lstStyle/>
        <a:p>
          <a:r>
            <a:rPr lang="en-US" dirty="0"/>
            <a:t>Construction RFQ: Hardcopy Only</a:t>
          </a:r>
        </a:p>
      </dgm:t>
    </dgm:pt>
    <dgm:pt modelId="{CFF56A60-C9C4-42D0-B09A-6880BDF6A561}" type="parTrans" cxnId="{831A4E59-1289-4A3D-9193-2569E739991E}">
      <dgm:prSet/>
      <dgm:spPr/>
      <dgm:t>
        <a:bodyPr/>
        <a:lstStyle/>
        <a:p>
          <a:endParaRPr lang="en-US"/>
        </a:p>
      </dgm:t>
    </dgm:pt>
    <dgm:pt modelId="{1B55319D-980A-4146-A622-821C27BAE5CE}" type="sibTrans" cxnId="{831A4E59-1289-4A3D-9193-2569E739991E}">
      <dgm:prSet/>
      <dgm:spPr/>
      <dgm:t>
        <a:bodyPr/>
        <a:lstStyle/>
        <a:p>
          <a:endParaRPr lang="en-US"/>
        </a:p>
      </dgm:t>
    </dgm:pt>
    <dgm:pt modelId="{771D697C-CA62-4C53-933C-0A3FA119FAB7}">
      <dgm:prSet/>
      <dgm:spPr/>
      <dgm:t>
        <a:bodyPr/>
        <a:lstStyle/>
        <a:p>
          <a:r>
            <a:rPr lang="en-US" dirty="0"/>
            <a:t>RFP (Request for Proposals):  Hardcopy Only</a:t>
          </a:r>
        </a:p>
      </dgm:t>
    </dgm:pt>
    <dgm:pt modelId="{CCBFB48A-62AF-43E0-B1CD-848366C4EA36}" type="parTrans" cxnId="{7046A3AC-53DA-4EA6-B839-CE36A294E3BF}">
      <dgm:prSet/>
      <dgm:spPr/>
      <dgm:t>
        <a:bodyPr/>
        <a:lstStyle/>
        <a:p>
          <a:endParaRPr lang="en-US"/>
        </a:p>
      </dgm:t>
    </dgm:pt>
    <dgm:pt modelId="{77894D56-5C81-482B-8F65-19DDD587EFFB}" type="sibTrans" cxnId="{7046A3AC-53DA-4EA6-B839-CE36A294E3BF}">
      <dgm:prSet/>
      <dgm:spPr/>
      <dgm:t>
        <a:bodyPr/>
        <a:lstStyle/>
        <a:p>
          <a:endParaRPr lang="en-US"/>
        </a:p>
      </dgm:t>
    </dgm:pt>
    <dgm:pt modelId="{A5A5179C-DF8C-4340-893A-AE85F245CFA8}">
      <dgm:prSet/>
      <dgm:spPr/>
      <dgm:t>
        <a:bodyPr/>
        <a:lstStyle/>
        <a:p>
          <a:r>
            <a:rPr lang="en-US" dirty="0"/>
            <a:t>RFQ (Request for Qualifications):  Hardcopy Only</a:t>
          </a:r>
        </a:p>
      </dgm:t>
    </dgm:pt>
    <dgm:pt modelId="{D8234008-A9FA-4104-92DC-454389451C36}" type="parTrans" cxnId="{E6EF817E-F7F0-4FE2-B583-ADC40490ECA4}">
      <dgm:prSet/>
      <dgm:spPr/>
      <dgm:t>
        <a:bodyPr/>
        <a:lstStyle/>
        <a:p>
          <a:endParaRPr lang="en-US"/>
        </a:p>
      </dgm:t>
    </dgm:pt>
    <dgm:pt modelId="{BD6F25E0-B4F3-4803-A85E-72364A1B98E3}" type="sibTrans" cxnId="{E6EF817E-F7F0-4FE2-B583-ADC40490ECA4}">
      <dgm:prSet/>
      <dgm:spPr/>
      <dgm:t>
        <a:bodyPr/>
        <a:lstStyle/>
        <a:p>
          <a:endParaRPr lang="en-US"/>
        </a:p>
      </dgm:t>
    </dgm:pt>
    <dgm:pt modelId="{E3946B98-66AE-4E59-9BF8-61ABBE6CA401}" type="pres">
      <dgm:prSet presAssocID="{EC782F05-A975-4142-8F91-33D71B1C54CC}" presName="linear" presStyleCnt="0">
        <dgm:presLayoutVars>
          <dgm:animLvl val="lvl"/>
          <dgm:resizeHandles val="exact"/>
        </dgm:presLayoutVars>
      </dgm:prSet>
      <dgm:spPr/>
    </dgm:pt>
    <dgm:pt modelId="{E8CFBB4E-89B2-49D8-A9DF-818149D5FD55}" type="pres">
      <dgm:prSet presAssocID="{C6057B66-E8B0-4B17-9C0F-8034D485FB7F}" presName="parentText" presStyleLbl="node1" presStyleIdx="0" presStyleCnt="4">
        <dgm:presLayoutVars>
          <dgm:chMax val="0"/>
          <dgm:bulletEnabled val="1"/>
        </dgm:presLayoutVars>
      </dgm:prSet>
      <dgm:spPr/>
    </dgm:pt>
    <dgm:pt modelId="{B0E67135-7C59-4113-AA38-A76F10DACC4D}" type="pres">
      <dgm:prSet presAssocID="{26F2FCB9-9DF5-4253-A35D-D85F913D5A89}" presName="spacer" presStyleCnt="0"/>
      <dgm:spPr/>
    </dgm:pt>
    <dgm:pt modelId="{4227CB3E-625B-4E79-B019-8B14F4F7AEEC}" type="pres">
      <dgm:prSet presAssocID="{40109997-5214-4319-B754-C1A805C531F0}" presName="parentText" presStyleLbl="node1" presStyleIdx="1" presStyleCnt="4">
        <dgm:presLayoutVars>
          <dgm:chMax val="0"/>
          <dgm:bulletEnabled val="1"/>
        </dgm:presLayoutVars>
      </dgm:prSet>
      <dgm:spPr/>
    </dgm:pt>
    <dgm:pt modelId="{1E5106DC-25C5-4034-A08D-B93A01172A48}" type="pres">
      <dgm:prSet presAssocID="{1B55319D-980A-4146-A622-821C27BAE5CE}" presName="spacer" presStyleCnt="0"/>
      <dgm:spPr/>
    </dgm:pt>
    <dgm:pt modelId="{C02E73C9-73A3-4CD5-8718-1BF9C8726E82}" type="pres">
      <dgm:prSet presAssocID="{771D697C-CA62-4C53-933C-0A3FA119FAB7}" presName="parentText" presStyleLbl="node1" presStyleIdx="2" presStyleCnt="4">
        <dgm:presLayoutVars>
          <dgm:chMax val="0"/>
          <dgm:bulletEnabled val="1"/>
        </dgm:presLayoutVars>
      </dgm:prSet>
      <dgm:spPr/>
    </dgm:pt>
    <dgm:pt modelId="{9C44E35F-3098-4734-B50B-2143F5CCC25B}" type="pres">
      <dgm:prSet presAssocID="{77894D56-5C81-482B-8F65-19DDD587EFFB}" presName="spacer" presStyleCnt="0"/>
      <dgm:spPr/>
    </dgm:pt>
    <dgm:pt modelId="{0ED9B79A-03BC-424E-8B1C-D9681B7841A7}" type="pres">
      <dgm:prSet presAssocID="{A5A5179C-DF8C-4340-893A-AE85F245CFA8}" presName="parentText" presStyleLbl="node1" presStyleIdx="3" presStyleCnt="4">
        <dgm:presLayoutVars>
          <dgm:chMax val="0"/>
          <dgm:bulletEnabled val="1"/>
        </dgm:presLayoutVars>
      </dgm:prSet>
      <dgm:spPr/>
    </dgm:pt>
  </dgm:ptLst>
  <dgm:cxnLst>
    <dgm:cxn modelId="{715A8700-DA01-47C9-8B14-9152282998DE}" type="presOf" srcId="{40109997-5214-4319-B754-C1A805C531F0}" destId="{4227CB3E-625B-4E79-B019-8B14F4F7AEEC}" srcOrd="0" destOrd="0" presId="urn:microsoft.com/office/officeart/2005/8/layout/vList2"/>
    <dgm:cxn modelId="{9E96814C-9E3D-4EBF-9CCD-FAF53AF653D0}" type="presOf" srcId="{771D697C-CA62-4C53-933C-0A3FA119FAB7}" destId="{C02E73C9-73A3-4CD5-8718-1BF9C8726E82}" srcOrd="0" destOrd="0" presId="urn:microsoft.com/office/officeart/2005/8/layout/vList2"/>
    <dgm:cxn modelId="{831A4E59-1289-4A3D-9193-2569E739991E}" srcId="{EC782F05-A975-4142-8F91-33D71B1C54CC}" destId="{40109997-5214-4319-B754-C1A805C531F0}" srcOrd="1" destOrd="0" parTransId="{CFF56A60-C9C4-42D0-B09A-6880BDF6A561}" sibTransId="{1B55319D-980A-4146-A622-821C27BAE5CE}"/>
    <dgm:cxn modelId="{E6EF817E-F7F0-4FE2-B583-ADC40490ECA4}" srcId="{EC782F05-A975-4142-8F91-33D71B1C54CC}" destId="{A5A5179C-DF8C-4340-893A-AE85F245CFA8}" srcOrd="3" destOrd="0" parTransId="{D8234008-A9FA-4104-92DC-454389451C36}" sibTransId="{BD6F25E0-B4F3-4803-A85E-72364A1B98E3}"/>
    <dgm:cxn modelId="{046284A9-A4B9-41DA-8561-2CA0A65396EE}" type="presOf" srcId="{C6057B66-E8B0-4B17-9C0F-8034D485FB7F}" destId="{E8CFBB4E-89B2-49D8-A9DF-818149D5FD55}" srcOrd="0" destOrd="0" presId="urn:microsoft.com/office/officeart/2005/8/layout/vList2"/>
    <dgm:cxn modelId="{7046A3AC-53DA-4EA6-B839-CE36A294E3BF}" srcId="{EC782F05-A975-4142-8F91-33D71B1C54CC}" destId="{771D697C-CA62-4C53-933C-0A3FA119FAB7}" srcOrd="2" destOrd="0" parTransId="{CCBFB48A-62AF-43E0-B1CD-848366C4EA36}" sibTransId="{77894D56-5C81-482B-8F65-19DDD587EFFB}"/>
    <dgm:cxn modelId="{97A7EAC8-F5D3-44FF-AF33-69C9EBA9CCDC}" srcId="{EC782F05-A975-4142-8F91-33D71B1C54CC}" destId="{C6057B66-E8B0-4B17-9C0F-8034D485FB7F}" srcOrd="0" destOrd="0" parTransId="{A2E9CE5F-3F82-4EF9-B83E-6861172BB0CC}" sibTransId="{26F2FCB9-9DF5-4253-A35D-D85F913D5A89}"/>
    <dgm:cxn modelId="{209222F3-6EA0-44AF-A025-0D0B8B6F817A}" type="presOf" srcId="{A5A5179C-DF8C-4340-893A-AE85F245CFA8}" destId="{0ED9B79A-03BC-424E-8B1C-D9681B7841A7}" srcOrd="0" destOrd="0" presId="urn:microsoft.com/office/officeart/2005/8/layout/vList2"/>
    <dgm:cxn modelId="{93A03FFF-71B1-41E7-9E30-A1E1F6220A9A}" type="presOf" srcId="{EC782F05-A975-4142-8F91-33D71B1C54CC}" destId="{E3946B98-66AE-4E59-9BF8-61ABBE6CA401}" srcOrd="0" destOrd="0" presId="urn:microsoft.com/office/officeart/2005/8/layout/vList2"/>
    <dgm:cxn modelId="{00583707-A66A-4D8F-9AC1-F2467F7B9EB5}" type="presParOf" srcId="{E3946B98-66AE-4E59-9BF8-61ABBE6CA401}" destId="{E8CFBB4E-89B2-49D8-A9DF-818149D5FD55}" srcOrd="0" destOrd="0" presId="urn:microsoft.com/office/officeart/2005/8/layout/vList2"/>
    <dgm:cxn modelId="{A7829044-4D6B-4CEA-B761-0E86C263053F}" type="presParOf" srcId="{E3946B98-66AE-4E59-9BF8-61ABBE6CA401}" destId="{B0E67135-7C59-4113-AA38-A76F10DACC4D}" srcOrd="1" destOrd="0" presId="urn:microsoft.com/office/officeart/2005/8/layout/vList2"/>
    <dgm:cxn modelId="{8A008F5F-0D3C-47DF-9D2B-BDB509858D91}" type="presParOf" srcId="{E3946B98-66AE-4E59-9BF8-61ABBE6CA401}" destId="{4227CB3E-625B-4E79-B019-8B14F4F7AEEC}" srcOrd="2" destOrd="0" presId="urn:microsoft.com/office/officeart/2005/8/layout/vList2"/>
    <dgm:cxn modelId="{9C667F7E-7CA6-43D2-8256-469BAD85A9E5}" type="presParOf" srcId="{E3946B98-66AE-4E59-9BF8-61ABBE6CA401}" destId="{1E5106DC-25C5-4034-A08D-B93A01172A48}" srcOrd="3" destOrd="0" presId="urn:microsoft.com/office/officeart/2005/8/layout/vList2"/>
    <dgm:cxn modelId="{03552BCA-2505-4535-BF37-6A5D95A198EA}" type="presParOf" srcId="{E3946B98-66AE-4E59-9BF8-61ABBE6CA401}" destId="{C02E73C9-73A3-4CD5-8718-1BF9C8726E82}" srcOrd="4" destOrd="0" presId="urn:microsoft.com/office/officeart/2005/8/layout/vList2"/>
    <dgm:cxn modelId="{4BC9B608-0035-4E54-A02F-EAC04EE9CCB4}" type="presParOf" srcId="{E3946B98-66AE-4E59-9BF8-61ABBE6CA401}" destId="{9C44E35F-3098-4734-B50B-2143F5CCC25B}" srcOrd="5" destOrd="0" presId="urn:microsoft.com/office/officeart/2005/8/layout/vList2"/>
    <dgm:cxn modelId="{AC2E844D-C641-4107-8385-0F3B1F6EA316}" type="presParOf" srcId="{E3946B98-66AE-4E59-9BF8-61ABBE6CA401}" destId="{0ED9B79A-03BC-424E-8B1C-D9681B7841A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CFBB4E-89B2-49D8-A9DF-818149D5FD55}">
      <dsp:nvSpPr>
        <dsp:cNvPr id="0" name=""/>
        <dsp:cNvSpPr/>
      </dsp:nvSpPr>
      <dsp:spPr>
        <a:xfrm>
          <a:off x="0" y="68197"/>
          <a:ext cx="7701662" cy="994500"/>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RFQ (Request for Quote)/ITB (Invitation to Bid): Electronic or Hardcopy </a:t>
          </a:r>
        </a:p>
      </dsp:txBody>
      <dsp:txXfrm>
        <a:off x="48547" y="116744"/>
        <a:ext cx="7604568" cy="897406"/>
      </dsp:txXfrm>
    </dsp:sp>
    <dsp:sp modelId="{4227CB3E-625B-4E79-B019-8B14F4F7AEEC}">
      <dsp:nvSpPr>
        <dsp:cNvPr id="0" name=""/>
        <dsp:cNvSpPr/>
      </dsp:nvSpPr>
      <dsp:spPr>
        <a:xfrm>
          <a:off x="0" y="1134697"/>
          <a:ext cx="7701662" cy="994500"/>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Construction RFQ: Hardcopy Only</a:t>
          </a:r>
        </a:p>
      </dsp:txBody>
      <dsp:txXfrm>
        <a:off x="48547" y="1183244"/>
        <a:ext cx="7604568" cy="897406"/>
      </dsp:txXfrm>
    </dsp:sp>
    <dsp:sp modelId="{C02E73C9-73A3-4CD5-8718-1BF9C8726E82}">
      <dsp:nvSpPr>
        <dsp:cNvPr id="0" name=""/>
        <dsp:cNvSpPr/>
      </dsp:nvSpPr>
      <dsp:spPr>
        <a:xfrm>
          <a:off x="0" y="2201197"/>
          <a:ext cx="7701662" cy="994500"/>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RFP (Request for Proposals):  Hardcopy Only</a:t>
          </a:r>
        </a:p>
      </dsp:txBody>
      <dsp:txXfrm>
        <a:off x="48547" y="2249744"/>
        <a:ext cx="7604568" cy="897406"/>
      </dsp:txXfrm>
    </dsp:sp>
    <dsp:sp modelId="{0ED9B79A-03BC-424E-8B1C-D9681B7841A7}">
      <dsp:nvSpPr>
        <dsp:cNvPr id="0" name=""/>
        <dsp:cNvSpPr/>
      </dsp:nvSpPr>
      <dsp:spPr>
        <a:xfrm>
          <a:off x="0" y="3267697"/>
          <a:ext cx="7701662" cy="994500"/>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RFQ (Request for Qualifications):  Hardcopy Only</a:t>
          </a:r>
        </a:p>
      </dsp:txBody>
      <dsp:txXfrm>
        <a:off x="48547" y="3316244"/>
        <a:ext cx="7604568" cy="89740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29054E90-D438-4226-95A1-53BD13F3F597}" type="datetimeFigureOut">
              <a:rPr lang="en-US" smtClean="0"/>
              <a:t>8/6/2026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DA83B1F2-BCC1-4736-930F-647DC6511F56}" type="slidenum">
              <a:rPr lang="en-US" smtClean="0"/>
              <a:t>‹#›</a:t>
            </a:fld>
            <a:endParaRPr lang="en-US"/>
          </a:p>
        </p:txBody>
      </p:sp>
    </p:spTree>
    <p:extLst>
      <p:ext uri="{BB962C8B-B14F-4D97-AF65-F5344CB8AC3E}">
        <p14:creationId xmlns:p14="http://schemas.microsoft.com/office/powerpoint/2010/main" val="3513287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83B1F2-BCC1-4736-930F-647DC6511F56}" type="slidenum">
              <a:rPr lang="en-US" smtClean="0"/>
              <a:t>1</a:t>
            </a:fld>
            <a:endParaRPr lang="en-US"/>
          </a:p>
        </p:txBody>
      </p:sp>
    </p:spTree>
    <p:extLst>
      <p:ext uri="{BB962C8B-B14F-4D97-AF65-F5344CB8AC3E}">
        <p14:creationId xmlns:p14="http://schemas.microsoft.com/office/powerpoint/2010/main" val="39812792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83B1F2-BCC1-4736-930F-647DC6511F56}" type="slidenum">
              <a:rPr lang="en-US" smtClean="0"/>
              <a:t>19</a:t>
            </a:fld>
            <a:endParaRPr lang="en-US"/>
          </a:p>
        </p:txBody>
      </p:sp>
    </p:spTree>
    <p:extLst>
      <p:ext uri="{BB962C8B-B14F-4D97-AF65-F5344CB8AC3E}">
        <p14:creationId xmlns:p14="http://schemas.microsoft.com/office/powerpoint/2010/main" val="2887201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83B1F2-BCC1-4736-930F-647DC6511F56}" type="slidenum">
              <a:rPr lang="en-US" smtClean="0"/>
              <a:t>20</a:t>
            </a:fld>
            <a:endParaRPr lang="en-US"/>
          </a:p>
        </p:txBody>
      </p:sp>
    </p:spTree>
    <p:extLst>
      <p:ext uri="{BB962C8B-B14F-4D97-AF65-F5344CB8AC3E}">
        <p14:creationId xmlns:p14="http://schemas.microsoft.com/office/powerpoint/2010/main" val="3341204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83B1F2-BCC1-4736-930F-647DC6511F56}" type="slidenum">
              <a:rPr lang="en-US" smtClean="0"/>
              <a:t>21</a:t>
            </a:fld>
            <a:endParaRPr lang="en-US"/>
          </a:p>
        </p:txBody>
      </p:sp>
    </p:spTree>
    <p:extLst>
      <p:ext uri="{BB962C8B-B14F-4D97-AF65-F5344CB8AC3E}">
        <p14:creationId xmlns:p14="http://schemas.microsoft.com/office/powerpoint/2010/main" val="25165671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44A47-5079-24DA-17BD-2DF484FFCB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0D6AB6-9BC2-83CE-5960-EB1AF60787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125B7B-A90E-F259-DFD3-7E03EFF1F6B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B89F5A-A1D1-B16E-6A25-B0EDF0631DD1}"/>
              </a:ext>
            </a:extLst>
          </p:cNvPr>
          <p:cNvSpPr>
            <a:spLocks noGrp="1"/>
          </p:cNvSpPr>
          <p:nvPr>
            <p:ph type="sldNum" sz="quarter" idx="5"/>
          </p:nvPr>
        </p:nvSpPr>
        <p:spPr/>
        <p:txBody>
          <a:bodyPr/>
          <a:lstStyle/>
          <a:p>
            <a:fld id="{DA83B1F2-BCC1-4736-930F-647DC6511F56}" type="slidenum">
              <a:rPr lang="en-US" smtClean="0"/>
              <a:t>24</a:t>
            </a:fld>
            <a:endParaRPr lang="en-US"/>
          </a:p>
        </p:txBody>
      </p:sp>
    </p:spTree>
    <p:extLst>
      <p:ext uri="{BB962C8B-B14F-4D97-AF65-F5344CB8AC3E}">
        <p14:creationId xmlns:p14="http://schemas.microsoft.com/office/powerpoint/2010/main" val="3750714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83B1F2-BCC1-4736-930F-647DC6511F56}" type="slidenum">
              <a:rPr lang="en-US" smtClean="0"/>
              <a:t>8</a:t>
            </a:fld>
            <a:endParaRPr lang="en-US"/>
          </a:p>
        </p:txBody>
      </p:sp>
    </p:spTree>
    <p:extLst>
      <p:ext uri="{BB962C8B-B14F-4D97-AF65-F5344CB8AC3E}">
        <p14:creationId xmlns:p14="http://schemas.microsoft.com/office/powerpoint/2010/main" val="177891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09DD6-832E-059D-C449-BEA3F3CA30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A76C36-8B76-093A-F75B-5AB6E91DC8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9C1CB4-4B8E-FE40-262B-E7A8D4E12A9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61DDB2-739E-6EA6-3FF5-0C1AA19F97CE}"/>
              </a:ext>
            </a:extLst>
          </p:cNvPr>
          <p:cNvSpPr>
            <a:spLocks noGrp="1"/>
          </p:cNvSpPr>
          <p:nvPr>
            <p:ph type="sldNum" sz="quarter" idx="5"/>
          </p:nvPr>
        </p:nvSpPr>
        <p:spPr/>
        <p:txBody>
          <a:bodyPr/>
          <a:lstStyle/>
          <a:p>
            <a:fld id="{DA83B1F2-BCC1-4736-930F-647DC6511F56}" type="slidenum">
              <a:rPr lang="en-US" smtClean="0"/>
              <a:t>9</a:t>
            </a:fld>
            <a:endParaRPr lang="en-US"/>
          </a:p>
        </p:txBody>
      </p:sp>
    </p:spTree>
    <p:extLst>
      <p:ext uri="{BB962C8B-B14F-4D97-AF65-F5344CB8AC3E}">
        <p14:creationId xmlns:p14="http://schemas.microsoft.com/office/powerpoint/2010/main" val="1676401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83B1F2-BCC1-4736-930F-647DC6511F56}" type="slidenum">
              <a:rPr lang="en-US" smtClean="0"/>
              <a:t>10</a:t>
            </a:fld>
            <a:endParaRPr lang="en-US"/>
          </a:p>
        </p:txBody>
      </p:sp>
    </p:spTree>
    <p:extLst>
      <p:ext uri="{BB962C8B-B14F-4D97-AF65-F5344CB8AC3E}">
        <p14:creationId xmlns:p14="http://schemas.microsoft.com/office/powerpoint/2010/main" val="2213090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83B1F2-BCC1-4736-930F-647DC6511F56}" type="slidenum">
              <a:rPr lang="en-US" smtClean="0"/>
              <a:t>11</a:t>
            </a:fld>
            <a:endParaRPr lang="en-US"/>
          </a:p>
        </p:txBody>
      </p:sp>
    </p:spTree>
    <p:extLst>
      <p:ext uri="{BB962C8B-B14F-4D97-AF65-F5344CB8AC3E}">
        <p14:creationId xmlns:p14="http://schemas.microsoft.com/office/powerpoint/2010/main" val="2557123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83B1F2-BCC1-4736-930F-647DC6511F56}" type="slidenum">
              <a:rPr lang="en-US" smtClean="0"/>
              <a:t>15</a:t>
            </a:fld>
            <a:endParaRPr lang="en-US"/>
          </a:p>
        </p:txBody>
      </p:sp>
    </p:spTree>
    <p:extLst>
      <p:ext uri="{BB962C8B-B14F-4D97-AF65-F5344CB8AC3E}">
        <p14:creationId xmlns:p14="http://schemas.microsoft.com/office/powerpoint/2010/main" val="3078919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83B1F2-BCC1-4736-930F-647DC6511F56}" type="slidenum">
              <a:rPr lang="en-US" smtClean="0"/>
              <a:t>16</a:t>
            </a:fld>
            <a:endParaRPr lang="en-US"/>
          </a:p>
        </p:txBody>
      </p:sp>
    </p:spTree>
    <p:extLst>
      <p:ext uri="{BB962C8B-B14F-4D97-AF65-F5344CB8AC3E}">
        <p14:creationId xmlns:p14="http://schemas.microsoft.com/office/powerpoint/2010/main" val="2693221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83B1F2-BCC1-4736-930F-647DC6511F56}" type="slidenum">
              <a:rPr lang="en-US" smtClean="0"/>
              <a:t>17</a:t>
            </a:fld>
            <a:endParaRPr lang="en-US"/>
          </a:p>
        </p:txBody>
      </p:sp>
    </p:spTree>
    <p:extLst>
      <p:ext uri="{BB962C8B-B14F-4D97-AF65-F5344CB8AC3E}">
        <p14:creationId xmlns:p14="http://schemas.microsoft.com/office/powerpoint/2010/main" val="3442018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83B1F2-BCC1-4736-930F-647DC6511F56}" type="slidenum">
              <a:rPr lang="en-US" smtClean="0"/>
              <a:t>18</a:t>
            </a:fld>
            <a:endParaRPr lang="en-US"/>
          </a:p>
        </p:txBody>
      </p:sp>
    </p:spTree>
    <p:extLst>
      <p:ext uri="{BB962C8B-B14F-4D97-AF65-F5344CB8AC3E}">
        <p14:creationId xmlns:p14="http://schemas.microsoft.com/office/powerpoint/2010/main" val="488406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394054-C4F6-41D4-9B60-C82F6C298FC2}" type="datetime1">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4529540"/>
            <a:ext cx="779767" cy="365125"/>
          </a:xfrm>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132959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DA75BC-24E3-4091-A0AC-3182366CED37}" type="datetime1">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1365720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547F4A-438F-44E8-9021-2F8DAC17B8FF}" type="datetime1">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493CFC-369D-41F6-B2B3-F574D23836C6}"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94900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801968C-83BA-49C4-B04A-4B7AD1790656}" type="datetime1">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3142591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5655A88-B665-462F-8AF6-4FA8E1CAC3F2}" type="datetime1">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493CFC-369D-41F6-B2B3-F574D23836C6}"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33773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FE8CEE5-0931-44B8-8DE2-CE16F9454BF8}" type="datetime1">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2474454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D16968-6A9C-4F7D-AF20-73EF918B4A5F}" type="datetime1">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2400357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181B49-C9CA-4E06-884B-A858FA2075D6}" type="datetime1">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18537957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1C8604-AB37-44DB-B901-1FA5427FA0E6}" type="datetime1">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80459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1BDCE6-1AA8-4F02-B773-77B377F1D14C}" type="datetime1">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3932825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B60F9C-852D-4103-A461-2D1B6E4E9F79}" type="datetime1">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1266615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6E0C0B5-D8A0-419F-A6D7-1EAE88D66499}" type="datetime1">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3481067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372B62-009E-4E51-AEE7-F16C9CECF164}" type="datetime1">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197421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9DA229-536F-48BA-8364-A6882812DF82}" type="datetime1">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285539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4ACEBC-8141-46EF-BB77-B762B7880249}" type="datetime1">
              <a:rPr lang="en-US" smtClean="0"/>
              <a:t>8/6/2026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311105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EE566F-7591-43BD-BB1B-A4611E22D29C}" type="datetime1">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2320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8B1B5C-2C0D-4F3B-9B84-496073099C39}" type="datetime1">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4493CFC-369D-41F6-B2B3-F574D23836C6}" type="slidenum">
              <a:rPr lang="en-US" smtClean="0"/>
              <a:t>‹#›</a:t>
            </a:fld>
            <a:endParaRPr lang="en-US"/>
          </a:p>
        </p:txBody>
      </p:sp>
    </p:spTree>
    <p:extLst>
      <p:ext uri="{BB962C8B-B14F-4D97-AF65-F5344CB8AC3E}">
        <p14:creationId xmlns:p14="http://schemas.microsoft.com/office/powerpoint/2010/main" val="1814366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7AADCD5-44EC-4C81-9C19-F6F3494854C8}" type="datetime1">
              <a:rPr lang="en-US" smtClean="0"/>
              <a:t>8/6/2026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4493CFC-369D-41F6-B2B3-F574D23836C6}" type="slidenum">
              <a:rPr lang="en-US" smtClean="0"/>
              <a:t>‹#›</a:t>
            </a:fld>
            <a:endParaRPr lang="en-US"/>
          </a:p>
        </p:txBody>
      </p:sp>
    </p:spTree>
    <p:extLst>
      <p:ext uri="{BB962C8B-B14F-4D97-AF65-F5344CB8AC3E}">
        <p14:creationId xmlns:p14="http://schemas.microsoft.com/office/powerpoint/2010/main" val="651728478"/>
      </p:ext>
    </p:extLst>
  </p:cSld>
  <p:clrMap bg1="dk1" tx1="lt1" bg2="dk2" tx2="lt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08" r:id="rId10"/>
    <p:sldLayoutId id="2147484809" r:id="rId11"/>
    <p:sldLayoutId id="2147484810" r:id="rId12"/>
    <p:sldLayoutId id="2147484811" r:id="rId13"/>
    <p:sldLayoutId id="2147484812" r:id="rId14"/>
    <p:sldLayoutId id="2147484813" r:id="rId15"/>
    <p:sldLayoutId id="2147484814" r:id="rId16"/>
    <p:sldLayoutId id="2147484815" r:id="rId17"/>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memphistn.gov/business/rfps-rfqs/" TargetMode="External"/><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hyperlink" Target="https://www.memphistn.gov/business/rfps-rfqs/" TargetMode="External"/><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hyperlink" Target="mailto:procurement@memphistn.gov" TargetMode="External"/><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A03DD-B5B8-A59E-235C-D681855D951E}"/>
              </a:ext>
            </a:extLst>
          </p:cNvPr>
          <p:cNvSpPr>
            <a:spLocks noGrp="1"/>
          </p:cNvSpPr>
          <p:nvPr>
            <p:ph type="ctrTitle"/>
          </p:nvPr>
        </p:nvSpPr>
        <p:spPr>
          <a:xfrm>
            <a:off x="1638300" y="4529540"/>
            <a:ext cx="8915399" cy="1162423"/>
          </a:xfrm>
        </p:spPr>
        <p:txBody>
          <a:bodyPr>
            <a:normAutofit/>
          </a:bodyPr>
          <a:lstStyle/>
          <a:p>
            <a:r>
              <a:rPr lang="en-US" sz="5000" dirty="0"/>
              <a:t>Purchasing Vendor Training</a:t>
            </a:r>
          </a:p>
        </p:txBody>
      </p:sp>
      <p:sp>
        <p:nvSpPr>
          <p:cNvPr id="3" name="Subtitle 2">
            <a:extLst>
              <a:ext uri="{FF2B5EF4-FFF2-40B4-BE49-F238E27FC236}">
                <a16:creationId xmlns:a16="http://schemas.microsoft.com/office/drawing/2014/main" id="{E3ABB9FC-1A4E-A2B5-CB84-AF64D053CD1C}"/>
              </a:ext>
            </a:extLst>
          </p:cNvPr>
          <p:cNvSpPr>
            <a:spLocks noGrp="1"/>
          </p:cNvSpPr>
          <p:nvPr>
            <p:ph type="subTitle" idx="1"/>
          </p:nvPr>
        </p:nvSpPr>
        <p:spPr>
          <a:xfrm>
            <a:off x="1638300" y="5664942"/>
            <a:ext cx="8915399" cy="507189"/>
          </a:xfrm>
        </p:spPr>
        <p:txBody>
          <a:bodyPr>
            <a:normAutofit/>
          </a:bodyPr>
          <a:lstStyle/>
          <a:p>
            <a:pPr algn="ctr"/>
            <a:r>
              <a:rPr lang="en-US" dirty="0"/>
              <a:t>Vendor Setup</a:t>
            </a:r>
            <a:r>
              <a:rPr lang="en-US" dirty="0">
                <a:sym typeface="Wingdings" panose="05000000000000000000" pitchFamily="2" charset="2"/>
              </a:rPr>
              <a:t> </a:t>
            </a:r>
            <a:r>
              <a:rPr lang="en-US" dirty="0"/>
              <a:t> RFQ/RFP </a:t>
            </a:r>
            <a:r>
              <a:rPr lang="en-US" dirty="0">
                <a:sym typeface="Wingdings" panose="05000000000000000000" pitchFamily="2" charset="2"/>
              </a:rPr>
              <a:t></a:t>
            </a:r>
            <a:r>
              <a:rPr lang="en-US" dirty="0"/>
              <a:t> Contracts </a:t>
            </a:r>
            <a:r>
              <a:rPr lang="en-US" dirty="0">
                <a:sym typeface="Wingdings" panose="05000000000000000000" pitchFamily="2" charset="2"/>
              </a:rPr>
              <a:t> Purchase Orders </a:t>
            </a:r>
            <a:r>
              <a:rPr lang="en-US" dirty="0"/>
              <a:t> Construction</a:t>
            </a:r>
          </a:p>
        </p:txBody>
      </p:sp>
      <p:pic>
        <p:nvPicPr>
          <p:cNvPr id="1026" name="Picture 2" descr="Partner Relationship Management ...">
            <a:extLst>
              <a:ext uri="{FF2B5EF4-FFF2-40B4-BE49-F238E27FC236}">
                <a16:creationId xmlns:a16="http://schemas.microsoft.com/office/drawing/2014/main" id="{6971356B-640F-6B12-5F9C-359262C04D5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807961" y="655458"/>
            <a:ext cx="6576078" cy="36027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green and grey logo&#10;&#10;Description automatically generated">
            <a:extLst>
              <a:ext uri="{FF2B5EF4-FFF2-40B4-BE49-F238E27FC236}">
                <a16:creationId xmlns:a16="http://schemas.microsoft.com/office/drawing/2014/main" id="{14A2B717-0A69-12BE-3B37-053D9E6DE8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2782876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ACBF7-3F95-371A-CE17-DA167D8DBDBB}"/>
              </a:ext>
            </a:extLst>
          </p:cNvPr>
          <p:cNvSpPr>
            <a:spLocks noGrp="1"/>
          </p:cNvSpPr>
          <p:nvPr>
            <p:ph type="title"/>
          </p:nvPr>
        </p:nvSpPr>
        <p:spPr/>
        <p:txBody>
          <a:bodyPr/>
          <a:lstStyle/>
          <a:p>
            <a:r>
              <a:rPr lang="en-US" dirty="0"/>
              <a:t>Bidding on an RFQ(Request for Qualification)</a:t>
            </a:r>
          </a:p>
        </p:txBody>
      </p:sp>
      <p:sp>
        <p:nvSpPr>
          <p:cNvPr id="3" name="Content Placeholder 2">
            <a:extLst>
              <a:ext uri="{FF2B5EF4-FFF2-40B4-BE49-F238E27FC236}">
                <a16:creationId xmlns:a16="http://schemas.microsoft.com/office/drawing/2014/main" id="{FD400D1B-DAE6-A145-91A1-036AAB80EAA7}"/>
              </a:ext>
            </a:extLst>
          </p:cNvPr>
          <p:cNvSpPr>
            <a:spLocks noGrp="1"/>
          </p:cNvSpPr>
          <p:nvPr>
            <p:ph sz="quarter" idx="13"/>
          </p:nvPr>
        </p:nvSpPr>
        <p:spPr/>
        <p:txBody>
          <a:bodyPr>
            <a:normAutofit/>
          </a:bodyPr>
          <a:lstStyle/>
          <a:p>
            <a:r>
              <a:rPr lang="en-US" dirty="0"/>
              <a:t>All information on the RFQ is listed on the City’s website.</a:t>
            </a:r>
          </a:p>
          <a:p>
            <a:pPr lvl="1"/>
            <a:r>
              <a:rPr lang="en-US" dirty="0">
                <a:hlinkClick r:id="rId3"/>
              </a:rPr>
              <a:t>https://www.memphistn.gov/business/rfps-rfqs/</a:t>
            </a:r>
            <a:endParaRPr lang="en-US" dirty="0"/>
          </a:p>
          <a:p>
            <a:r>
              <a:rPr lang="en-US" dirty="0"/>
              <a:t>Please make sure you read the specifications and understand the requirements of the RFQ.</a:t>
            </a:r>
          </a:p>
          <a:p>
            <a:r>
              <a:rPr lang="en-US" dirty="0"/>
              <a:t>Please pay attention to the deadlines for submitting RFQ’s. once the deadline has passed, your proposal is considered non-conforming .  </a:t>
            </a:r>
          </a:p>
          <a:p>
            <a:r>
              <a:rPr lang="en-US" dirty="0"/>
              <a:t>If you have issues or questions submitting your proposal, please contact purchasing as soon as possible. Please do not wait until the last minute to submit your proposal. </a:t>
            </a:r>
          </a:p>
          <a:p>
            <a:endParaRPr lang="en-US" dirty="0"/>
          </a:p>
        </p:txBody>
      </p:sp>
      <p:pic>
        <p:nvPicPr>
          <p:cNvPr id="5" name="Picture 4" descr="A green and grey logo&#10;&#10;Description automatically generated">
            <a:extLst>
              <a:ext uri="{FF2B5EF4-FFF2-40B4-BE49-F238E27FC236}">
                <a16:creationId xmlns:a16="http://schemas.microsoft.com/office/drawing/2014/main" id="{62F167E6-02BC-CB47-D462-F47A8F9A61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2048187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ACBF7-3F95-371A-CE17-DA167D8DBDBB}"/>
              </a:ext>
            </a:extLst>
          </p:cNvPr>
          <p:cNvSpPr>
            <a:spLocks noGrp="1"/>
          </p:cNvSpPr>
          <p:nvPr>
            <p:ph type="title"/>
          </p:nvPr>
        </p:nvSpPr>
        <p:spPr/>
        <p:txBody>
          <a:bodyPr/>
          <a:lstStyle/>
          <a:p>
            <a:r>
              <a:rPr lang="en-US" dirty="0"/>
              <a:t>Bidding on an RFP(Request for Proposal)</a:t>
            </a:r>
          </a:p>
        </p:txBody>
      </p:sp>
      <p:sp>
        <p:nvSpPr>
          <p:cNvPr id="3" name="Content Placeholder 2">
            <a:extLst>
              <a:ext uri="{FF2B5EF4-FFF2-40B4-BE49-F238E27FC236}">
                <a16:creationId xmlns:a16="http://schemas.microsoft.com/office/drawing/2014/main" id="{FD400D1B-DAE6-A145-91A1-036AAB80EAA7}"/>
              </a:ext>
            </a:extLst>
          </p:cNvPr>
          <p:cNvSpPr>
            <a:spLocks noGrp="1"/>
          </p:cNvSpPr>
          <p:nvPr>
            <p:ph sz="quarter" idx="13"/>
          </p:nvPr>
        </p:nvSpPr>
        <p:spPr/>
        <p:txBody>
          <a:bodyPr>
            <a:normAutofit/>
          </a:bodyPr>
          <a:lstStyle/>
          <a:p>
            <a:r>
              <a:rPr lang="en-US" dirty="0"/>
              <a:t>All information on the RFP is listed on the City’s website.</a:t>
            </a:r>
          </a:p>
          <a:p>
            <a:pPr lvl="1"/>
            <a:r>
              <a:rPr lang="en-US" dirty="0">
                <a:hlinkClick r:id="rId3"/>
              </a:rPr>
              <a:t>https://www.memphistn.gov/business/rfps-rfqs/</a:t>
            </a:r>
            <a:endParaRPr lang="en-US" dirty="0"/>
          </a:p>
          <a:p>
            <a:r>
              <a:rPr lang="en-US" dirty="0"/>
              <a:t>Please make sure you read the specifications and understand the requirements of the RFP.</a:t>
            </a:r>
          </a:p>
          <a:p>
            <a:r>
              <a:rPr lang="en-US" dirty="0"/>
              <a:t>Please pay attention to the deadlines for submitting RFP’s. once the deadline has passed, your proposal is considered non-conforming .  </a:t>
            </a:r>
          </a:p>
          <a:p>
            <a:r>
              <a:rPr lang="en-US" dirty="0"/>
              <a:t>If you have issues or questions submitting your proposal, please contact Purchasing via email only when the RFP is actively being solicited.</a:t>
            </a:r>
          </a:p>
          <a:p>
            <a:endParaRPr lang="en-US" dirty="0"/>
          </a:p>
        </p:txBody>
      </p:sp>
      <p:pic>
        <p:nvPicPr>
          <p:cNvPr id="5" name="Picture 4" descr="A green and grey logo&#10;&#10;Description automatically generated">
            <a:extLst>
              <a:ext uri="{FF2B5EF4-FFF2-40B4-BE49-F238E27FC236}">
                <a16:creationId xmlns:a16="http://schemas.microsoft.com/office/drawing/2014/main" id="{62F167E6-02BC-CB47-D462-F47A8F9A61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1070301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9954D-1E56-078B-E800-F45BA8102DB5}"/>
              </a:ext>
            </a:extLst>
          </p:cNvPr>
          <p:cNvSpPr>
            <a:spLocks noGrp="1"/>
          </p:cNvSpPr>
          <p:nvPr>
            <p:ph type="title"/>
          </p:nvPr>
        </p:nvSpPr>
        <p:spPr>
          <a:xfrm>
            <a:off x="2592926" y="624110"/>
            <a:ext cx="8085406" cy="1280890"/>
          </a:xfrm>
        </p:spPr>
        <p:txBody>
          <a:bodyPr>
            <a:normAutofit/>
          </a:bodyPr>
          <a:lstStyle/>
          <a:p>
            <a:pPr>
              <a:lnSpc>
                <a:spcPct val="90000"/>
              </a:lnSpc>
            </a:pPr>
            <a:r>
              <a:rPr lang="en-US" sz="3100" dirty="0"/>
              <a:t>Submitting Competitive Bids/Proposals</a:t>
            </a:r>
          </a:p>
        </p:txBody>
      </p:sp>
      <p:graphicFrame>
        <p:nvGraphicFramePr>
          <p:cNvPr id="7" name="Content Placeholder 2">
            <a:extLst>
              <a:ext uri="{FF2B5EF4-FFF2-40B4-BE49-F238E27FC236}">
                <a16:creationId xmlns:a16="http://schemas.microsoft.com/office/drawing/2014/main" id="{33F1A284-4B06-1E8E-B0C5-4BC10528F7AA}"/>
              </a:ext>
            </a:extLst>
          </p:cNvPr>
          <p:cNvGraphicFramePr>
            <a:graphicFrameLocks noGrp="1"/>
          </p:cNvGraphicFramePr>
          <p:nvPr>
            <p:ph idx="1"/>
            <p:extLst>
              <p:ext uri="{D42A27DB-BD31-4B8C-83A1-F6EECF244321}">
                <p14:modId xmlns:p14="http://schemas.microsoft.com/office/powerpoint/2010/main" val="612488938"/>
              </p:ext>
            </p:extLst>
          </p:nvPr>
        </p:nvGraphicFramePr>
        <p:xfrm>
          <a:off x="2589213" y="1580827"/>
          <a:ext cx="7701662" cy="4330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descr="A green and grey logo&#10;&#10;Description automatically generated">
            <a:extLst>
              <a:ext uri="{FF2B5EF4-FFF2-40B4-BE49-F238E27FC236}">
                <a16:creationId xmlns:a16="http://schemas.microsoft.com/office/drawing/2014/main" id="{C47D82E0-87AF-515E-30EF-21ED2FA2DC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4239446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9954D-1E56-078B-E800-F45BA8102DB5}"/>
              </a:ext>
            </a:extLst>
          </p:cNvPr>
          <p:cNvSpPr>
            <a:spLocks noGrp="1"/>
          </p:cNvSpPr>
          <p:nvPr>
            <p:ph type="title"/>
          </p:nvPr>
        </p:nvSpPr>
        <p:spPr/>
        <p:txBody>
          <a:bodyPr/>
          <a:lstStyle/>
          <a:p>
            <a:r>
              <a:rPr lang="en-US" dirty="0"/>
              <a:t>Hardcopy Bid Submittal Requirements </a:t>
            </a:r>
          </a:p>
        </p:txBody>
      </p:sp>
      <p:sp>
        <p:nvSpPr>
          <p:cNvPr id="3" name="Content Placeholder 2">
            <a:extLst>
              <a:ext uri="{FF2B5EF4-FFF2-40B4-BE49-F238E27FC236}">
                <a16:creationId xmlns:a16="http://schemas.microsoft.com/office/drawing/2014/main" id="{E0E352B0-7B0E-8422-7BDA-B20AD487C59D}"/>
              </a:ext>
            </a:extLst>
          </p:cNvPr>
          <p:cNvSpPr>
            <a:spLocks noGrp="1"/>
          </p:cNvSpPr>
          <p:nvPr>
            <p:ph idx="1"/>
          </p:nvPr>
        </p:nvSpPr>
        <p:spPr/>
        <p:txBody>
          <a:bodyPr>
            <a:normAutofit fontScale="92500" lnSpcReduction="20000"/>
          </a:bodyPr>
          <a:lstStyle/>
          <a:p>
            <a:pPr>
              <a:lnSpc>
                <a:spcPct val="150000"/>
              </a:lnSpc>
            </a:pPr>
            <a:r>
              <a:rPr lang="en-US" sz="1800" dirty="0"/>
              <a:t>Sealed Envelope</a:t>
            </a:r>
          </a:p>
          <a:p>
            <a:pPr>
              <a:lnSpc>
                <a:spcPct val="150000"/>
              </a:lnSpc>
            </a:pPr>
            <a:r>
              <a:rPr lang="en-US" sz="1800" dirty="0"/>
              <a:t>Supplier’s Name</a:t>
            </a:r>
          </a:p>
          <a:p>
            <a:pPr>
              <a:lnSpc>
                <a:spcPct val="150000"/>
              </a:lnSpc>
            </a:pPr>
            <a:r>
              <a:rPr lang="en-US" sz="1800" dirty="0"/>
              <a:t>RFQ/RFP/Qualifications Number</a:t>
            </a:r>
          </a:p>
          <a:p>
            <a:pPr>
              <a:lnSpc>
                <a:spcPct val="150000"/>
              </a:lnSpc>
            </a:pPr>
            <a:r>
              <a:rPr lang="en-US" sz="1800" dirty="0"/>
              <a:t>Construction: Specific Envelope</a:t>
            </a:r>
          </a:p>
          <a:p>
            <a:pPr>
              <a:lnSpc>
                <a:spcPct val="150000"/>
              </a:lnSpc>
            </a:pPr>
            <a:r>
              <a:rPr lang="en-US" sz="1800" dirty="0"/>
              <a:t>Due Date:  Listed in RFQ/ITB/RFP/</a:t>
            </a:r>
            <a:r>
              <a:rPr lang="en-US" sz="1800" dirty="0" err="1"/>
              <a:t>RFQualifications</a:t>
            </a:r>
            <a:endParaRPr lang="en-US" sz="1800" dirty="0"/>
          </a:p>
          <a:p>
            <a:pPr>
              <a:lnSpc>
                <a:spcPct val="150000"/>
              </a:lnSpc>
            </a:pPr>
            <a:r>
              <a:rPr lang="en-US" sz="1800" dirty="0"/>
              <a:t>Location:  125 N. Main Street (Bid box in Lobby) or common courier</a:t>
            </a:r>
          </a:p>
          <a:p>
            <a:pPr>
              <a:lnSpc>
                <a:spcPct val="150000"/>
              </a:lnSpc>
            </a:pPr>
            <a:r>
              <a:rPr lang="en-US" sz="1800" dirty="0"/>
              <a:t>Bid </a:t>
            </a:r>
            <a:r>
              <a:rPr lang="en-US" dirty="0"/>
              <a:t>Opening</a:t>
            </a:r>
            <a:r>
              <a:rPr lang="en-US" sz="1800" dirty="0"/>
              <a:t>:  Wednesdays 12:00 pm, City Hall</a:t>
            </a:r>
          </a:p>
          <a:p>
            <a:pPr>
              <a:lnSpc>
                <a:spcPct val="150000"/>
              </a:lnSpc>
            </a:pPr>
            <a:r>
              <a:rPr lang="en-US" dirty="0"/>
              <a:t>Bid must be Date and Time stamped</a:t>
            </a:r>
            <a:endParaRPr lang="en-US" sz="1800" dirty="0"/>
          </a:p>
          <a:p>
            <a:endParaRPr lang="en-US" dirty="0"/>
          </a:p>
        </p:txBody>
      </p:sp>
      <p:pic>
        <p:nvPicPr>
          <p:cNvPr id="4" name="Picture 3" descr="A green and grey logo&#10;&#10;Description automatically generated">
            <a:extLst>
              <a:ext uri="{FF2B5EF4-FFF2-40B4-BE49-F238E27FC236}">
                <a16:creationId xmlns:a16="http://schemas.microsoft.com/office/drawing/2014/main" id="{5CF914A0-3492-057C-6B72-4D7A4C94E7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1861705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9954D-1E56-078B-E800-F45BA8102DB5}"/>
              </a:ext>
            </a:extLst>
          </p:cNvPr>
          <p:cNvSpPr>
            <a:spLocks noGrp="1"/>
          </p:cNvSpPr>
          <p:nvPr>
            <p:ph type="title"/>
          </p:nvPr>
        </p:nvSpPr>
        <p:spPr/>
        <p:txBody>
          <a:bodyPr/>
          <a:lstStyle/>
          <a:p>
            <a:r>
              <a:rPr lang="en-US" dirty="0"/>
              <a:t>Electronic Bid Submittal Requirements </a:t>
            </a:r>
          </a:p>
        </p:txBody>
      </p:sp>
      <p:sp>
        <p:nvSpPr>
          <p:cNvPr id="3" name="Content Placeholder 2">
            <a:extLst>
              <a:ext uri="{FF2B5EF4-FFF2-40B4-BE49-F238E27FC236}">
                <a16:creationId xmlns:a16="http://schemas.microsoft.com/office/drawing/2014/main" id="{E0E352B0-7B0E-8422-7BDA-B20AD487C59D}"/>
              </a:ext>
            </a:extLst>
          </p:cNvPr>
          <p:cNvSpPr>
            <a:spLocks noGrp="1"/>
          </p:cNvSpPr>
          <p:nvPr>
            <p:ph idx="1"/>
          </p:nvPr>
        </p:nvSpPr>
        <p:spPr/>
        <p:txBody>
          <a:bodyPr>
            <a:normAutofit/>
          </a:bodyPr>
          <a:lstStyle/>
          <a:p>
            <a:pPr>
              <a:lnSpc>
                <a:spcPct val="150000"/>
              </a:lnSpc>
            </a:pPr>
            <a:r>
              <a:rPr lang="en-US" sz="1800" dirty="0"/>
              <a:t>Make sure that all attachments are uploaded to the system </a:t>
            </a:r>
          </a:p>
          <a:p>
            <a:pPr>
              <a:lnSpc>
                <a:spcPct val="150000"/>
              </a:lnSpc>
            </a:pPr>
            <a:r>
              <a:rPr lang="en-US" sz="1800" dirty="0"/>
              <a:t>Ensure that your bid and price sheet is filled out completely </a:t>
            </a:r>
          </a:p>
          <a:p>
            <a:pPr>
              <a:lnSpc>
                <a:spcPct val="150000"/>
              </a:lnSpc>
            </a:pPr>
            <a:r>
              <a:rPr lang="en-US" sz="1800" dirty="0"/>
              <a:t>If you are having issues submitting your bid, please contact Purchasing </a:t>
            </a:r>
            <a:r>
              <a:rPr lang="en-US" dirty="0"/>
              <a:t>via email before the solicitation is due</a:t>
            </a:r>
            <a:r>
              <a:rPr lang="en-US" sz="1800" dirty="0"/>
              <a:t>.</a:t>
            </a:r>
          </a:p>
          <a:p>
            <a:pPr>
              <a:lnSpc>
                <a:spcPct val="150000"/>
              </a:lnSpc>
            </a:pPr>
            <a:endParaRPr lang="en-US" sz="1800" dirty="0"/>
          </a:p>
          <a:p>
            <a:endParaRPr lang="en-US" dirty="0"/>
          </a:p>
        </p:txBody>
      </p:sp>
      <p:pic>
        <p:nvPicPr>
          <p:cNvPr id="4" name="Picture 3" descr="A green and grey logo&#10;&#10;Description automatically generated">
            <a:extLst>
              <a:ext uri="{FF2B5EF4-FFF2-40B4-BE49-F238E27FC236}">
                <a16:creationId xmlns:a16="http://schemas.microsoft.com/office/drawing/2014/main" id="{5CF914A0-3492-057C-6B72-4D7A4C94E7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839336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ACBF7-3F95-371A-CE17-DA167D8DBDBB}"/>
              </a:ext>
            </a:extLst>
          </p:cNvPr>
          <p:cNvSpPr>
            <a:spLocks noGrp="1"/>
          </p:cNvSpPr>
          <p:nvPr>
            <p:ph type="title"/>
          </p:nvPr>
        </p:nvSpPr>
        <p:spPr/>
        <p:txBody>
          <a:bodyPr/>
          <a:lstStyle/>
          <a:p>
            <a:r>
              <a:rPr lang="en-US" dirty="0"/>
              <a:t>Award Criteria for Bids </a:t>
            </a:r>
          </a:p>
        </p:txBody>
      </p:sp>
      <p:sp>
        <p:nvSpPr>
          <p:cNvPr id="3" name="Content Placeholder 2">
            <a:extLst>
              <a:ext uri="{FF2B5EF4-FFF2-40B4-BE49-F238E27FC236}">
                <a16:creationId xmlns:a16="http://schemas.microsoft.com/office/drawing/2014/main" id="{FD400D1B-DAE6-A145-91A1-036AAB80EAA7}"/>
              </a:ext>
            </a:extLst>
          </p:cNvPr>
          <p:cNvSpPr>
            <a:spLocks noGrp="1"/>
          </p:cNvSpPr>
          <p:nvPr>
            <p:ph sz="quarter" idx="13"/>
          </p:nvPr>
        </p:nvSpPr>
        <p:spPr>
          <a:xfrm>
            <a:off x="913774" y="1519084"/>
            <a:ext cx="10363826" cy="5088193"/>
          </a:xfrm>
        </p:spPr>
        <p:txBody>
          <a:bodyPr>
            <a:normAutofit/>
          </a:bodyPr>
          <a:lstStyle/>
          <a:p>
            <a:r>
              <a:rPr lang="en-US" dirty="0"/>
              <a:t>RFQs (Request for Quote)/ITB (Invitation to Bid)</a:t>
            </a:r>
          </a:p>
          <a:p>
            <a:pPr lvl="1"/>
            <a:r>
              <a:rPr lang="en-US" sz="1800" dirty="0"/>
              <a:t>Lowest Cost that Meets Specifications</a:t>
            </a:r>
          </a:p>
          <a:p>
            <a:pPr lvl="1"/>
            <a:r>
              <a:rPr lang="en-US" sz="1800" dirty="0"/>
              <a:t>Best Bid </a:t>
            </a:r>
          </a:p>
          <a:p>
            <a:pPr lvl="1"/>
            <a:r>
              <a:rPr lang="en-US" sz="1800" dirty="0"/>
              <a:t>Tie:</a:t>
            </a:r>
          </a:p>
          <a:p>
            <a:pPr lvl="2"/>
            <a:r>
              <a:rPr lang="en-US" sz="1800" dirty="0"/>
              <a:t>City of Memphis business</a:t>
            </a:r>
          </a:p>
          <a:p>
            <a:pPr lvl="2"/>
            <a:r>
              <a:rPr lang="en-US" sz="1800" dirty="0"/>
              <a:t>Shelby County business</a:t>
            </a:r>
          </a:p>
          <a:p>
            <a:pPr lvl="2"/>
            <a:r>
              <a:rPr lang="en-US" sz="1800" dirty="0"/>
              <a:t>TN business</a:t>
            </a:r>
          </a:p>
          <a:p>
            <a:r>
              <a:rPr lang="en-US" dirty="0"/>
              <a:t>Request for Proposals </a:t>
            </a:r>
          </a:p>
          <a:p>
            <a:pPr lvl="1"/>
            <a:r>
              <a:rPr lang="en-US" sz="1800" dirty="0"/>
              <a:t>Based on evaluations of Vendor’s Qualifications, Experience, and Competence</a:t>
            </a:r>
          </a:p>
          <a:p>
            <a:r>
              <a:rPr lang="en-US" dirty="0"/>
              <a:t>Request for Qualifications </a:t>
            </a:r>
          </a:p>
          <a:p>
            <a:pPr lvl="1"/>
            <a:r>
              <a:rPr lang="en-US" sz="1800" dirty="0"/>
              <a:t>Based on evaluations of vendor’s Qualifications (cost/pricing is not an evaluation component.)</a:t>
            </a:r>
          </a:p>
          <a:p>
            <a:endParaRPr lang="en-US" dirty="0"/>
          </a:p>
        </p:txBody>
      </p:sp>
      <p:pic>
        <p:nvPicPr>
          <p:cNvPr id="5" name="Picture 4" descr="A green and grey logo&#10;&#10;Description automatically generated">
            <a:extLst>
              <a:ext uri="{FF2B5EF4-FFF2-40B4-BE49-F238E27FC236}">
                <a16:creationId xmlns:a16="http://schemas.microsoft.com/office/drawing/2014/main" id="{62F167E6-02BC-CB47-D462-F47A8F9A61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3636485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2483E-0FFD-08F4-56D6-7847F364D57A}"/>
              </a:ext>
            </a:extLst>
          </p:cNvPr>
          <p:cNvSpPr>
            <a:spLocks noGrp="1"/>
          </p:cNvSpPr>
          <p:nvPr>
            <p:ph type="title"/>
          </p:nvPr>
        </p:nvSpPr>
        <p:spPr/>
        <p:txBody>
          <a:bodyPr/>
          <a:lstStyle/>
          <a:p>
            <a:r>
              <a:rPr lang="en-US" dirty="0"/>
              <a:t>Awarded Contracts </a:t>
            </a:r>
          </a:p>
        </p:txBody>
      </p:sp>
      <p:sp>
        <p:nvSpPr>
          <p:cNvPr id="3" name="Content Placeholder 2">
            <a:extLst>
              <a:ext uri="{FF2B5EF4-FFF2-40B4-BE49-F238E27FC236}">
                <a16:creationId xmlns:a16="http://schemas.microsoft.com/office/drawing/2014/main" id="{E0E0386C-0009-593F-1C41-EADCC3448849}"/>
              </a:ext>
            </a:extLst>
          </p:cNvPr>
          <p:cNvSpPr>
            <a:spLocks noGrp="1"/>
          </p:cNvSpPr>
          <p:nvPr>
            <p:ph sz="quarter" idx="13"/>
          </p:nvPr>
        </p:nvSpPr>
        <p:spPr>
          <a:xfrm>
            <a:off x="913774" y="2214694"/>
            <a:ext cx="10363826" cy="3672349"/>
          </a:xfrm>
        </p:spPr>
        <p:txBody>
          <a:bodyPr>
            <a:normAutofit/>
          </a:bodyPr>
          <a:lstStyle/>
          <a:p>
            <a:r>
              <a:rPr lang="en-US" dirty="0"/>
              <a:t>Awarded contracts are contracts won from an RFQ. The compensation is over $50,000.00 or the term is over a year. </a:t>
            </a:r>
          </a:p>
          <a:p>
            <a:r>
              <a:rPr lang="en-US" dirty="0"/>
              <a:t>Sign contract in oracle </a:t>
            </a:r>
          </a:p>
          <a:p>
            <a:r>
              <a:rPr lang="en-US" dirty="0"/>
              <a:t>Make sure you have read and understand the insurance requirements </a:t>
            </a:r>
          </a:p>
          <a:p>
            <a:r>
              <a:rPr lang="en-US" dirty="0"/>
              <a:t>Provide a certificate of insurance (</a:t>
            </a:r>
            <a:r>
              <a:rPr lang="en-US" dirty="0" err="1"/>
              <a:t>Coi</a:t>
            </a:r>
            <a:r>
              <a:rPr lang="en-US" dirty="0"/>
              <a:t>) with the required insurance. The </a:t>
            </a:r>
            <a:r>
              <a:rPr lang="en-US" dirty="0" err="1"/>
              <a:t>coi</a:t>
            </a:r>
            <a:r>
              <a:rPr lang="en-US" dirty="0"/>
              <a:t> date at the top right corner must be within 90days of current date and all policies listed on the </a:t>
            </a:r>
            <a:r>
              <a:rPr lang="en-US" dirty="0" err="1"/>
              <a:t>coi</a:t>
            </a:r>
            <a:r>
              <a:rPr lang="en-US" dirty="0"/>
              <a:t> must be current. The address for the certificate holder should be listed as city of Memphis, </a:t>
            </a:r>
            <a:r>
              <a:rPr lang="en-US" dirty="0" err="1"/>
              <a:t>attn:</a:t>
            </a:r>
            <a:r>
              <a:rPr lang="en-US" dirty="0"/>
              <a:t> risk management, 170 N. main street, 5</a:t>
            </a:r>
            <a:r>
              <a:rPr lang="en-US" baseline="30000" dirty="0"/>
              <a:t>th</a:t>
            </a:r>
            <a:r>
              <a:rPr lang="en-US" dirty="0"/>
              <a:t> floor, Memphis, </a:t>
            </a:r>
            <a:r>
              <a:rPr lang="en-US" dirty="0" err="1"/>
              <a:t>tn</a:t>
            </a:r>
            <a:r>
              <a:rPr lang="en-US" dirty="0"/>
              <a:t> 38103.</a:t>
            </a:r>
          </a:p>
        </p:txBody>
      </p:sp>
      <p:pic>
        <p:nvPicPr>
          <p:cNvPr id="5" name="Picture 4" descr="A green and grey logo&#10;&#10;Description automatically generated">
            <a:extLst>
              <a:ext uri="{FF2B5EF4-FFF2-40B4-BE49-F238E27FC236}">
                <a16:creationId xmlns:a16="http://schemas.microsoft.com/office/drawing/2014/main" id="{5C467672-8938-CAB3-65E6-CD42071038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888650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D65C-CD95-1DA6-9092-22908BA9ECB0}"/>
              </a:ext>
            </a:extLst>
          </p:cNvPr>
          <p:cNvSpPr>
            <a:spLocks noGrp="1"/>
          </p:cNvSpPr>
          <p:nvPr>
            <p:ph type="title"/>
          </p:nvPr>
        </p:nvSpPr>
        <p:spPr/>
        <p:txBody>
          <a:bodyPr/>
          <a:lstStyle/>
          <a:p>
            <a:r>
              <a:rPr lang="en-US" dirty="0"/>
              <a:t>Awarded contracts </a:t>
            </a:r>
          </a:p>
        </p:txBody>
      </p:sp>
      <p:sp>
        <p:nvSpPr>
          <p:cNvPr id="3" name="Content Placeholder 2">
            <a:extLst>
              <a:ext uri="{FF2B5EF4-FFF2-40B4-BE49-F238E27FC236}">
                <a16:creationId xmlns:a16="http://schemas.microsoft.com/office/drawing/2014/main" id="{FD5A24C3-7B8C-692E-879D-CD3BDBC4C0CC}"/>
              </a:ext>
            </a:extLst>
          </p:cNvPr>
          <p:cNvSpPr>
            <a:spLocks noGrp="1"/>
          </p:cNvSpPr>
          <p:nvPr>
            <p:ph sz="quarter" idx="13"/>
          </p:nvPr>
        </p:nvSpPr>
        <p:spPr/>
        <p:txBody>
          <a:bodyPr/>
          <a:lstStyle/>
          <a:p>
            <a:r>
              <a:rPr lang="en-US" dirty="0"/>
              <a:t>If your company has 5 or less employees and you do not have workers comp insurance, please send a signed statement on your company’s letterhead.</a:t>
            </a:r>
          </a:p>
          <a:p>
            <a:r>
              <a:rPr lang="en-US" dirty="0"/>
              <a:t>Please follow the insurance requirements for including the additional insured endorsement or the additional insured language for commercial general liability and auto liability. </a:t>
            </a:r>
          </a:p>
          <a:p>
            <a:endParaRPr lang="en-US" dirty="0"/>
          </a:p>
        </p:txBody>
      </p:sp>
      <p:pic>
        <p:nvPicPr>
          <p:cNvPr id="5" name="Picture 4" descr="A green and grey logo&#10;&#10;Description automatically generated">
            <a:extLst>
              <a:ext uri="{FF2B5EF4-FFF2-40B4-BE49-F238E27FC236}">
                <a16:creationId xmlns:a16="http://schemas.microsoft.com/office/drawing/2014/main" id="{FA78054F-EB3D-A1E3-639A-DE3D48FA99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4247129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BD388-D7A3-A43A-299D-A66235B9DE3A}"/>
              </a:ext>
            </a:extLst>
          </p:cNvPr>
          <p:cNvSpPr>
            <a:spLocks noGrp="1"/>
          </p:cNvSpPr>
          <p:nvPr>
            <p:ph type="title"/>
          </p:nvPr>
        </p:nvSpPr>
        <p:spPr/>
        <p:txBody>
          <a:bodyPr/>
          <a:lstStyle/>
          <a:p>
            <a:r>
              <a:rPr lang="en-US" dirty="0"/>
              <a:t>Purchase Orders </a:t>
            </a:r>
          </a:p>
        </p:txBody>
      </p:sp>
      <p:sp>
        <p:nvSpPr>
          <p:cNvPr id="3" name="Content Placeholder 2">
            <a:extLst>
              <a:ext uri="{FF2B5EF4-FFF2-40B4-BE49-F238E27FC236}">
                <a16:creationId xmlns:a16="http://schemas.microsoft.com/office/drawing/2014/main" id="{A7E5DFF0-BCA4-BEC2-76AC-2456DD2F9315}"/>
              </a:ext>
            </a:extLst>
          </p:cNvPr>
          <p:cNvSpPr>
            <a:spLocks noGrp="1"/>
          </p:cNvSpPr>
          <p:nvPr>
            <p:ph sz="quarter" idx="13"/>
          </p:nvPr>
        </p:nvSpPr>
        <p:spPr/>
        <p:txBody>
          <a:bodyPr>
            <a:normAutofit/>
          </a:bodyPr>
          <a:lstStyle/>
          <a:p>
            <a:r>
              <a:rPr lang="en-US" dirty="0"/>
              <a:t>Awarded Purchase orders are won from a bid. The compensation is under $50,000.00 and the term no more than a year.</a:t>
            </a:r>
          </a:p>
          <a:p>
            <a:r>
              <a:rPr lang="en-US" dirty="0"/>
              <a:t>Make sure you have read and understand the insurance requirements </a:t>
            </a:r>
          </a:p>
          <a:p>
            <a:pPr marL="0" indent="0">
              <a:buNone/>
            </a:pPr>
            <a:r>
              <a:rPr lang="en-US" dirty="0"/>
              <a:t> </a:t>
            </a:r>
          </a:p>
          <a:p>
            <a:endParaRPr lang="en-US" dirty="0"/>
          </a:p>
        </p:txBody>
      </p:sp>
      <p:pic>
        <p:nvPicPr>
          <p:cNvPr id="5" name="Picture 4" descr="A green and grey logo&#10;&#10;Description automatically generated">
            <a:extLst>
              <a:ext uri="{FF2B5EF4-FFF2-40B4-BE49-F238E27FC236}">
                <a16:creationId xmlns:a16="http://schemas.microsoft.com/office/drawing/2014/main" id="{97E68FB5-56A7-70EE-7B40-1293167F28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2305266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6E6CC-86E0-03F4-CCFD-01652C0D96E4}"/>
              </a:ext>
            </a:extLst>
          </p:cNvPr>
          <p:cNvSpPr>
            <a:spLocks noGrp="1"/>
          </p:cNvSpPr>
          <p:nvPr>
            <p:ph type="title"/>
          </p:nvPr>
        </p:nvSpPr>
        <p:spPr/>
        <p:txBody>
          <a:bodyPr/>
          <a:lstStyle/>
          <a:p>
            <a:r>
              <a:rPr lang="en-US" dirty="0"/>
              <a:t>Construction contracts</a:t>
            </a:r>
          </a:p>
        </p:txBody>
      </p:sp>
      <p:sp>
        <p:nvSpPr>
          <p:cNvPr id="3" name="Content Placeholder 2">
            <a:extLst>
              <a:ext uri="{FF2B5EF4-FFF2-40B4-BE49-F238E27FC236}">
                <a16:creationId xmlns:a16="http://schemas.microsoft.com/office/drawing/2014/main" id="{3038799C-FAE9-D041-3BF9-413C2B07D713}"/>
              </a:ext>
            </a:extLst>
          </p:cNvPr>
          <p:cNvSpPr>
            <a:spLocks noGrp="1"/>
          </p:cNvSpPr>
          <p:nvPr>
            <p:ph sz="quarter" idx="13"/>
          </p:nvPr>
        </p:nvSpPr>
        <p:spPr>
          <a:xfrm>
            <a:off x="913774" y="1961535"/>
            <a:ext cx="10363826" cy="4572000"/>
          </a:xfrm>
        </p:spPr>
        <p:txBody>
          <a:bodyPr>
            <a:normAutofit/>
          </a:bodyPr>
          <a:lstStyle/>
          <a:p>
            <a:r>
              <a:rPr lang="en-US" dirty="0"/>
              <a:t>Construction contracts are advertised in the daily news and on the city’s website. The information posted in the paper and online explains where and how to receive the specifications and bid documents.  </a:t>
            </a:r>
          </a:p>
          <a:p>
            <a:r>
              <a:rPr lang="en-US" dirty="0"/>
              <a:t>Please fill out all bid documents completely. Some documents to look for in construction bids are:</a:t>
            </a:r>
          </a:p>
          <a:p>
            <a:pPr lvl="1"/>
            <a:r>
              <a:rPr lang="en-US" dirty="0"/>
              <a:t>Bid Bond – required if the bid is over $100,000.00</a:t>
            </a:r>
          </a:p>
          <a:p>
            <a:pPr lvl="1"/>
            <a:r>
              <a:rPr lang="en-US" dirty="0"/>
              <a:t>Certificate of non-discrimination</a:t>
            </a:r>
          </a:p>
          <a:p>
            <a:pPr lvl="1"/>
            <a:r>
              <a:rPr lang="en-US" dirty="0"/>
              <a:t>Certificate of drug free workplace </a:t>
            </a:r>
          </a:p>
          <a:p>
            <a:pPr lvl="1"/>
            <a:r>
              <a:rPr lang="en-US" dirty="0"/>
              <a:t>Construction Envelope filled out with the following:</a:t>
            </a:r>
          </a:p>
          <a:p>
            <a:pPr lvl="2"/>
            <a:r>
              <a:rPr lang="en-US" dirty="0"/>
              <a:t>project title, company name and address, TN license number and expiration date  with classifications marked </a:t>
            </a:r>
          </a:p>
          <a:p>
            <a:pPr marL="0" indent="0">
              <a:buNone/>
            </a:pPr>
            <a:endParaRPr lang="en-US" dirty="0"/>
          </a:p>
          <a:p>
            <a:endParaRPr lang="en-US" dirty="0"/>
          </a:p>
        </p:txBody>
      </p:sp>
      <p:pic>
        <p:nvPicPr>
          <p:cNvPr id="5" name="Picture 4" descr="A green and grey logo&#10;&#10;Description automatically generated">
            <a:extLst>
              <a:ext uri="{FF2B5EF4-FFF2-40B4-BE49-F238E27FC236}">
                <a16:creationId xmlns:a16="http://schemas.microsoft.com/office/drawing/2014/main" id="{25E2760B-A66F-C24F-1EE3-D80BF020D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3151781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1CA4E-1E53-76C8-023B-3EB99B19F552}"/>
              </a:ext>
            </a:extLst>
          </p:cNvPr>
          <p:cNvSpPr>
            <a:spLocks noGrp="1"/>
          </p:cNvSpPr>
          <p:nvPr>
            <p:ph type="title"/>
          </p:nvPr>
        </p:nvSpPr>
        <p:spPr/>
        <p:txBody>
          <a:bodyPr>
            <a:normAutofit/>
          </a:bodyPr>
          <a:lstStyle/>
          <a:p>
            <a:r>
              <a:rPr lang="en-US" dirty="0"/>
              <a:t>First Thing to Do: GET REGISTERED!</a:t>
            </a:r>
            <a:br>
              <a:rPr lang="en-US" dirty="0"/>
            </a:br>
            <a:endParaRPr lang="en-US" dirty="0"/>
          </a:p>
        </p:txBody>
      </p:sp>
      <p:sp>
        <p:nvSpPr>
          <p:cNvPr id="3" name="Content Placeholder 2">
            <a:extLst>
              <a:ext uri="{FF2B5EF4-FFF2-40B4-BE49-F238E27FC236}">
                <a16:creationId xmlns:a16="http://schemas.microsoft.com/office/drawing/2014/main" id="{7F293465-E7EC-EBCC-4229-AD7A47044A07}"/>
              </a:ext>
            </a:extLst>
          </p:cNvPr>
          <p:cNvSpPr>
            <a:spLocks noGrp="1"/>
          </p:cNvSpPr>
          <p:nvPr>
            <p:ph idx="1"/>
          </p:nvPr>
        </p:nvSpPr>
        <p:spPr>
          <a:xfrm>
            <a:off x="2589212" y="1607574"/>
            <a:ext cx="8915400" cy="4303648"/>
          </a:xfrm>
        </p:spPr>
        <p:txBody>
          <a:bodyPr>
            <a:normAutofit/>
          </a:bodyPr>
          <a:lstStyle/>
          <a:p>
            <a:pPr marL="0" indent="0">
              <a:buNone/>
            </a:pPr>
            <a:r>
              <a:rPr lang="en-US" sz="2400" dirty="0"/>
              <a:t>Supplier Registration – Vendors must be registered with the City of Memphis Purchasing. </a:t>
            </a:r>
          </a:p>
          <a:p>
            <a:r>
              <a:rPr lang="en-US" sz="1700" dirty="0"/>
              <a:t>Purchasing Registration: Memphistn.gov &gt; Business Tab &gt; Become a Supplier</a:t>
            </a:r>
          </a:p>
          <a:p>
            <a:pPr lvl="1"/>
            <a:r>
              <a:rPr lang="en-US" sz="1700" dirty="0"/>
              <a:t>Requirements:</a:t>
            </a:r>
          </a:p>
          <a:p>
            <a:pPr lvl="2"/>
            <a:r>
              <a:rPr lang="en-US" sz="1500" dirty="0"/>
              <a:t>Online Suppliers Registration Form</a:t>
            </a:r>
          </a:p>
          <a:p>
            <a:pPr lvl="2"/>
            <a:r>
              <a:rPr lang="en-US" sz="1500" dirty="0"/>
              <a:t>IRS Form W-9</a:t>
            </a:r>
          </a:p>
          <a:p>
            <a:pPr marL="0" indent="0">
              <a:buNone/>
            </a:pPr>
            <a:endParaRPr lang="en-US" sz="1500" dirty="0"/>
          </a:p>
          <a:p>
            <a:pPr marL="0" indent="0">
              <a:buNone/>
            </a:pPr>
            <a:endParaRPr lang="en-US" sz="2400" dirty="0"/>
          </a:p>
          <a:p>
            <a:pPr marL="0" indent="0">
              <a:buNone/>
            </a:pPr>
            <a:endParaRPr lang="en-US" sz="2400" dirty="0"/>
          </a:p>
          <a:p>
            <a:pPr marL="0" indent="0">
              <a:buNone/>
            </a:pPr>
            <a:endParaRPr lang="en-US" sz="2400" dirty="0"/>
          </a:p>
          <a:p>
            <a:endParaRPr lang="en-US" dirty="0"/>
          </a:p>
        </p:txBody>
      </p:sp>
      <p:pic>
        <p:nvPicPr>
          <p:cNvPr id="4" name="Picture 3" descr="A green and grey logo&#10;&#10;Description automatically generated">
            <a:extLst>
              <a:ext uri="{FF2B5EF4-FFF2-40B4-BE49-F238E27FC236}">
                <a16:creationId xmlns:a16="http://schemas.microsoft.com/office/drawing/2014/main" id="{35BA2DE6-D7AC-0B85-2261-EF0B617B4C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2943995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58C84-873E-7C34-3930-B8946861689C}"/>
              </a:ext>
            </a:extLst>
          </p:cNvPr>
          <p:cNvSpPr>
            <a:spLocks noGrp="1"/>
          </p:cNvSpPr>
          <p:nvPr>
            <p:ph type="title"/>
          </p:nvPr>
        </p:nvSpPr>
        <p:spPr/>
        <p:txBody>
          <a:bodyPr/>
          <a:lstStyle/>
          <a:p>
            <a:r>
              <a:rPr lang="en-US" dirty="0"/>
              <a:t>Construction contracts</a:t>
            </a:r>
          </a:p>
        </p:txBody>
      </p:sp>
      <p:sp>
        <p:nvSpPr>
          <p:cNvPr id="3" name="Content Placeholder 2">
            <a:extLst>
              <a:ext uri="{FF2B5EF4-FFF2-40B4-BE49-F238E27FC236}">
                <a16:creationId xmlns:a16="http://schemas.microsoft.com/office/drawing/2014/main" id="{CF974A01-11D6-E4C6-E46E-3732D344DC3D}"/>
              </a:ext>
            </a:extLst>
          </p:cNvPr>
          <p:cNvSpPr>
            <a:spLocks noGrp="1"/>
          </p:cNvSpPr>
          <p:nvPr>
            <p:ph sz="quarter" idx="13"/>
          </p:nvPr>
        </p:nvSpPr>
        <p:spPr/>
        <p:txBody>
          <a:bodyPr/>
          <a:lstStyle/>
          <a:p>
            <a:r>
              <a:rPr lang="en-US" dirty="0"/>
              <a:t>All construction bids are received in a sealed envelope. The envelope has to be filled out completely including the vendors license, expiration date and classification codes and solicitation number (RFQ/ITB) on the front of the envelope.</a:t>
            </a:r>
          </a:p>
          <a:p>
            <a:r>
              <a:rPr lang="en-US" dirty="0"/>
              <a:t>All bids must be time stamped. </a:t>
            </a:r>
          </a:p>
          <a:p>
            <a:r>
              <a:rPr lang="en-US" dirty="0"/>
              <a:t>No construction bids will be received through the online portal. </a:t>
            </a:r>
          </a:p>
          <a:p>
            <a:pPr marL="0" indent="0">
              <a:buNone/>
            </a:pPr>
            <a:endParaRPr lang="en-US" dirty="0"/>
          </a:p>
        </p:txBody>
      </p:sp>
      <p:pic>
        <p:nvPicPr>
          <p:cNvPr id="5" name="Picture 4" descr="A green and grey logo&#10;&#10;Description automatically generated">
            <a:extLst>
              <a:ext uri="{FF2B5EF4-FFF2-40B4-BE49-F238E27FC236}">
                <a16:creationId xmlns:a16="http://schemas.microsoft.com/office/drawing/2014/main" id="{F7151B3A-83EE-AD3E-A2FB-2C804AD5D7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493956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82F71-885B-45CE-0AD9-E6B6EACA85E0}"/>
              </a:ext>
            </a:extLst>
          </p:cNvPr>
          <p:cNvSpPr>
            <a:spLocks noGrp="1"/>
          </p:cNvSpPr>
          <p:nvPr>
            <p:ph type="title"/>
          </p:nvPr>
        </p:nvSpPr>
        <p:spPr/>
        <p:txBody>
          <a:bodyPr/>
          <a:lstStyle/>
          <a:p>
            <a:r>
              <a:rPr lang="en-US" dirty="0"/>
              <a:t>Construction Contract </a:t>
            </a:r>
          </a:p>
        </p:txBody>
      </p:sp>
      <p:sp>
        <p:nvSpPr>
          <p:cNvPr id="3" name="Content Placeholder 2">
            <a:extLst>
              <a:ext uri="{FF2B5EF4-FFF2-40B4-BE49-F238E27FC236}">
                <a16:creationId xmlns:a16="http://schemas.microsoft.com/office/drawing/2014/main" id="{AED524AB-8F1B-3D91-794C-D3E407016A5E}"/>
              </a:ext>
            </a:extLst>
          </p:cNvPr>
          <p:cNvSpPr>
            <a:spLocks noGrp="1"/>
          </p:cNvSpPr>
          <p:nvPr>
            <p:ph sz="quarter" idx="13"/>
          </p:nvPr>
        </p:nvSpPr>
        <p:spPr/>
        <p:txBody>
          <a:bodyPr/>
          <a:lstStyle/>
          <a:p>
            <a:r>
              <a:rPr lang="en-US" dirty="0"/>
              <a:t>Once a construction contract has been awarded, the vendor is contacted by the division to get the additional documentation signed for the contract packet. That information includes:</a:t>
            </a:r>
          </a:p>
          <a:p>
            <a:pPr lvl="1"/>
            <a:r>
              <a:rPr lang="en-US" dirty="0"/>
              <a:t>The actual construction contract</a:t>
            </a:r>
          </a:p>
          <a:p>
            <a:pPr lvl="1"/>
            <a:r>
              <a:rPr lang="en-US" dirty="0"/>
              <a:t>The performance bond </a:t>
            </a:r>
          </a:p>
          <a:p>
            <a:pPr lvl="1"/>
            <a:r>
              <a:rPr lang="en-US" dirty="0"/>
              <a:t>The escrow agreement </a:t>
            </a:r>
          </a:p>
          <a:p>
            <a:pPr lvl="1"/>
            <a:r>
              <a:rPr lang="en-US" dirty="0"/>
              <a:t>The insurance documents </a:t>
            </a:r>
          </a:p>
        </p:txBody>
      </p:sp>
      <p:pic>
        <p:nvPicPr>
          <p:cNvPr id="5" name="Picture 4" descr="A green and grey logo&#10;&#10;Description automatically generated">
            <a:extLst>
              <a:ext uri="{FF2B5EF4-FFF2-40B4-BE49-F238E27FC236}">
                <a16:creationId xmlns:a16="http://schemas.microsoft.com/office/drawing/2014/main" id="{E8C35007-63CA-6EFC-E50D-92A3F35C54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1056076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E5399-84CA-D62E-AEAC-2632DBB939C3}"/>
              </a:ext>
            </a:extLst>
          </p:cNvPr>
          <p:cNvSpPr>
            <a:spLocks noGrp="1"/>
          </p:cNvSpPr>
          <p:nvPr>
            <p:ph type="title"/>
          </p:nvPr>
        </p:nvSpPr>
        <p:spPr/>
        <p:txBody>
          <a:bodyPr/>
          <a:lstStyle/>
          <a:p>
            <a:r>
              <a:rPr lang="en-US" dirty="0"/>
              <a:t>Protest Procedures </a:t>
            </a:r>
          </a:p>
        </p:txBody>
      </p:sp>
      <p:sp>
        <p:nvSpPr>
          <p:cNvPr id="3" name="Content Placeholder 2">
            <a:extLst>
              <a:ext uri="{FF2B5EF4-FFF2-40B4-BE49-F238E27FC236}">
                <a16:creationId xmlns:a16="http://schemas.microsoft.com/office/drawing/2014/main" id="{0B0E13C9-D14E-7164-8CA5-6E133AD89C32}"/>
              </a:ext>
            </a:extLst>
          </p:cNvPr>
          <p:cNvSpPr>
            <a:spLocks noGrp="1"/>
          </p:cNvSpPr>
          <p:nvPr>
            <p:ph sz="quarter" idx="13"/>
          </p:nvPr>
        </p:nvSpPr>
        <p:spPr>
          <a:xfrm>
            <a:off x="913774" y="1637072"/>
            <a:ext cx="10363826" cy="4154128"/>
          </a:xfrm>
        </p:spPr>
        <p:txBody>
          <a:bodyPr>
            <a:normAutofit/>
          </a:bodyPr>
          <a:lstStyle/>
          <a:p>
            <a:r>
              <a:rPr lang="en-US" dirty="0"/>
              <a:t>Protest of Specifications</a:t>
            </a:r>
          </a:p>
          <a:p>
            <a:pPr lvl="1"/>
            <a:r>
              <a:rPr lang="en-US" dirty="0"/>
              <a:t>Includes solicitation requirements</a:t>
            </a:r>
          </a:p>
          <a:p>
            <a:pPr lvl="1"/>
            <a:r>
              <a:rPr lang="en-US" dirty="0"/>
              <a:t>Three (3) business days before due date</a:t>
            </a:r>
          </a:p>
          <a:p>
            <a:r>
              <a:rPr lang="en-US" dirty="0"/>
              <a:t>Protest of Award</a:t>
            </a:r>
          </a:p>
          <a:p>
            <a:pPr lvl="1"/>
            <a:r>
              <a:rPr lang="en-US" dirty="0"/>
              <a:t>Who:  Supplier Who Bid</a:t>
            </a:r>
          </a:p>
          <a:p>
            <a:pPr lvl="1"/>
            <a:r>
              <a:rPr lang="en-US" dirty="0"/>
              <a:t>What:  Written Protest Letter to Purchasing Agent</a:t>
            </a:r>
          </a:p>
          <a:p>
            <a:pPr lvl="1"/>
            <a:r>
              <a:rPr lang="en-US" dirty="0"/>
              <a:t>When:  </a:t>
            </a:r>
          </a:p>
          <a:p>
            <a:pPr lvl="2"/>
            <a:r>
              <a:rPr lang="en-US" dirty="0"/>
              <a:t>Five (5) CALENDAR days after Intent to Award</a:t>
            </a:r>
          </a:p>
          <a:p>
            <a:pPr lvl="2"/>
            <a:r>
              <a:rPr lang="en-US" dirty="0"/>
              <a:t>Ten (10) CALENDAR days after Intent to Award (Construction Only)</a:t>
            </a:r>
          </a:p>
          <a:p>
            <a:pPr lvl="2"/>
            <a:r>
              <a:rPr lang="en-US" dirty="0"/>
              <a:t>Where:  125 N. Main Street, Room 368 or email to Sourcing &amp; Purchasing Agent</a:t>
            </a:r>
          </a:p>
          <a:p>
            <a:pPr lvl="2"/>
            <a:r>
              <a:rPr lang="en-US" dirty="0"/>
              <a:t>Protest Process:  Purchasing Agent Resolves (Appeal to CFO, then Mayor)</a:t>
            </a:r>
          </a:p>
          <a:p>
            <a:endParaRPr lang="en-US" dirty="0"/>
          </a:p>
        </p:txBody>
      </p:sp>
      <p:pic>
        <p:nvPicPr>
          <p:cNvPr id="4" name="Picture 3" descr="A green and grey logo&#10;&#10;Description automatically generated">
            <a:extLst>
              <a:ext uri="{FF2B5EF4-FFF2-40B4-BE49-F238E27FC236}">
                <a16:creationId xmlns:a16="http://schemas.microsoft.com/office/drawing/2014/main" id="{A0FA3832-8289-FAE1-815D-C7B2E2DC2C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4167697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BE0789E-91A7-4246-978E-A17FE1BF95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795735"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3C6C0BD2-8B3C-4042-B4EE-5DB7665A37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bg2"/>
          </a:solidFill>
        </p:grpSpPr>
        <p:sp>
          <p:nvSpPr>
            <p:cNvPr id="11" name="Freeform 27">
              <a:extLst>
                <a:ext uri="{FF2B5EF4-FFF2-40B4-BE49-F238E27FC236}">
                  <a16:creationId xmlns:a16="http://schemas.microsoft.com/office/drawing/2014/main" id="{5F53669F-C1E6-43B8-AC6F-B44CE56BF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12" name="Freeform 28">
              <a:extLst>
                <a:ext uri="{FF2B5EF4-FFF2-40B4-BE49-F238E27FC236}">
                  <a16:creationId xmlns:a16="http://schemas.microsoft.com/office/drawing/2014/main" id="{53966C25-DAEA-4318-8FBC-EC6FF8F5A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13" name="Freeform 29">
              <a:extLst>
                <a:ext uri="{FF2B5EF4-FFF2-40B4-BE49-F238E27FC236}">
                  <a16:creationId xmlns:a16="http://schemas.microsoft.com/office/drawing/2014/main" id="{ED6EA716-EAD4-4023-8673-0809A1E245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14" name="Freeform 30">
              <a:extLst>
                <a:ext uri="{FF2B5EF4-FFF2-40B4-BE49-F238E27FC236}">
                  <a16:creationId xmlns:a16="http://schemas.microsoft.com/office/drawing/2014/main" id="{84261748-EFC0-4729-A7BB-A88FDAF6FA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15" name="Freeform 31">
              <a:extLst>
                <a:ext uri="{FF2B5EF4-FFF2-40B4-BE49-F238E27FC236}">
                  <a16:creationId xmlns:a16="http://schemas.microsoft.com/office/drawing/2014/main" id="{2C14F808-CC69-494F-98AC-CB750416C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16" name="Freeform 32">
              <a:extLst>
                <a:ext uri="{FF2B5EF4-FFF2-40B4-BE49-F238E27FC236}">
                  <a16:creationId xmlns:a16="http://schemas.microsoft.com/office/drawing/2014/main" id="{F1CA3607-84D0-4085-A363-796A17B1D7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17" name="Freeform 33">
              <a:extLst>
                <a:ext uri="{FF2B5EF4-FFF2-40B4-BE49-F238E27FC236}">
                  <a16:creationId xmlns:a16="http://schemas.microsoft.com/office/drawing/2014/main" id="{491E6160-2958-4A90-8B50-EDA182AAB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18" name="Freeform 34">
              <a:extLst>
                <a:ext uri="{FF2B5EF4-FFF2-40B4-BE49-F238E27FC236}">
                  <a16:creationId xmlns:a16="http://schemas.microsoft.com/office/drawing/2014/main" id="{559F6CB7-E057-499B-A859-3602769892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19" name="Freeform 35">
              <a:extLst>
                <a:ext uri="{FF2B5EF4-FFF2-40B4-BE49-F238E27FC236}">
                  <a16:creationId xmlns:a16="http://schemas.microsoft.com/office/drawing/2014/main" id="{FF12353D-CF89-4D03-8075-C161824E2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20" name="Freeform 36">
              <a:extLst>
                <a:ext uri="{FF2B5EF4-FFF2-40B4-BE49-F238E27FC236}">
                  <a16:creationId xmlns:a16="http://schemas.microsoft.com/office/drawing/2014/main" id="{5B91C9D6-FAF2-445B-AF1B-43992602A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21" name="Freeform 37">
              <a:extLst>
                <a:ext uri="{FF2B5EF4-FFF2-40B4-BE49-F238E27FC236}">
                  <a16:creationId xmlns:a16="http://schemas.microsoft.com/office/drawing/2014/main" id="{570F7A1D-86B1-4AD1-B4A3-9AE2A52C85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22" name="Freeform 38">
              <a:extLst>
                <a:ext uri="{FF2B5EF4-FFF2-40B4-BE49-F238E27FC236}">
                  <a16:creationId xmlns:a16="http://schemas.microsoft.com/office/drawing/2014/main" id="{52C6EBA8-95CC-4FE6-A8E4-3A6911E8A4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2" name="Title 1">
            <a:extLst>
              <a:ext uri="{FF2B5EF4-FFF2-40B4-BE49-F238E27FC236}">
                <a16:creationId xmlns:a16="http://schemas.microsoft.com/office/drawing/2014/main" id="{8A1DAF4D-DE48-2074-E57F-902E27FD6FED}"/>
              </a:ext>
            </a:extLst>
          </p:cNvPr>
          <p:cNvSpPr>
            <a:spLocks noGrp="1"/>
          </p:cNvSpPr>
          <p:nvPr>
            <p:ph type="title"/>
          </p:nvPr>
        </p:nvSpPr>
        <p:spPr>
          <a:xfrm>
            <a:off x="1217056" y="1093380"/>
            <a:ext cx="3068182" cy="4671240"/>
          </a:xfrm>
        </p:spPr>
        <p:txBody>
          <a:bodyPr anchor="ctr">
            <a:normAutofit/>
          </a:bodyPr>
          <a:lstStyle/>
          <a:p>
            <a:pPr algn="r"/>
            <a:r>
              <a:rPr lang="en-US" dirty="0"/>
              <a:t>Contracts Exempt from Competitive Procurement </a:t>
            </a:r>
          </a:p>
        </p:txBody>
      </p:sp>
      <p:sp>
        <p:nvSpPr>
          <p:cNvPr id="24" name="Freeform 11">
            <a:extLst>
              <a:ext uri="{FF2B5EF4-FFF2-40B4-BE49-F238E27FC236}">
                <a16:creationId xmlns:a16="http://schemas.microsoft.com/office/drawing/2014/main" id="{15EDA122-4530-45D2-A70A-B1A967AAE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p:nvSpPr>
          <p:cNvPr id="26" name="Rectangle 25">
            <a:extLst>
              <a:ext uri="{FF2B5EF4-FFF2-40B4-BE49-F238E27FC236}">
                <a16:creationId xmlns:a16="http://schemas.microsoft.com/office/drawing/2014/main" id="{9782F52E-0F94-4BFC-9F89-B054DDEAB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3CA7777-BD55-BABE-F0BD-5ABF6E8B4C92}"/>
              </a:ext>
            </a:extLst>
          </p:cNvPr>
          <p:cNvSpPr>
            <a:spLocks noGrp="1"/>
          </p:cNvSpPr>
          <p:nvPr>
            <p:ph sz="quarter" idx="13"/>
          </p:nvPr>
        </p:nvSpPr>
        <p:spPr>
          <a:xfrm>
            <a:off x="5285509" y="1093380"/>
            <a:ext cx="6219103" cy="4679250"/>
          </a:xfrm>
        </p:spPr>
        <p:txBody>
          <a:bodyPr anchor="ctr">
            <a:normAutofit/>
          </a:bodyPr>
          <a:lstStyle/>
          <a:p>
            <a:r>
              <a:rPr lang="en-US" dirty="0"/>
              <a:t>Professional Services (Architects, Engineers, etc.)</a:t>
            </a:r>
          </a:p>
          <a:p>
            <a:r>
              <a:rPr lang="en-US" dirty="0"/>
              <a:t>Single Source (Negotiate with and purchase from one vendor due to required technology or uniqueness.)</a:t>
            </a:r>
          </a:p>
          <a:p>
            <a:r>
              <a:rPr lang="en-US" dirty="0"/>
              <a:t>Sole Source (Only one supplier meets requirements – technical, legal, patents, copyrights, etc.)</a:t>
            </a:r>
          </a:p>
          <a:p>
            <a:r>
              <a:rPr lang="en-US" dirty="0"/>
              <a:t>Small Purchases (Purchases under 5,000.00 that divisions may utilize within a fiscal year)</a:t>
            </a:r>
          </a:p>
        </p:txBody>
      </p:sp>
      <p:pic>
        <p:nvPicPr>
          <p:cNvPr id="4" name="Picture 3" descr="A green and grey logo&#10;&#10;Description automatically generated">
            <a:extLst>
              <a:ext uri="{FF2B5EF4-FFF2-40B4-BE49-F238E27FC236}">
                <a16:creationId xmlns:a16="http://schemas.microsoft.com/office/drawing/2014/main" id="{FB9D9904-BC57-9AE0-6478-977722D4AB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1876993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0A674-AF91-255D-AF76-3E0E43EA12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5E95EF-38A7-5DFB-39AF-3544D76B85E9}"/>
              </a:ext>
            </a:extLst>
          </p:cNvPr>
          <p:cNvSpPr>
            <a:spLocks noGrp="1"/>
          </p:cNvSpPr>
          <p:nvPr>
            <p:ph type="title"/>
          </p:nvPr>
        </p:nvSpPr>
        <p:spPr/>
        <p:txBody>
          <a:bodyPr/>
          <a:lstStyle/>
          <a:p>
            <a:r>
              <a:rPr lang="en-US" dirty="0"/>
              <a:t>Contact Information </a:t>
            </a:r>
          </a:p>
        </p:txBody>
      </p:sp>
      <p:sp>
        <p:nvSpPr>
          <p:cNvPr id="3" name="Content Placeholder 2">
            <a:extLst>
              <a:ext uri="{FF2B5EF4-FFF2-40B4-BE49-F238E27FC236}">
                <a16:creationId xmlns:a16="http://schemas.microsoft.com/office/drawing/2014/main" id="{BBEB415C-3D7E-8E45-0BE2-E4A12D297553}"/>
              </a:ext>
            </a:extLst>
          </p:cNvPr>
          <p:cNvSpPr>
            <a:spLocks noGrp="1"/>
          </p:cNvSpPr>
          <p:nvPr>
            <p:ph sz="quarter" idx="13"/>
          </p:nvPr>
        </p:nvSpPr>
        <p:spPr/>
        <p:txBody>
          <a:bodyPr/>
          <a:lstStyle/>
          <a:p>
            <a:r>
              <a:rPr lang="en-US" dirty="0"/>
              <a:t>Please contact purchasing if you have any issues or concerns regarding your contracts or bids. </a:t>
            </a:r>
          </a:p>
          <a:p>
            <a:r>
              <a:rPr lang="en-US" dirty="0"/>
              <a:t>Centralized email address for City of Memphis Sourcing &amp; Procurement Department                                                  (all procurement – related questions, concerns or inquiries)</a:t>
            </a:r>
          </a:p>
          <a:p>
            <a:pPr lvl="1"/>
            <a:r>
              <a:rPr lang="en-US" dirty="0">
                <a:hlinkClick r:id="rId3"/>
              </a:rPr>
              <a:t>procurement@memphistn.gov</a:t>
            </a:r>
            <a:r>
              <a:rPr lang="en-US" dirty="0"/>
              <a:t> </a:t>
            </a:r>
          </a:p>
          <a:p>
            <a:r>
              <a:rPr lang="en-US" dirty="0"/>
              <a:t>If your business has a name change or is bought by another company, please remember to notify your division contact as soon as possible, that way the necessary changes can be made in the system to ensure no payments are missed. </a:t>
            </a:r>
          </a:p>
        </p:txBody>
      </p:sp>
      <p:pic>
        <p:nvPicPr>
          <p:cNvPr id="5" name="Picture 4" descr="A green and grey logo&#10;&#10;Description automatically generated">
            <a:extLst>
              <a:ext uri="{FF2B5EF4-FFF2-40B4-BE49-F238E27FC236}">
                <a16:creationId xmlns:a16="http://schemas.microsoft.com/office/drawing/2014/main" id="{9D77F172-DE53-3278-C939-09BAEB1EC4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1136179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7D3502-15D7-40E3-8799-AADA72E46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69A4C29B-0395-A6AE-C2C5-ACE74FC9D4EE}"/>
              </a:ext>
            </a:extLst>
          </p:cNvPr>
          <p:cNvSpPr>
            <a:spLocks noGrp="1"/>
          </p:cNvSpPr>
          <p:nvPr>
            <p:ph type="title"/>
          </p:nvPr>
        </p:nvSpPr>
        <p:spPr>
          <a:xfrm>
            <a:off x="649224" y="645106"/>
            <a:ext cx="3650279" cy="1259894"/>
          </a:xfrm>
        </p:spPr>
        <p:txBody>
          <a:bodyPr>
            <a:normAutofit/>
          </a:bodyPr>
          <a:lstStyle/>
          <a:p>
            <a:pPr>
              <a:lnSpc>
                <a:spcPct val="90000"/>
              </a:lnSpc>
            </a:pPr>
            <a:r>
              <a:rPr lang="en-US" sz="3100"/>
              <a:t>Supplier Registration Cont. </a:t>
            </a:r>
          </a:p>
        </p:txBody>
      </p:sp>
      <p:sp>
        <p:nvSpPr>
          <p:cNvPr id="14" name="Rectangle 13">
            <a:extLst>
              <a:ext uri="{FF2B5EF4-FFF2-40B4-BE49-F238E27FC236}">
                <a16:creationId xmlns:a16="http://schemas.microsoft.com/office/drawing/2014/main" id="{A84DC666-97B4-4AC4-9916-A1936C2F6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Freeform 43">
            <a:extLst>
              <a:ext uri="{FF2B5EF4-FFF2-40B4-BE49-F238E27FC236}">
                <a16:creationId xmlns:a16="http://schemas.microsoft.com/office/drawing/2014/main" id="{4EEFCCD7-9BFF-47EA-9C91-94E380FD80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2880" y="6061223"/>
            <a:ext cx="855156" cy="506277"/>
          </a:xfrm>
          <a:custGeom>
            <a:avLst/>
            <a:gdLst>
              <a:gd name="connsiteX0" fmla="*/ 0 w 855156"/>
              <a:gd name="connsiteY0" fmla="*/ 506277 h 506277"/>
              <a:gd name="connsiteX1" fmla="*/ 509169 w 855156"/>
              <a:gd name="connsiteY1" fmla="*/ 505572 h 506277"/>
              <a:gd name="connsiteX2" fmla="*/ 599864 w 855156"/>
              <a:gd name="connsiteY2" fmla="*/ 505572 h 506277"/>
              <a:gd name="connsiteX3" fmla="*/ 614121 w 855156"/>
              <a:gd name="connsiteY3" fmla="*/ 500804 h 506277"/>
              <a:gd name="connsiteX4" fmla="*/ 619102 w 855156"/>
              <a:gd name="connsiteY4" fmla="*/ 496035 h 506277"/>
              <a:gd name="connsiteX5" fmla="*/ 848071 w 855156"/>
              <a:gd name="connsiteY5" fmla="*/ 267092 h 506277"/>
              <a:gd name="connsiteX6" fmla="*/ 848071 w 855156"/>
              <a:gd name="connsiteY6" fmla="*/ 238480 h 506277"/>
              <a:gd name="connsiteX7" fmla="*/ 619102 w 855156"/>
              <a:gd name="connsiteY7" fmla="*/ 9537 h 506277"/>
              <a:gd name="connsiteX8" fmla="*/ 614121 w 855156"/>
              <a:gd name="connsiteY8" fmla="*/ 4769 h 506277"/>
              <a:gd name="connsiteX9" fmla="*/ 599864 w 855156"/>
              <a:gd name="connsiteY9" fmla="*/ 0 h 506277"/>
              <a:gd name="connsiteX10" fmla="*/ 509169 w 855156"/>
              <a:gd name="connsiteY10" fmla="*/ 0 h 506277"/>
              <a:gd name="connsiteX11" fmla="*/ 0 w 855156"/>
              <a:gd name="connsiteY11" fmla="*/ 144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55156" h="506277">
                <a:moveTo>
                  <a:pt x="0" y="506277"/>
                </a:moveTo>
                <a:lnTo>
                  <a:pt x="509169" y="505572"/>
                </a:lnTo>
                <a:lnTo>
                  <a:pt x="599864" y="505572"/>
                </a:lnTo>
                <a:cubicBezTo>
                  <a:pt x="604673" y="505572"/>
                  <a:pt x="609483" y="500804"/>
                  <a:pt x="614121" y="500804"/>
                </a:cubicBezTo>
                <a:cubicBezTo>
                  <a:pt x="614121" y="496035"/>
                  <a:pt x="619102" y="496035"/>
                  <a:pt x="619102" y="496035"/>
                </a:cubicBezTo>
                <a:lnTo>
                  <a:pt x="848071" y="267092"/>
                </a:lnTo>
                <a:cubicBezTo>
                  <a:pt x="857518" y="257555"/>
                  <a:pt x="857518" y="248018"/>
                  <a:pt x="848071" y="238480"/>
                </a:cubicBezTo>
                <a:lnTo>
                  <a:pt x="619102" y="9537"/>
                </a:lnTo>
                <a:cubicBezTo>
                  <a:pt x="617556" y="7914"/>
                  <a:pt x="615667" y="6392"/>
                  <a:pt x="614121" y="4769"/>
                </a:cubicBezTo>
                <a:cubicBezTo>
                  <a:pt x="609483" y="0"/>
                  <a:pt x="604673" y="0"/>
                  <a:pt x="599864" y="0"/>
                </a:cubicBezTo>
                <a:lnTo>
                  <a:pt x="509169" y="0"/>
                </a:lnTo>
                <a:lnTo>
                  <a:pt x="0" y="1447"/>
                </a:lnTo>
                <a:close/>
              </a:path>
            </a:pathLst>
          </a:custGeom>
          <a:solidFill>
            <a:schemeClr val="accent1"/>
          </a:solidFill>
          <a:ln>
            <a:noFill/>
          </a:ln>
        </p:spPr>
        <p:txBody>
          <a:bodyPr/>
          <a:lstStyle/>
          <a:p>
            <a:endParaRPr lang="en-US"/>
          </a:p>
        </p:txBody>
      </p:sp>
      <p:pic>
        <p:nvPicPr>
          <p:cNvPr id="4" name="Picture 3">
            <a:extLst>
              <a:ext uri="{FF2B5EF4-FFF2-40B4-BE49-F238E27FC236}">
                <a16:creationId xmlns:a16="http://schemas.microsoft.com/office/drawing/2014/main" id="{AF466B5D-46EA-8CF5-8A2B-273BCA7F7414}"/>
              </a:ext>
            </a:extLst>
          </p:cNvPr>
          <p:cNvPicPr>
            <a:picLocks noChangeAspect="1"/>
          </p:cNvPicPr>
          <p:nvPr/>
        </p:nvPicPr>
        <p:blipFill>
          <a:blip r:embed="rId2"/>
          <a:stretch>
            <a:fillRect/>
          </a:stretch>
        </p:blipFill>
        <p:spPr>
          <a:xfrm>
            <a:off x="2196242" y="1847342"/>
            <a:ext cx="8310732" cy="4467019"/>
          </a:xfrm>
          <a:prstGeom prst="rect">
            <a:avLst/>
          </a:prstGeom>
        </p:spPr>
      </p:pic>
    </p:spTree>
    <p:extLst>
      <p:ext uri="{BB962C8B-B14F-4D97-AF65-F5344CB8AC3E}">
        <p14:creationId xmlns:p14="http://schemas.microsoft.com/office/powerpoint/2010/main" val="3212854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7D3502-15D7-40E3-8799-AADA72E46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84F027B9-2A3C-25FA-2E18-36895C37AD0A}"/>
              </a:ext>
            </a:extLst>
          </p:cNvPr>
          <p:cNvSpPr>
            <a:spLocks noGrp="1"/>
          </p:cNvSpPr>
          <p:nvPr>
            <p:ph type="title"/>
          </p:nvPr>
        </p:nvSpPr>
        <p:spPr>
          <a:xfrm>
            <a:off x="649224" y="645106"/>
            <a:ext cx="3650279" cy="1259894"/>
          </a:xfrm>
        </p:spPr>
        <p:txBody>
          <a:bodyPr>
            <a:normAutofit/>
          </a:bodyPr>
          <a:lstStyle/>
          <a:p>
            <a:pPr>
              <a:lnSpc>
                <a:spcPct val="90000"/>
              </a:lnSpc>
            </a:pPr>
            <a:r>
              <a:rPr lang="en-US" sz="3100"/>
              <a:t>Supplier Registration Cont. </a:t>
            </a:r>
          </a:p>
        </p:txBody>
      </p:sp>
      <p:sp>
        <p:nvSpPr>
          <p:cNvPr id="14" name="Rectangle 13">
            <a:extLst>
              <a:ext uri="{FF2B5EF4-FFF2-40B4-BE49-F238E27FC236}">
                <a16:creationId xmlns:a16="http://schemas.microsoft.com/office/drawing/2014/main" id="{A84DC666-97B4-4AC4-9916-A1936C2F6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Content Placeholder 4">
            <a:extLst>
              <a:ext uri="{FF2B5EF4-FFF2-40B4-BE49-F238E27FC236}">
                <a16:creationId xmlns:a16="http://schemas.microsoft.com/office/drawing/2014/main" id="{70AC3E62-3F5E-0174-9596-8E3E79BC0649}"/>
              </a:ext>
            </a:extLst>
          </p:cNvPr>
          <p:cNvPicPr>
            <a:picLocks noChangeAspect="1"/>
          </p:cNvPicPr>
          <p:nvPr/>
        </p:nvPicPr>
        <p:blipFill>
          <a:blip r:embed="rId2"/>
          <a:stretch>
            <a:fillRect/>
          </a:stretch>
        </p:blipFill>
        <p:spPr>
          <a:xfrm>
            <a:off x="1951690" y="1777079"/>
            <a:ext cx="8011820" cy="4266294"/>
          </a:xfrm>
          <a:prstGeom prst="rect">
            <a:avLst/>
          </a:prstGeom>
        </p:spPr>
      </p:pic>
      <p:sp>
        <p:nvSpPr>
          <p:cNvPr id="16" name="Freeform 43">
            <a:extLst>
              <a:ext uri="{FF2B5EF4-FFF2-40B4-BE49-F238E27FC236}">
                <a16:creationId xmlns:a16="http://schemas.microsoft.com/office/drawing/2014/main" id="{4EEFCCD7-9BFF-47EA-9C91-94E380FD80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2880" y="6061223"/>
            <a:ext cx="855156" cy="506277"/>
          </a:xfrm>
          <a:custGeom>
            <a:avLst/>
            <a:gdLst>
              <a:gd name="connsiteX0" fmla="*/ 0 w 855156"/>
              <a:gd name="connsiteY0" fmla="*/ 506277 h 506277"/>
              <a:gd name="connsiteX1" fmla="*/ 509169 w 855156"/>
              <a:gd name="connsiteY1" fmla="*/ 505572 h 506277"/>
              <a:gd name="connsiteX2" fmla="*/ 599864 w 855156"/>
              <a:gd name="connsiteY2" fmla="*/ 505572 h 506277"/>
              <a:gd name="connsiteX3" fmla="*/ 614121 w 855156"/>
              <a:gd name="connsiteY3" fmla="*/ 500804 h 506277"/>
              <a:gd name="connsiteX4" fmla="*/ 619102 w 855156"/>
              <a:gd name="connsiteY4" fmla="*/ 496035 h 506277"/>
              <a:gd name="connsiteX5" fmla="*/ 848071 w 855156"/>
              <a:gd name="connsiteY5" fmla="*/ 267092 h 506277"/>
              <a:gd name="connsiteX6" fmla="*/ 848071 w 855156"/>
              <a:gd name="connsiteY6" fmla="*/ 238480 h 506277"/>
              <a:gd name="connsiteX7" fmla="*/ 619102 w 855156"/>
              <a:gd name="connsiteY7" fmla="*/ 9537 h 506277"/>
              <a:gd name="connsiteX8" fmla="*/ 614121 w 855156"/>
              <a:gd name="connsiteY8" fmla="*/ 4769 h 506277"/>
              <a:gd name="connsiteX9" fmla="*/ 599864 w 855156"/>
              <a:gd name="connsiteY9" fmla="*/ 0 h 506277"/>
              <a:gd name="connsiteX10" fmla="*/ 509169 w 855156"/>
              <a:gd name="connsiteY10" fmla="*/ 0 h 506277"/>
              <a:gd name="connsiteX11" fmla="*/ 0 w 855156"/>
              <a:gd name="connsiteY11" fmla="*/ 144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55156" h="506277">
                <a:moveTo>
                  <a:pt x="0" y="506277"/>
                </a:moveTo>
                <a:lnTo>
                  <a:pt x="509169" y="505572"/>
                </a:lnTo>
                <a:lnTo>
                  <a:pt x="599864" y="505572"/>
                </a:lnTo>
                <a:cubicBezTo>
                  <a:pt x="604673" y="505572"/>
                  <a:pt x="609483" y="500804"/>
                  <a:pt x="614121" y="500804"/>
                </a:cubicBezTo>
                <a:cubicBezTo>
                  <a:pt x="614121" y="496035"/>
                  <a:pt x="619102" y="496035"/>
                  <a:pt x="619102" y="496035"/>
                </a:cubicBezTo>
                <a:lnTo>
                  <a:pt x="848071" y="267092"/>
                </a:lnTo>
                <a:cubicBezTo>
                  <a:pt x="857518" y="257555"/>
                  <a:pt x="857518" y="248018"/>
                  <a:pt x="848071" y="238480"/>
                </a:cubicBezTo>
                <a:lnTo>
                  <a:pt x="619102" y="9537"/>
                </a:lnTo>
                <a:cubicBezTo>
                  <a:pt x="617556" y="7914"/>
                  <a:pt x="615667" y="6392"/>
                  <a:pt x="614121" y="4769"/>
                </a:cubicBezTo>
                <a:cubicBezTo>
                  <a:pt x="609483" y="0"/>
                  <a:pt x="604673" y="0"/>
                  <a:pt x="599864" y="0"/>
                </a:cubicBezTo>
                <a:lnTo>
                  <a:pt x="509169" y="0"/>
                </a:lnTo>
                <a:lnTo>
                  <a:pt x="0" y="1447"/>
                </a:lnTo>
                <a:close/>
              </a:path>
            </a:pathLst>
          </a:custGeom>
          <a:solidFill>
            <a:schemeClr val="accent1"/>
          </a:solidFill>
          <a:ln>
            <a:noFill/>
          </a:ln>
        </p:spPr>
        <p:txBody>
          <a:bodyPr/>
          <a:lstStyle/>
          <a:p>
            <a:endParaRPr lang="en-US"/>
          </a:p>
        </p:txBody>
      </p:sp>
    </p:spTree>
    <p:extLst>
      <p:ext uri="{BB962C8B-B14F-4D97-AF65-F5344CB8AC3E}">
        <p14:creationId xmlns:p14="http://schemas.microsoft.com/office/powerpoint/2010/main" val="1649299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7D3502-15D7-40E3-8799-AADA72E46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99C4CF8F-0AFB-98B7-A0DA-0C718056E7E9}"/>
              </a:ext>
            </a:extLst>
          </p:cNvPr>
          <p:cNvSpPr>
            <a:spLocks noGrp="1"/>
          </p:cNvSpPr>
          <p:nvPr>
            <p:ph type="title"/>
          </p:nvPr>
        </p:nvSpPr>
        <p:spPr>
          <a:xfrm>
            <a:off x="649224" y="645106"/>
            <a:ext cx="3650279" cy="1259894"/>
          </a:xfrm>
        </p:spPr>
        <p:txBody>
          <a:bodyPr>
            <a:normAutofit/>
          </a:bodyPr>
          <a:lstStyle/>
          <a:p>
            <a:r>
              <a:rPr lang="en-US" dirty="0"/>
              <a:t>Supplier Portal </a:t>
            </a:r>
          </a:p>
        </p:txBody>
      </p:sp>
      <p:sp>
        <p:nvSpPr>
          <p:cNvPr id="14" name="Rectangle 13">
            <a:extLst>
              <a:ext uri="{FF2B5EF4-FFF2-40B4-BE49-F238E27FC236}">
                <a16:creationId xmlns:a16="http://schemas.microsoft.com/office/drawing/2014/main" id="{A84DC666-97B4-4AC4-9916-A1936C2F6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Content Placeholder 8">
            <a:extLst>
              <a:ext uri="{FF2B5EF4-FFF2-40B4-BE49-F238E27FC236}">
                <a16:creationId xmlns:a16="http://schemas.microsoft.com/office/drawing/2014/main" id="{79F9A367-DCB3-EA66-80E9-F7CEB71F7EBE}"/>
              </a:ext>
            </a:extLst>
          </p:cNvPr>
          <p:cNvSpPr>
            <a:spLocks noGrp="1"/>
          </p:cNvSpPr>
          <p:nvPr>
            <p:ph idx="1"/>
          </p:nvPr>
        </p:nvSpPr>
        <p:spPr>
          <a:xfrm>
            <a:off x="649225" y="2133600"/>
            <a:ext cx="3650278" cy="3759253"/>
          </a:xfrm>
        </p:spPr>
        <p:txBody>
          <a:bodyPr>
            <a:normAutofit/>
          </a:bodyPr>
          <a:lstStyle/>
          <a:p>
            <a:r>
              <a:rPr lang="en-US" dirty="0"/>
              <a:t>The Supplier Portal gives the vendor access to </a:t>
            </a:r>
          </a:p>
        </p:txBody>
      </p:sp>
      <p:pic>
        <p:nvPicPr>
          <p:cNvPr id="5" name="Content Placeholder 4">
            <a:extLst>
              <a:ext uri="{FF2B5EF4-FFF2-40B4-BE49-F238E27FC236}">
                <a16:creationId xmlns:a16="http://schemas.microsoft.com/office/drawing/2014/main" id="{BF731A49-F3AF-5B09-A442-B3969D1F731A}"/>
              </a:ext>
            </a:extLst>
          </p:cNvPr>
          <p:cNvPicPr>
            <a:picLocks noChangeAspect="1"/>
          </p:cNvPicPr>
          <p:nvPr/>
        </p:nvPicPr>
        <p:blipFill>
          <a:blip r:embed="rId2"/>
          <a:stretch>
            <a:fillRect/>
          </a:stretch>
        </p:blipFill>
        <p:spPr>
          <a:xfrm>
            <a:off x="4619543" y="1415077"/>
            <a:ext cx="6953577" cy="3702779"/>
          </a:xfrm>
          <a:prstGeom prst="rect">
            <a:avLst/>
          </a:prstGeom>
        </p:spPr>
      </p:pic>
      <p:sp>
        <p:nvSpPr>
          <p:cNvPr id="16" name="Freeform 43">
            <a:extLst>
              <a:ext uri="{FF2B5EF4-FFF2-40B4-BE49-F238E27FC236}">
                <a16:creationId xmlns:a16="http://schemas.microsoft.com/office/drawing/2014/main" id="{4EEFCCD7-9BFF-47EA-9C91-94E380FD80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2880" y="6061223"/>
            <a:ext cx="855156" cy="506277"/>
          </a:xfrm>
          <a:custGeom>
            <a:avLst/>
            <a:gdLst>
              <a:gd name="connsiteX0" fmla="*/ 0 w 855156"/>
              <a:gd name="connsiteY0" fmla="*/ 506277 h 506277"/>
              <a:gd name="connsiteX1" fmla="*/ 509169 w 855156"/>
              <a:gd name="connsiteY1" fmla="*/ 505572 h 506277"/>
              <a:gd name="connsiteX2" fmla="*/ 599864 w 855156"/>
              <a:gd name="connsiteY2" fmla="*/ 505572 h 506277"/>
              <a:gd name="connsiteX3" fmla="*/ 614121 w 855156"/>
              <a:gd name="connsiteY3" fmla="*/ 500804 h 506277"/>
              <a:gd name="connsiteX4" fmla="*/ 619102 w 855156"/>
              <a:gd name="connsiteY4" fmla="*/ 496035 h 506277"/>
              <a:gd name="connsiteX5" fmla="*/ 848071 w 855156"/>
              <a:gd name="connsiteY5" fmla="*/ 267092 h 506277"/>
              <a:gd name="connsiteX6" fmla="*/ 848071 w 855156"/>
              <a:gd name="connsiteY6" fmla="*/ 238480 h 506277"/>
              <a:gd name="connsiteX7" fmla="*/ 619102 w 855156"/>
              <a:gd name="connsiteY7" fmla="*/ 9537 h 506277"/>
              <a:gd name="connsiteX8" fmla="*/ 614121 w 855156"/>
              <a:gd name="connsiteY8" fmla="*/ 4769 h 506277"/>
              <a:gd name="connsiteX9" fmla="*/ 599864 w 855156"/>
              <a:gd name="connsiteY9" fmla="*/ 0 h 506277"/>
              <a:gd name="connsiteX10" fmla="*/ 509169 w 855156"/>
              <a:gd name="connsiteY10" fmla="*/ 0 h 506277"/>
              <a:gd name="connsiteX11" fmla="*/ 0 w 855156"/>
              <a:gd name="connsiteY11" fmla="*/ 144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55156" h="506277">
                <a:moveTo>
                  <a:pt x="0" y="506277"/>
                </a:moveTo>
                <a:lnTo>
                  <a:pt x="509169" y="505572"/>
                </a:lnTo>
                <a:lnTo>
                  <a:pt x="599864" y="505572"/>
                </a:lnTo>
                <a:cubicBezTo>
                  <a:pt x="604673" y="505572"/>
                  <a:pt x="609483" y="500804"/>
                  <a:pt x="614121" y="500804"/>
                </a:cubicBezTo>
                <a:cubicBezTo>
                  <a:pt x="614121" y="496035"/>
                  <a:pt x="619102" y="496035"/>
                  <a:pt x="619102" y="496035"/>
                </a:cubicBezTo>
                <a:lnTo>
                  <a:pt x="848071" y="267092"/>
                </a:lnTo>
                <a:cubicBezTo>
                  <a:pt x="857518" y="257555"/>
                  <a:pt x="857518" y="248018"/>
                  <a:pt x="848071" y="238480"/>
                </a:cubicBezTo>
                <a:lnTo>
                  <a:pt x="619102" y="9537"/>
                </a:lnTo>
                <a:cubicBezTo>
                  <a:pt x="617556" y="7914"/>
                  <a:pt x="615667" y="6392"/>
                  <a:pt x="614121" y="4769"/>
                </a:cubicBezTo>
                <a:cubicBezTo>
                  <a:pt x="609483" y="0"/>
                  <a:pt x="604673" y="0"/>
                  <a:pt x="599864" y="0"/>
                </a:cubicBezTo>
                <a:lnTo>
                  <a:pt x="509169" y="0"/>
                </a:lnTo>
                <a:lnTo>
                  <a:pt x="0" y="1447"/>
                </a:lnTo>
                <a:close/>
              </a:path>
            </a:pathLst>
          </a:custGeom>
          <a:solidFill>
            <a:schemeClr val="accent1"/>
          </a:solidFill>
          <a:ln>
            <a:noFill/>
          </a:ln>
        </p:spPr>
        <p:txBody>
          <a:bodyPr/>
          <a:lstStyle/>
          <a:p>
            <a:endParaRPr lang="en-US"/>
          </a:p>
        </p:txBody>
      </p:sp>
    </p:spTree>
    <p:extLst>
      <p:ext uri="{BB962C8B-B14F-4D97-AF65-F5344CB8AC3E}">
        <p14:creationId xmlns:p14="http://schemas.microsoft.com/office/powerpoint/2010/main" val="91557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1CA4E-1E53-76C8-023B-3EB99B19F552}"/>
              </a:ext>
            </a:extLst>
          </p:cNvPr>
          <p:cNvSpPr>
            <a:spLocks noGrp="1"/>
          </p:cNvSpPr>
          <p:nvPr>
            <p:ph type="title"/>
          </p:nvPr>
        </p:nvSpPr>
        <p:spPr/>
        <p:txBody>
          <a:bodyPr>
            <a:normAutofit fontScale="90000"/>
          </a:bodyPr>
          <a:lstStyle/>
          <a:p>
            <a:r>
              <a:rPr lang="en-US" dirty="0"/>
              <a:t>Where to find Opportunities/Legal Notices </a:t>
            </a:r>
            <a:br>
              <a:rPr lang="en-US" dirty="0"/>
            </a:br>
            <a:endParaRPr lang="en-US" dirty="0"/>
          </a:p>
        </p:txBody>
      </p:sp>
      <p:sp>
        <p:nvSpPr>
          <p:cNvPr id="3" name="Content Placeholder 2">
            <a:extLst>
              <a:ext uri="{FF2B5EF4-FFF2-40B4-BE49-F238E27FC236}">
                <a16:creationId xmlns:a16="http://schemas.microsoft.com/office/drawing/2014/main" id="{7F293465-E7EC-EBCC-4229-AD7A47044A07}"/>
              </a:ext>
            </a:extLst>
          </p:cNvPr>
          <p:cNvSpPr>
            <a:spLocks noGrp="1"/>
          </p:cNvSpPr>
          <p:nvPr>
            <p:ph idx="1"/>
          </p:nvPr>
        </p:nvSpPr>
        <p:spPr/>
        <p:txBody>
          <a:bodyPr>
            <a:normAutofit lnSpcReduction="10000"/>
          </a:bodyPr>
          <a:lstStyle/>
          <a:p>
            <a:r>
              <a:rPr lang="en-US" sz="2400" dirty="0"/>
              <a:t>Advertisements:</a:t>
            </a:r>
          </a:p>
          <a:p>
            <a:pPr lvl="1"/>
            <a:r>
              <a:rPr lang="en-US" dirty="0"/>
              <a:t>The Daily News</a:t>
            </a:r>
          </a:p>
          <a:p>
            <a:pPr lvl="1"/>
            <a:r>
              <a:rPr lang="en-US" dirty="0"/>
              <a:t>The Daily Memphian</a:t>
            </a:r>
          </a:p>
          <a:p>
            <a:pPr lvl="1"/>
            <a:r>
              <a:rPr lang="en-US" dirty="0" err="1"/>
              <a:t>LaPrensa</a:t>
            </a:r>
            <a:r>
              <a:rPr lang="en-US" dirty="0"/>
              <a:t> Latina</a:t>
            </a:r>
          </a:p>
          <a:p>
            <a:r>
              <a:rPr lang="en-US" sz="2400" dirty="0"/>
              <a:t>Memphistn.gov &gt; Business &gt; RFP/Q</a:t>
            </a:r>
          </a:p>
          <a:p>
            <a:r>
              <a:rPr lang="en-US" sz="2400" dirty="0"/>
              <a:t>Supplier portal </a:t>
            </a:r>
          </a:p>
          <a:p>
            <a:r>
              <a:rPr lang="en-US" sz="2400" dirty="0"/>
              <a:t>E-mail notifications</a:t>
            </a:r>
          </a:p>
          <a:p>
            <a:pPr lvl="1"/>
            <a:r>
              <a:rPr lang="en-US" sz="1700" dirty="0"/>
              <a:t>Invitations to bid are sent out for RFQ (request for Quote)/ITB (Invitation to Bid). If you do not receive an email, you can request an invite. Please make sure you are registered and can comply with the bid requirements. </a:t>
            </a:r>
          </a:p>
          <a:p>
            <a:endParaRPr lang="en-US" dirty="0"/>
          </a:p>
        </p:txBody>
      </p:sp>
      <p:pic>
        <p:nvPicPr>
          <p:cNvPr id="4" name="Picture 3" descr="A green and grey logo&#10;&#10;Description automatically generated">
            <a:extLst>
              <a:ext uri="{FF2B5EF4-FFF2-40B4-BE49-F238E27FC236}">
                <a16:creationId xmlns:a16="http://schemas.microsoft.com/office/drawing/2014/main" id="{35BA2DE6-D7AC-0B85-2261-EF0B617B4C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2433234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FC0AB-F40D-FC5D-B499-7EFDD6947036}"/>
              </a:ext>
            </a:extLst>
          </p:cNvPr>
          <p:cNvSpPr>
            <a:spLocks noGrp="1"/>
          </p:cNvSpPr>
          <p:nvPr>
            <p:ph type="title"/>
          </p:nvPr>
        </p:nvSpPr>
        <p:spPr/>
        <p:txBody>
          <a:bodyPr/>
          <a:lstStyle/>
          <a:p>
            <a:r>
              <a:rPr lang="en-US" dirty="0"/>
              <a:t>Basics on Bidding </a:t>
            </a:r>
          </a:p>
        </p:txBody>
      </p:sp>
      <p:sp>
        <p:nvSpPr>
          <p:cNvPr id="3" name="Content Placeholder 2">
            <a:extLst>
              <a:ext uri="{FF2B5EF4-FFF2-40B4-BE49-F238E27FC236}">
                <a16:creationId xmlns:a16="http://schemas.microsoft.com/office/drawing/2014/main" id="{E86B06C4-18C3-6872-66E8-E9F21203050B}"/>
              </a:ext>
            </a:extLst>
          </p:cNvPr>
          <p:cNvSpPr>
            <a:spLocks noGrp="1"/>
          </p:cNvSpPr>
          <p:nvPr>
            <p:ph idx="1"/>
          </p:nvPr>
        </p:nvSpPr>
        <p:spPr/>
        <p:txBody>
          <a:bodyPr/>
          <a:lstStyle/>
          <a:p>
            <a:r>
              <a:rPr lang="en-US" dirty="0"/>
              <a:t>Please read the entire RFQ//ITB. </a:t>
            </a:r>
          </a:p>
          <a:p>
            <a:r>
              <a:rPr lang="en-US" dirty="0"/>
              <a:t>Pay attention to the submittal requirements and make sure to adhere to them when submitting your bid. </a:t>
            </a:r>
          </a:p>
          <a:p>
            <a:r>
              <a:rPr lang="en-US" dirty="0"/>
              <a:t>Make sure you have all attachments and understand which products or services you are bidding on. </a:t>
            </a:r>
          </a:p>
          <a:p>
            <a:r>
              <a:rPr lang="en-US" dirty="0"/>
              <a:t>Be sure to fill out all information regarding the RFQ/ITB. All items on the bid sheet should be addressed. </a:t>
            </a:r>
          </a:p>
          <a:p>
            <a:r>
              <a:rPr lang="en-US" dirty="0"/>
              <a:t>Make sure you have the latest information on the RFQ/ITB. Check for addendums regularly to be aware of any changes that could affect your bid. </a:t>
            </a:r>
          </a:p>
        </p:txBody>
      </p:sp>
    </p:spTree>
    <p:extLst>
      <p:ext uri="{BB962C8B-B14F-4D97-AF65-F5344CB8AC3E}">
        <p14:creationId xmlns:p14="http://schemas.microsoft.com/office/powerpoint/2010/main" val="2662922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D5818-BA41-404B-6316-25B4922B07FB}"/>
              </a:ext>
            </a:extLst>
          </p:cNvPr>
          <p:cNvSpPr>
            <a:spLocks noGrp="1"/>
          </p:cNvSpPr>
          <p:nvPr>
            <p:ph type="title"/>
          </p:nvPr>
        </p:nvSpPr>
        <p:spPr/>
        <p:txBody>
          <a:bodyPr/>
          <a:lstStyle/>
          <a:p>
            <a:r>
              <a:rPr lang="en-US" dirty="0"/>
              <a:t>Bidding on an RFQ (Request for Quote)</a:t>
            </a:r>
          </a:p>
        </p:txBody>
      </p:sp>
      <p:sp>
        <p:nvSpPr>
          <p:cNvPr id="3" name="Content Placeholder 2">
            <a:extLst>
              <a:ext uri="{FF2B5EF4-FFF2-40B4-BE49-F238E27FC236}">
                <a16:creationId xmlns:a16="http://schemas.microsoft.com/office/drawing/2014/main" id="{5446C922-CDC0-F1F0-52ED-1B09BF2EE0EE}"/>
              </a:ext>
            </a:extLst>
          </p:cNvPr>
          <p:cNvSpPr>
            <a:spLocks noGrp="1"/>
          </p:cNvSpPr>
          <p:nvPr>
            <p:ph sz="quarter" idx="13"/>
          </p:nvPr>
        </p:nvSpPr>
        <p:spPr/>
        <p:txBody>
          <a:bodyPr>
            <a:normAutofit fontScale="92500" lnSpcReduction="20000"/>
          </a:bodyPr>
          <a:lstStyle/>
          <a:p>
            <a:endParaRPr lang="en-US" dirty="0"/>
          </a:p>
          <a:p>
            <a:r>
              <a:rPr lang="en-US" dirty="0"/>
              <a:t>RFQ (Request for Quote) solicitations are used for informal bids and sent out to vendors through invites. The invites are based on the classification codes used when setting up the vendor’s profile. If an RFQ matching the classification code listed in a vendor’s profile is used, that vendor will receive an invite sent from the portal to the email listed on the vendor’s profile. </a:t>
            </a:r>
          </a:p>
          <a:p>
            <a:r>
              <a:rPr lang="en-US" dirty="0"/>
              <a:t>If an invitation is not automatically emailed through the system, it can be requested. </a:t>
            </a:r>
          </a:p>
          <a:p>
            <a:r>
              <a:rPr lang="en-US" dirty="0"/>
              <a:t>Please make sure you read the specifications and understand the requirements of the RFQ.</a:t>
            </a:r>
          </a:p>
          <a:p>
            <a:r>
              <a:rPr lang="en-US" dirty="0"/>
              <a:t>If you are using a paper bid, please make sure your bid is signed and that your bid sheet is filled out correctly. </a:t>
            </a:r>
          </a:p>
          <a:p>
            <a:r>
              <a:rPr lang="en-US" dirty="0"/>
              <a:t>If you have issues submitting your bid, please contact purchasing as soon as possible. Please do not wait until the last minute to submit a bid. </a:t>
            </a:r>
          </a:p>
        </p:txBody>
      </p:sp>
      <p:pic>
        <p:nvPicPr>
          <p:cNvPr id="5" name="Picture 4" descr="A green and grey logo&#10;&#10;Description automatically generated">
            <a:extLst>
              <a:ext uri="{FF2B5EF4-FFF2-40B4-BE49-F238E27FC236}">
                <a16:creationId xmlns:a16="http://schemas.microsoft.com/office/drawing/2014/main" id="{E1940978-3B26-9A28-F618-91E29535D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2629921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22321-F2D0-B8C9-D1E9-C4F61FC48D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49FCD6-99A4-9689-812B-BC389F2A311E}"/>
              </a:ext>
            </a:extLst>
          </p:cNvPr>
          <p:cNvSpPr>
            <a:spLocks noGrp="1"/>
          </p:cNvSpPr>
          <p:nvPr>
            <p:ph type="title"/>
          </p:nvPr>
        </p:nvSpPr>
        <p:spPr/>
        <p:txBody>
          <a:bodyPr/>
          <a:lstStyle/>
          <a:p>
            <a:r>
              <a:rPr lang="en-US" dirty="0"/>
              <a:t>Bidding on an ITB (Invitation to Bid)</a:t>
            </a:r>
          </a:p>
        </p:txBody>
      </p:sp>
      <p:sp>
        <p:nvSpPr>
          <p:cNvPr id="3" name="Content Placeholder 2">
            <a:extLst>
              <a:ext uri="{FF2B5EF4-FFF2-40B4-BE49-F238E27FC236}">
                <a16:creationId xmlns:a16="http://schemas.microsoft.com/office/drawing/2014/main" id="{4BE88A9F-5008-FFAA-8ABA-AB08CF430DC4}"/>
              </a:ext>
            </a:extLst>
          </p:cNvPr>
          <p:cNvSpPr>
            <a:spLocks noGrp="1"/>
          </p:cNvSpPr>
          <p:nvPr>
            <p:ph sz="quarter" idx="13"/>
          </p:nvPr>
        </p:nvSpPr>
        <p:spPr/>
        <p:txBody>
          <a:bodyPr>
            <a:normAutofit fontScale="92500" lnSpcReduction="10000"/>
          </a:bodyPr>
          <a:lstStyle/>
          <a:p>
            <a:endParaRPr lang="en-US" dirty="0"/>
          </a:p>
          <a:p>
            <a:r>
              <a:rPr lang="en-US" dirty="0"/>
              <a:t>ITB (Invitation to Bid) solicitations are used for formal bids and sent out to vendors through invites. The invites are based on the classification codes used when setting up the vendor’s profile. If an ITB matching the classification code listed in a vendor’s profile is used, that vendor will receive an invite sent from the portal to the email listed on the vendor’s profile. </a:t>
            </a:r>
          </a:p>
          <a:p>
            <a:r>
              <a:rPr lang="en-US" dirty="0"/>
              <a:t>If an invitation is not automatically emailed through the system, it can be requested. </a:t>
            </a:r>
          </a:p>
          <a:p>
            <a:r>
              <a:rPr lang="en-US" dirty="0"/>
              <a:t>Please make sure you read the specifications and understand the requirements of the ITB.</a:t>
            </a:r>
          </a:p>
          <a:p>
            <a:r>
              <a:rPr lang="en-US" dirty="0"/>
              <a:t>If you are using a paper bid, please make sure your bid is signed and that your bid sheet is filled out correctly. </a:t>
            </a:r>
          </a:p>
          <a:p>
            <a:r>
              <a:rPr lang="en-US" dirty="0"/>
              <a:t>If you have issues submitting your bid, please contact purchasing as soon as possible. Please do not wait until the last minute to submit a bid. </a:t>
            </a:r>
          </a:p>
        </p:txBody>
      </p:sp>
      <p:pic>
        <p:nvPicPr>
          <p:cNvPr id="5" name="Picture 4" descr="A green and grey logo&#10;&#10;Description automatically generated">
            <a:extLst>
              <a:ext uri="{FF2B5EF4-FFF2-40B4-BE49-F238E27FC236}">
                <a16:creationId xmlns:a16="http://schemas.microsoft.com/office/drawing/2014/main" id="{8FD62CB2-5507-4A84-0955-FF5A9E7205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05350" y="6059432"/>
            <a:ext cx="2786650" cy="767934"/>
          </a:xfrm>
          <a:prstGeom prst="rect">
            <a:avLst/>
          </a:prstGeom>
        </p:spPr>
      </p:pic>
    </p:spTree>
    <p:extLst>
      <p:ext uri="{BB962C8B-B14F-4D97-AF65-F5344CB8AC3E}">
        <p14:creationId xmlns:p14="http://schemas.microsoft.com/office/powerpoint/2010/main" val="59449179"/>
      </p:ext>
    </p:extLst>
  </p:cSld>
  <p:clrMapOvr>
    <a:masterClrMapping/>
  </p:clrMapOvr>
</p:sld>
</file>

<file path=ppt/theme/theme1.xml><?xml version="1.0" encoding="utf-8"?>
<a:theme xmlns:a="http://schemas.openxmlformats.org/drawingml/2006/main" name="Wisp">
  <a:themeElements>
    <a:clrScheme name="Custom 9">
      <a:dk1>
        <a:sysClr val="windowText" lastClr="000000"/>
      </a:dk1>
      <a:lt1>
        <a:sysClr val="window" lastClr="FFFFFF"/>
      </a:lt1>
      <a:dk2>
        <a:srgbClr val="7F7F7F"/>
      </a:dk2>
      <a:lt2>
        <a:srgbClr val="E3DED1"/>
      </a:lt2>
      <a:accent1>
        <a:srgbClr val="549E39"/>
      </a:accent1>
      <a:accent2>
        <a:srgbClr val="8AB833"/>
      </a:accent2>
      <a:accent3>
        <a:srgbClr val="C0CF3A"/>
      </a:accent3>
      <a:accent4>
        <a:srgbClr val="029676"/>
      </a:accent4>
      <a:accent5>
        <a:srgbClr val="4AB5C4"/>
      </a:accent5>
      <a:accent6>
        <a:srgbClr val="0989B1"/>
      </a:accent6>
      <a:hlink>
        <a:srgbClr val="549E39"/>
      </a:hlink>
      <a:folHlink>
        <a:srgbClr val="BA690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13718</TotalTime>
  <Words>1657</Words>
  <Application>Microsoft Office PowerPoint</Application>
  <PresentationFormat>Widescreen</PresentationFormat>
  <Paragraphs>151</Paragraphs>
  <Slides>24</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Century Gothic</vt:lpstr>
      <vt:lpstr>Wingdings</vt:lpstr>
      <vt:lpstr>Wingdings 3</vt:lpstr>
      <vt:lpstr>Wisp</vt:lpstr>
      <vt:lpstr>Purchasing Vendor Training</vt:lpstr>
      <vt:lpstr>First Thing to Do: GET REGISTERED! </vt:lpstr>
      <vt:lpstr>Supplier Registration Cont. </vt:lpstr>
      <vt:lpstr>Supplier Registration Cont. </vt:lpstr>
      <vt:lpstr>Supplier Portal </vt:lpstr>
      <vt:lpstr>Where to find Opportunities/Legal Notices  </vt:lpstr>
      <vt:lpstr>Basics on Bidding </vt:lpstr>
      <vt:lpstr>Bidding on an RFQ (Request for Quote)</vt:lpstr>
      <vt:lpstr>Bidding on an ITB (Invitation to Bid)</vt:lpstr>
      <vt:lpstr>Bidding on an RFQ(Request for Qualification)</vt:lpstr>
      <vt:lpstr>Bidding on an RFP(Request for Proposal)</vt:lpstr>
      <vt:lpstr>Submitting Competitive Bids/Proposals</vt:lpstr>
      <vt:lpstr>Hardcopy Bid Submittal Requirements </vt:lpstr>
      <vt:lpstr>Electronic Bid Submittal Requirements </vt:lpstr>
      <vt:lpstr>Award Criteria for Bids </vt:lpstr>
      <vt:lpstr>Awarded Contracts </vt:lpstr>
      <vt:lpstr>Awarded contracts </vt:lpstr>
      <vt:lpstr>Purchase Orders </vt:lpstr>
      <vt:lpstr>Construction contracts</vt:lpstr>
      <vt:lpstr>Construction contracts</vt:lpstr>
      <vt:lpstr>Construction Contract </vt:lpstr>
      <vt:lpstr>Protest Procedures </vt:lpstr>
      <vt:lpstr>Contracts Exempt from Competitive Procurement </vt:lpstr>
      <vt:lpstr>Contact Information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Purchasing Vendor training</dc:title>
  <dc:creator>Winfrey, Lenita</dc:creator>
  <cp:lastModifiedBy>Winfrey, Lenita</cp:lastModifiedBy>
  <cp:revision>11</cp:revision>
  <cp:lastPrinted>2023-04-03T23:35:57Z</cp:lastPrinted>
  <dcterms:created xsi:type="dcterms:W3CDTF">2023-04-03T17:56:01Z</dcterms:created>
  <dcterms:modified xsi:type="dcterms:W3CDTF">2026-08-06T21:56:22Z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34376f5-a622-4e53-a591-0432f32c2e47_Enabled">
    <vt:lpwstr>true</vt:lpwstr>
  </property>
  <property fmtid="{D5CDD505-2E9C-101B-9397-08002B2CF9AE}" pid="3" name="MSIP_Label_b34376f5-a622-4e53-a591-0432f32c2e47_SetDate">
    <vt:lpwstr>2023-04-03T19:59:16Z</vt:lpwstr>
  </property>
  <property fmtid="{D5CDD505-2E9C-101B-9397-08002B2CF9AE}" pid="4" name="MSIP_Label_b34376f5-a622-4e53-a591-0432f32c2e47_Method">
    <vt:lpwstr>Standard</vt:lpwstr>
  </property>
  <property fmtid="{D5CDD505-2E9C-101B-9397-08002B2CF9AE}" pid="5" name="MSIP_Label_b34376f5-a622-4e53-a591-0432f32c2e47_Name">
    <vt:lpwstr>b34376f5-a622-4e53-a591-0432f32c2e47</vt:lpwstr>
  </property>
  <property fmtid="{D5CDD505-2E9C-101B-9397-08002B2CF9AE}" pid="6" name="MSIP_Label_b34376f5-a622-4e53-a591-0432f32c2e47_SiteId">
    <vt:lpwstr>41647561-6537-4423-96a9-859e89f8919f</vt:lpwstr>
  </property>
  <property fmtid="{D5CDD505-2E9C-101B-9397-08002B2CF9AE}" pid="7" name="MSIP_Label_b34376f5-a622-4e53-a591-0432f32c2e47_ActionId">
    <vt:lpwstr>7ea0aa55-f84e-48ff-b75e-933def0491b4</vt:lpwstr>
  </property>
  <property fmtid="{D5CDD505-2E9C-101B-9397-08002B2CF9AE}" pid="8" name="MSIP_Label_b34376f5-a622-4e53-a591-0432f32c2e47_ContentBits">
    <vt:lpwstr>0</vt:lpwstr>
  </property>
</Properties>
</file>