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0"/>
  </p:notesMasterIdLst>
  <p:sldIdLst>
    <p:sldId id="256" r:id="rId2"/>
    <p:sldId id="258" r:id="rId3"/>
    <p:sldId id="265" r:id="rId4"/>
    <p:sldId id="259" r:id="rId5"/>
    <p:sldId id="260" r:id="rId6"/>
    <p:sldId id="261" r:id="rId7"/>
    <p:sldId id="262" r:id="rId8"/>
    <p:sldId id="264" r:id="rId9"/>
  </p:sldIdLst>
  <p:sldSz cx="18288000" cy="10287000"/>
  <p:notesSz cx="6858000" cy="9144000"/>
  <p:embeddedFontLst>
    <p:embeddedFont>
      <p:font typeface="Fredoka" panose="02000000000000000000" pitchFamily="2" charset="77"/>
      <p:regular r:id="rId11"/>
    </p:embeddedFont>
    <p:embeddedFont>
      <p:font typeface="Montserrat" pitchFamily="2" charset="77"/>
      <p:regular r:id="rId12"/>
      <p:bold r:id="rId13"/>
      <p:italic r:id="rId14"/>
    </p:embeddedFont>
    <p:embeddedFont>
      <p:font typeface="Montserrat Bold" pitchFamily="2" charset="77"/>
      <p:regular r:id="rId15"/>
      <p:bold r:id="rId16"/>
    </p:embeddedFont>
    <p:embeddedFont>
      <p:font typeface="Open Sauce Bold" pitchFamily="2" charset="77"/>
      <p:regular r:id="rId17"/>
      <p:bold r:id="rId18"/>
    </p:embeddedFont>
    <p:embeddedFont>
      <p:font typeface="Varela Round" pitchFamily="2" charset="-79"/>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autoAdjust="0"/>
    <p:restoredTop sz="79932" autoAdjust="0"/>
  </p:normalViewPr>
  <p:slideViewPr>
    <p:cSldViewPr>
      <p:cViewPr varScale="1">
        <p:scale>
          <a:sx n="67" d="100"/>
          <a:sy n="67" d="100"/>
        </p:scale>
        <p:origin x="1192"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tableStyles" Target="tableStyle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96EC94-A22F-204A-B638-374DF1666CC2}" type="datetimeFigureOut">
              <a:rPr lang="en-US" smtClean="0"/>
              <a:t>11/9/25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92FB50-0935-B243-921D-B99EAF4EB990}" type="slidenum">
              <a:rPr lang="en-US" smtClean="0"/>
              <a:t>‹#›</a:t>
            </a:fld>
            <a:endParaRPr lang="en-US"/>
          </a:p>
        </p:txBody>
      </p:sp>
    </p:spTree>
    <p:extLst>
      <p:ext uri="{BB962C8B-B14F-4D97-AF65-F5344CB8AC3E}">
        <p14:creationId xmlns:p14="http://schemas.microsoft.com/office/powerpoint/2010/main" val="3594778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Good morning. Memphis has a large geographic service area and finite resources. With 280,000 service requests, City staff face an impossible question: which problem properties are causing recurring blight issues? Today, </a:t>
            </a:r>
            <a:r>
              <a:rPr lang="en-US" sz="1600" dirty="0" err="1"/>
              <a:t>BlightOps</a:t>
            </a:r>
            <a:r>
              <a:rPr lang="en-US" sz="1600" dirty="0"/>
              <a:t> answers that question. We're a Memphis Property Hub initiative here to transform how Memphis fights blight.</a:t>
            </a:r>
          </a:p>
        </p:txBody>
      </p:sp>
      <p:sp>
        <p:nvSpPr>
          <p:cNvPr id="4" name="Slide Number Placeholder 3"/>
          <p:cNvSpPr>
            <a:spLocks noGrp="1"/>
          </p:cNvSpPr>
          <p:nvPr>
            <p:ph type="sldNum" sz="quarter" idx="5"/>
          </p:nvPr>
        </p:nvSpPr>
        <p:spPr/>
        <p:txBody>
          <a:bodyPr/>
          <a:lstStyle/>
          <a:p>
            <a:fld id="{B092FB50-0935-B243-921D-B99EAF4EB990}" type="slidenum">
              <a:rPr lang="en-US" smtClean="0"/>
              <a:t>1</a:t>
            </a:fld>
            <a:endParaRPr lang="en-US"/>
          </a:p>
        </p:txBody>
      </p:sp>
    </p:spTree>
    <p:extLst>
      <p:ext uri="{BB962C8B-B14F-4D97-AF65-F5344CB8AC3E}">
        <p14:creationId xmlns:p14="http://schemas.microsoft.com/office/powerpoint/2010/main" val="461832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me show you the REAL problems Memphis faces. Information overload—280,000 tickets, but staff can't find what matters. No prioritization—which properties are causing recurring problems with illegal dumping and high weeds? The City is purely reactive—always responding after the damage is done. Finite resources are wasted. Repeat violations everywhere—same addresses, same issues, over and over. And the current dashboard? It shows everything but solves nothing. That ends today.</a:t>
            </a:r>
          </a:p>
        </p:txBody>
      </p:sp>
      <p:sp>
        <p:nvSpPr>
          <p:cNvPr id="4" name="Slide Number Placeholder 3"/>
          <p:cNvSpPr>
            <a:spLocks noGrp="1"/>
          </p:cNvSpPr>
          <p:nvPr>
            <p:ph type="sldNum" sz="quarter" idx="5"/>
          </p:nvPr>
        </p:nvSpPr>
        <p:spPr/>
        <p:txBody>
          <a:bodyPr/>
          <a:lstStyle/>
          <a:p>
            <a:fld id="{B092FB50-0935-B243-921D-B99EAF4EB990}" type="slidenum">
              <a:rPr lang="en-US" smtClean="0"/>
              <a:t>2</a:t>
            </a:fld>
            <a:endParaRPr lang="en-US"/>
          </a:p>
        </p:txBody>
      </p:sp>
    </p:spTree>
    <p:extLst>
      <p:ext uri="{BB962C8B-B14F-4D97-AF65-F5344CB8AC3E}">
        <p14:creationId xmlns:p14="http://schemas.microsoft.com/office/powerpoint/2010/main" val="3075165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This is Memphis's current dashboard. [Point left] See the problem? 280,000 tickets scattered across 7 charts. Unreadable </a:t>
            </a:r>
            <a:r>
              <a:rPr lang="en-US" sz="1400" dirty="0" err="1"/>
              <a:t>zBlightOps</a:t>
            </a:r>
            <a:r>
              <a:rPr lang="en-US" sz="1400" dirty="0"/>
              <a:t> cuts through the noise. 47 critical properties—that's your action list for TODAY. Not 280,000 abstract numbers. Clean visual hierarchy. Color-coded risk scores—red means deploy the team now. Interactive Memphis map shows exactly WHERE in our large geographic area to focus finite resources. Click any property, get the complete story. Predictive alerts tell you what WILL happen: 'This property has 87% chance of violation in 30 days.' And the resource optimizer? It shows you: address these 20 properties, prevent 100 future violations. That's how you turn finite resources into infinite impact.</a:t>
            </a:r>
          </a:p>
        </p:txBody>
      </p:sp>
      <p:sp>
        <p:nvSpPr>
          <p:cNvPr id="4" name="Slide Number Placeholder 3"/>
          <p:cNvSpPr>
            <a:spLocks noGrp="1"/>
          </p:cNvSpPr>
          <p:nvPr>
            <p:ph type="sldNum" sz="quarter" idx="5"/>
          </p:nvPr>
        </p:nvSpPr>
        <p:spPr/>
        <p:txBody>
          <a:bodyPr/>
          <a:lstStyle/>
          <a:p>
            <a:fld id="{B092FB50-0935-B243-921D-B99EAF4EB990}" type="slidenum">
              <a:rPr lang="en-US" smtClean="0"/>
              <a:t>6</a:t>
            </a:fld>
            <a:endParaRPr lang="en-US"/>
          </a:p>
        </p:txBody>
      </p:sp>
    </p:spTree>
    <p:extLst>
      <p:ext uri="{BB962C8B-B14F-4D97-AF65-F5344CB8AC3E}">
        <p14:creationId xmlns:p14="http://schemas.microsoft.com/office/powerpoint/2010/main" val="2518672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11/9/25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11/9/25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11/9/25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11/9/25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 Id="rId9" Type="http://schemas.openxmlformats.org/officeDocument/2006/relationships/image" Target="../media/image7.sv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sv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hyperlink" Target="https://claude.ai/public/artifacts/4f3342f0-d4e9-4e8b-8339-2d88c3a44fa2" TargetMode="External"/><Relationship Id="rId3" Type="http://schemas.openxmlformats.org/officeDocument/2006/relationships/image" Target="../media/image13.svg"/><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hyperlink" Target="https://311.memphistn.gov/public/Home/SubmitIssue" TargetMode="External"/><Relationship Id="rId5" Type="http://schemas.openxmlformats.org/officeDocument/2006/relationships/image" Target="../media/image15.svg"/><Relationship Id="rId4" Type="http://schemas.openxmlformats.org/officeDocument/2006/relationships/image" Target="../media/image14.png"/><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9.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5.sv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hyperlink" Target="https://felt.com/map/Investor-vs-Resident-Owned-Weed-Overgrown-Issues-Nov-24-25-iD5UuqAHR9CGFk089CzyhX7B?loc=35.1899,-89.9184,10.63z" TargetMode="External"/><Relationship Id="rId3" Type="http://schemas.openxmlformats.org/officeDocument/2006/relationships/image" Target="../media/image12.png"/><Relationship Id="rId7"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22.png"/><Relationship Id="rId4" Type="http://schemas.openxmlformats.org/officeDocument/2006/relationships/image" Target="../media/image13.svg"/><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24.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15.sv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85ABC"/>
        </a:solidFill>
        <a:effectLst/>
      </p:bgPr>
    </p:bg>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rot="-5400000">
            <a:off x="-1193004" y="9183278"/>
            <a:ext cx="2561439" cy="486673"/>
          </a:xfrm>
          <a:custGeom>
            <a:avLst/>
            <a:gdLst/>
            <a:ahLst/>
            <a:cxnLst/>
            <a:rect l="l" t="t" r="r" b="b"/>
            <a:pathLst>
              <a:path w="2561439" h="486673">
                <a:moveTo>
                  <a:pt x="0" y="0"/>
                </a:moveTo>
                <a:lnTo>
                  <a:pt x="2561438" y="0"/>
                </a:lnTo>
                <a:lnTo>
                  <a:pt x="2561438" y="486673"/>
                </a:lnTo>
                <a:lnTo>
                  <a:pt x="0" y="48667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a:extLst>
              <a:ext uri="{C183D7F6-B498-43B3-948B-1728B52AA6E4}">
                <adec:decorative xmlns:adec="http://schemas.microsoft.com/office/drawing/2017/decorative" val="1"/>
              </a:ext>
            </a:extLst>
          </p:cNvPr>
          <p:cNvSpPr/>
          <p:nvPr/>
        </p:nvSpPr>
        <p:spPr>
          <a:xfrm rot="5400000" flipH="1" flipV="1">
            <a:off x="17250280" y="934844"/>
            <a:ext cx="1603565" cy="1585525"/>
          </a:xfrm>
          <a:custGeom>
            <a:avLst/>
            <a:gdLst/>
            <a:ahLst/>
            <a:cxnLst/>
            <a:rect l="l" t="t" r="r" b="b"/>
            <a:pathLst>
              <a:path w="1603565" h="1585525">
                <a:moveTo>
                  <a:pt x="1603565" y="1585525"/>
                </a:moveTo>
                <a:lnTo>
                  <a:pt x="0" y="1585525"/>
                </a:lnTo>
                <a:lnTo>
                  <a:pt x="0" y="0"/>
                </a:lnTo>
                <a:lnTo>
                  <a:pt x="1603565" y="0"/>
                </a:lnTo>
                <a:lnTo>
                  <a:pt x="1603565" y="1585525"/>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Freeform 4"/>
          <p:cNvSpPr/>
          <p:nvPr/>
        </p:nvSpPr>
        <p:spPr>
          <a:xfrm>
            <a:off x="9158637" y="-175517"/>
            <a:ext cx="8100663" cy="3376564"/>
          </a:xfrm>
          <a:custGeom>
            <a:avLst/>
            <a:gdLst/>
            <a:ahLst/>
            <a:cxnLst/>
            <a:rect l="l" t="t" r="r" b="b"/>
            <a:pathLst>
              <a:path w="8100663" h="3376564">
                <a:moveTo>
                  <a:pt x="0" y="0"/>
                </a:moveTo>
                <a:lnTo>
                  <a:pt x="8100663" y="0"/>
                </a:lnTo>
                <a:lnTo>
                  <a:pt x="8100663" y="3376564"/>
                </a:lnTo>
                <a:lnTo>
                  <a:pt x="0" y="3376564"/>
                </a:lnTo>
                <a:lnTo>
                  <a:pt x="0" y="0"/>
                </a:lnTo>
                <a:close/>
              </a:path>
            </a:pathLst>
          </a:custGeom>
          <a:blipFill>
            <a:blip r:embed="rId7"/>
            <a:stretch>
              <a:fillRect t="-15375" b="-15375"/>
            </a:stretch>
          </a:blipFill>
        </p:spPr>
        <p:txBody>
          <a:bodyPr/>
          <a:lstStyle/>
          <a:p>
            <a:endParaRPr lang="en-US"/>
          </a:p>
        </p:txBody>
      </p:sp>
      <p:sp>
        <p:nvSpPr>
          <p:cNvPr id="5" name="TextBox 5"/>
          <p:cNvSpPr txBox="1"/>
          <p:nvPr/>
        </p:nvSpPr>
        <p:spPr>
          <a:xfrm>
            <a:off x="797348" y="3732108"/>
            <a:ext cx="17115293" cy="1676466"/>
          </a:xfrm>
          <a:prstGeom prst="rect">
            <a:avLst/>
          </a:prstGeom>
        </p:spPr>
        <p:txBody>
          <a:bodyPr wrap="square" lIns="0" tIns="0" rIns="0" bIns="0" rtlCol="0" anchor="t">
            <a:spAutoFit/>
          </a:bodyPr>
          <a:lstStyle/>
          <a:p>
            <a:pPr algn="ctr">
              <a:lnSpc>
                <a:spcPts val="6631"/>
              </a:lnSpc>
            </a:pPr>
            <a:r>
              <a:rPr lang="en-US" sz="5526" dirty="0">
                <a:solidFill>
                  <a:srgbClr val="FFFFFF"/>
                </a:solidFill>
                <a:latin typeface="Fredoka"/>
                <a:ea typeface="Fredoka"/>
                <a:cs typeface="Fredoka"/>
                <a:sym typeface="Fredoka"/>
              </a:rPr>
              <a:t>RESTORING HOPE THROUGH </a:t>
            </a:r>
          </a:p>
          <a:p>
            <a:pPr algn="ctr">
              <a:lnSpc>
                <a:spcPts val="6631"/>
              </a:lnSpc>
            </a:pPr>
            <a:r>
              <a:rPr lang="en-US" sz="5526" dirty="0">
                <a:solidFill>
                  <a:srgbClr val="FFFFFF"/>
                </a:solidFill>
                <a:latin typeface="Fredoka"/>
                <a:ea typeface="Fredoka"/>
                <a:cs typeface="Fredoka"/>
                <a:sym typeface="Fredoka"/>
              </a:rPr>
              <a:t>SMARTER DATA &amp; STRONGER NEIGHBORHOODS</a:t>
            </a:r>
          </a:p>
        </p:txBody>
      </p:sp>
      <p:sp>
        <p:nvSpPr>
          <p:cNvPr id="6" name="TextBox 6"/>
          <p:cNvSpPr txBox="1"/>
          <p:nvPr/>
        </p:nvSpPr>
        <p:spPr>
          <a:xfrm>
            <a:off x="1216278" y="5753100"/>
            <a:ext cx="15884717" cy="2086452"/>
          </a:xfrm>
          <a:prstGeom prst="rect">
            <a:avLst/>
          </a:prstGeom>
        </p:spPr>
        <p:txBody>
          <a:bodyPr lIns="0" tIns="0" rIns="0" bIns="0" rtlCol="0" anchor="t">
            <a:spAutoFit/>
          </a:bodyPr>
          <a:lstStyle/>
          <a:p>
            <a:pPr marL="0" lvl="0" indent="0" algn="ctr">
              <a:lnSpc>
                <a:spcPts val="8376"/>
              </a:lnSpc>
            </a:pPr>
            <a:r>
              <a:rPr lang="en-US" sz="5983" dirty="0">
                <a:solidFill>
                  <a:srgbClr val="FFFFFF"/>
                </a:solidFill>
                <a:latin typeface="Varela Round"/>
                <a:ea typeface="Varela Round"/>
                <a:cs typeface="Varela Round"/>
                <a:sym typeface="Varela Round"/>
              </a:rPr>
              <a:t>Reimagining Property Violation </a:t>
            </a:r>
          </a:p>
          <a:p>
            <a:pPr algn="ctr">
              <a:lnSpc>
                <a:spcPts val="8376"/>
              </a:lnSpc>
            </a:pPr>
            <a:r>
              <a:rPr lang="en-US" sz="5983" dirty="0">
                <a:solidFill>
                  <a:srgbClr val="FFFFFF"/>
                </a:solidFill>
                <a:latin typeface="Varela Round"/>
                <a:ea typeface="Varela Round"/>
                <a:cs typeface="Varela Round"/>
                <a:sym typeface="Varela Round"/>
              </a:rPr>
              <a:t>Intake and Dashboards in Memphis</a:t>
            </a:r>
          </a:p>
        </p:txBody>
      </p:sp>
      <p:grpSp>
        <p:nvGrpSpPr>
          <p:cNvPr id="7" name="Group 7"/>
          <p:cNvGrpSpPr/>
          <p:nvPr/>
        </p:nvGrpSpPr>
        <p:grpSpPr>
          <a:xfrm>
            <a:off x="1028700" y="1042632"/>
            <a:ext cx="4305300" cy="940266"/>
            <a:chOff x="0" y="0"/>
            <a:chExt cx="2192934" cy="247642"/>
          </a:xfrm>
        </p:grpSpPr>
        <p:sp>
          <p:nvSpPr>
            <p:cNvPr id="8" name="Freeform 8"/>
            <p:cNvSpPr/>
            <p:nvPr/>
          </p:nvSpPr>
          <p:spPr>
            <a:xfrm>
              <a:off x="0" y="0"/>
              <a:ext cx="2192934" cy="247642"/>
            </a:xfrm>
            <a:custGeom>
              <a:avLst/>
              <a:gdLst/>
              <a:ahLst/>
              <a:cxnLst/>
              <a:rect l="l" t="t" r="r" b="b"/>
              <a:pathLst>
                <a:path w="2192934" h="247642">
                  <a:moveTo>
                    <a:pt x="92982" y="0"/>
                  </a:moveTo>
                  <a:lnTo>
                    <a:pt x="2099952" y="0"/>
                  </a:lnTo>
                  <a:cubicBezTo>
                    <a:pt x="2151305" y="0"/>
                    <a:pt x="2192934" y="41629"/>
                    <a:pt x="2192934" y="92982"/>
                  </a:cubicBezTo>
                  <a:lnTo>
                    <a:pt x="2192934" y="154661"/>
                  </a:lnTo>
                  <a:cubicBezTo>
                    <a:pt x="2192934" y="179321"/>
                    <a:pt x="2183137" y="202971"/>
                    <a:pt x="2165700" y="220408"/>
                  </a:cubicBezTo>
                  <a:cubicBezTo>
                    <a:pt x="2148263" y="237846"/>
                    <a:pt x="2124612" y="247642"/>
                    <a:pt x="2099952" y="247642"/>
                  </a:cubicBezTo>
                  <a:lnTo>
                    <a:pt x="92982" y="247642"/>
                  </a:lnTo>
                  <a:cubicBezTo>
                    <a:pt x="41629" y="247642"/>
                    <a:pt x="0" y="206013"/>
                    <a:pt x="0" y="154661"/>
                  </a:cubicBezTo>
                  <a:lnTo>
                    <a:pt x="0" y="92982"/>
                  </a:lnTo>
                  <a:cubicBezTo>
                    <a:pt x="0" y="41629"/>
                    <a:pt x="41629" y="0"/>
                    <a:pt x="92982" y="0"/>
                  </a:cubicBezTo>
                  <a:close/>
                </a:path>
              </a:pathLst>
            </a:custGeom>
            <a:solidFill>
              <a:srgbClr val="252528"/>
            </a:solidFill>
          </p:spPr>
          <p:txBody>
            <a:bodyPr/>
            <a:lstStyle/>
            <a:p>
              <a:endParaRPr lang="en-US"/>
            </a:p>
          </p:txBody>
        </p:sp>
        <p:sp>
          <p:nvSpPr>
            <p:cNvPr id="9" name="TextBox 9"/>
            <p:cNvSpPr txBox="1"/>
            <p:nvPr/>
          </p:nvSpPr>
          <p:spPr>
            <a:xfrm>
              <a:off x="0" y="-123825"/>
              <a:ext cx="2192934" cy="371467"/>
            </a:xfrm>
            <a:prstGeom prst="rect">
              <a:avLst/>
            </a:prstGeom>
          </p:spPr>
          <p:txBody>
            <a:bodyPr lIns="50800" tIns="50800" rIns="50800" bIns="50800" rtlCol="0" anchor="ctr"/>
            <a:lstStyle/>
            <a:p>
              <a:pPr algn="ctr">
                <a:lnSpc>
                  <a:spcPts val="3600"/>
                </a:lnSpc>
              </a:pPr>
              <a:endParaRPr/>
            </a:p>
          </p:txBody>
        </p:sp>
      </p:grpSp>
      <p:sp>
        <p:nvSpPr>
          <p:cNvPr id="10" name="Freeform 10"/>
          <p:cNvSpPr/>
          <p:nvPr/>
        </p:nvSpPr>
        <p:spPr>
          <a:xfrm>
            <a:off x="1250348" y="1271514"/>
            <a:ext cx="689290" cy="482503"/>
          </a:xfrm>
          <a:custGeom>
            <a:avLst/>
            <a:gdLst/>
            <a:ahLst/>
            <a:cxnLst/>
            <a:rect l="l" t="t" r="r" b="b"/>
            <a:pathLst>
              <a:path w="689290" h="482503">
                <a:moveTo>
                  <a:pt x="0" y="0"/>
                </a:moveTo>
                <a:lnTo>
                  <a:pt x="689290" y="0"/>
                </a:lnTo>
                <a:lnTo>
                  <a:pt x="689290" y="482502"/>
                </a:lnTo>
                <a:lnTo>
                  <a:pt x="0" y="48250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1" name="TextBox 11"/>
          <p:cNvSpPr txBox="1"/>
          <p:nvPr/>
        </p:nvSpPr>
        <p:spPr>
          <a:xfrm>
            <a:off x="2082405" y="1138448"/>
            <a:ext cx="4917513" cy="586708"/>
          </a:xfrm>
          <a:prstGeom prst="rect">
            <a:avLst/>
          </a:prstGeom>
        </p:spPr>
        <p:txBody>
          <a:bodyPr lIns="0" tIns="0" rIns="0" bIns="0" rtlCol="0" anchor="t">
            <a:spAutoFit/>
          </a:bodyPr>
          <a:lstStyle/>
          <a:p>
            <a:pPr algn="l">
              <a:lnSpc>
                <a:spcPts val="5039"/>
              </a:lnSpc>
              <a:spcBef>
                <a:spcPct val="0"/>
              </a:spcBef>
            </a:pPr>
            <a:r>
              <a:rPr lang="en-US" sz="2799">
                <a:solidFill>
                  <a:srgbClr val="FFFFFF"/>
                </a:solidFill>
                <a:latin typeface="Varela Round"/>
                <a:ea typeface="Varela Round"/>
                <a:cs typeface="Varela Round"/>
                <a:sym typeface="Varela Round"/>
              </a:rPr>
              <a:t>Blight Ops Team</a:t>
            </a:r>
          </a:p>
        </p:txBody>
      </p:sp>
      <p:sp>
        <p:nvSpPr>
          <p:cNvPr id="12" name="TextBox 12"/>
          <p:cNvSpPr txBox="1"/>
          <p:nvPr/>
        </p:nvSpPr>
        <p:spPr>
          <a:xfrm>
            <a:off x="2197711" y="8686458"/>
            <a:ext cx="14314569" cy="571842"/>
          </a:xfrm>
          <a:prstGeom prst="rect">
            <a:avLst/>
          </a:prstGeom>
        </p:spPr>
        <p:txBody>
          <a:bodyPr lIns="0" tIns="0" rIns="0" bIns="0" rtlCol="0" anchor="t">
            <a:spAutoFit/>
          </a:bodyPr>
          <a:lstStyle/>
          <a:p>
            <a:pPr algn="l">
              <a:lnSpc>
                <a:spcPts val="4739"/>
              </a:lnSpc>
              <a:spcBef>
                <a:spcPct val="0"/>
              </a:spcBef>
            </a:pPr>
            <a:r>
              <a:rPr lang="en-US" sz="3385" b="1">
                <a:solidFill>
                  <a:srgbClr val="FFFFFF"/>
                </a:solidFill>
                <a:latin typeface="Montserrat Bold"/>
                <a:ea typeface="Montserrat Bold"/>
                <a:cs typeface="Montserrat Bold"/>
                <a:sym typeface="Montserrat Bold"/>
              </a:rPr>
              <a:t>Team Members: Sky, Devin, Brittany, Shelanda, and Janelle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Neu Brutalism Vector"/>
          <p:cNvSpPr/>
          <p:nvPr/>
        </p:nvSpPr>
        <p:spPr>
          <a:xfrm rot="-5400000">
            <a:off x="-1193004" y="9183278"/>
            <a:ext cx="2561439" cy="486673"/>
          </a:xfrm>
          <a:custGeom>
            <a:avLst/>
            <a:gdLst/>
            <a:ahLst/>
            <a:cxnLst/>
            <a:rect l="l" t="t" r="r" b="b"/>
            <a:pathLst>
              <a:path w="2561439" h="486673">
                <a:moveTo>
                  <a:pt x="0" y="0"/>
                </a:moveTo>
                <a:lnTo>
                  <a:pt x="2561438" y="0"/>
                </a:lnTo>
                <a:lnTo>
                  <a:pt x="2561438" y="486673"/>
                </a:lnTo>
                <a:lnTo>
                  <a:pt x="0" y="48667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descr="Halftone Texture"/>
          <p:cNvSpPr/>
          <p:nvPr/>
        </p:nvSpPr>
        <p:spPr>
          <a:xfrm rot="5400000" flipH="1" flipV="1">
            <a:off x="17244419" y="-871760"/>
            <a:ext cx="2645528" cy="2615765"/>
          </a:xfrm>
          <a:custGeom>
            <a:avLst/>
            <a:gdLst/>
            <a:ahLst/>
            <a:cxnLst/>
            <a:rect l="l" t="t" r="r" b="b"/>
            <a:pathLst>
              <a:path w="2645528" h="2615765">
                <a:moveTo>
                  <a:pt x="2645527" y="2615765"/>
                </a:moveTo>
                <a:lnTo>
                  <a:pt x="0" y="2615765"/>
                </a:lnTo>
                <a:lnTo>
                  <a:pt x="0" y="0"/>
                </a:lnTo>
                <a:lnTo>
                  <a:pt x="2645527" y="0"/>
                </a:lnTo>
                <a:lnTo>
                  <a:pt x="2645527" y="2615765"/>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TextBox 5"/>
          <p:cNvSpPr txBox="1"/>
          <p:nvPr/>
        </p:nvSpPr>
        <p:spPr>
          <a:xfrm>
            <a:off x="762000" y="2598971"/>
            <a:ext cx="7147648" cy="859210"/>
          </a:xfrm>
          <a:prstGeom prst="rect">
            <a:avLst/>
          </a:prstGeom>
        </p:spPr>
        <p:txBody>
          <a:bodyPr lIns="0" tIns="0" rIns="0" bIns="0" rtlCol="0" anchor="t">
            <a:spAutoFit/>
          </a:bodyPr>
          <a:lstStyle/>
          <a:p>
            <a:pPr marL="0" lvl="0" indent="0" algn="l">
              <a:lnSpc>
                <a:spcPts val="6715"/>
              </a:lnSpc>
            </a:pPr>
            <a:r>
              <a:rPr lang="en-US" sz="6715" dirty="0">
                <a:solidFill>
                  <a:srgbClr val="214098"/>
                </a:solidFill>
                <a:latin typeface="Fredoka"/>
                <a:ea typeface="Fredoka"/>
                <a:cs typeface="Fredoka"/>
                <a:sym typeface="Fredoka"/>
              </a:rPr>
              <a:t>THE PROBLEM</a:t>
            </a:r>
          </a:p>
        </p:txBody>
      </p:sp>
      <p:graphicFrame>
        <p:nvGraphicFramePr>
          <p:cNvPr id="6" name="Table 5">
            <a:extLst>
              <a:ext uri="{FF2B5EF4-FFF2-40B4-BE49-F238E27FC236}">
                <a16:creationId xmlns:a16="http://schemas.microsoft.com/office/drawing/2014/main" id="{37A581EA-5425-0C97-1F72-83E8336BD9A6}"/>
              </a:ext>
            </a:extLst>
          </p:cNvPr>
          <p:cNvGraphicFramePr>
            <a:graphicFrameLocks noGrp="1"/>
          </p:cNvGraphicFramePr>
          <p:nvPr>
            <p:extLst>
              <p:ext uri="{D42A27DB-BD31-4B8C-83A1-F6EECF244321}">
                <p14:modId xmlns:p14="http://schemas.microsoft.com/office/powerpoint/2010/main" val="2149367066"/>
              </p:ext>
            </p:extLst>
          </p:nvPr>
        </p:nvGraphicFramePr>
        <p:xfrm>
          <a:off x="1991567" y="4565654"/>
          <a:ext cx="14304866" cy="5449220"/>
        </p:xfrm>
        <a:graphic>
          <a:graphicData uri="http://schemas.openxmlformats.org/drawingml/2006/table">
            <a:tbl>
              <a:tblPr/>
              <a:tblGrid>
                <a:gridCol w="7152433">
                  <a:extLst>
                    <a:ext uri="{9D8B030D-6E8A-4147-A177-3AD203B41FA5}">
                      <a16:colId xmlns:a16="http://schemas.microsoft.com/office/drawing/2014/main" val="1911141056"/>
                    </a:ext>
                  </a:extLst>
                </a:gridCol>
                <a:gridCol w="7152433">
                  <a:extLst>
                    <a:ext uri="{9D8B030D-6E8A-4147-A177-3AD203B41FA5}">
                      <a16:colId xmlns:a16="http://schemas.microsoft.com/office/drawing/2014/main" val="1830230450"/>
                    </a:ext>
                  </a:extLst>
                </a:gridCol>
              </a:tblGrid>
              <a:tr h="1647194">
                <a:tc>
                  <a:txBody>
                    <a:bodyPr/>
                    <a:lstStyle/>
                    <a:p>
                      <a:pPr rtl="0" fontAlgn="ctr">
                        <a:buNone/>
                      </a:pPr>
                      <a:r>
                        <a:rPr lang="en-US" sz="2400" b="0" i="0" u="none" strike="noStrike" dirty="0">
                          <a:solidFill>
                            <a:schemeClr val="tx1"/>
                          </a:solidFill>
                          <a:effectLst/>
                          <a:latin typeface="Arial" panose="020B0604020202020204" pitchFamily="34" charset="0"/>
                        </a:rPr>
                        <a:t>😵 </a:t>
                      </a:r>
                      <a:r>
                        <a:rPr lang="en-US" sz="2400" b="1" i="0" u="none" strike="noStrike" dirty="0">
                          <a:solidFill>
                            <a:schemeClr val="tx1"/>
                          </a:solidFill>
                          <a:effectLst/>
                          <a:latin typeface="Arial" panose="020B0604020202020204" pitchFamily="34" charset="0"/>
                        </a:rPr>
                        <a:t>Information Overload</a:t>
                      </a:r>
                      <a:r>
                        <a:rPr lang="en-US" sz="2400" b="0" i="0" u="none" strike="noStrike" dirty="0">
                          <a:solidFill>
                            <a:schemeClr val="tx1"/>
                          </a:solidFill>
                          <a:effectLst/>
                          <a:latin typeface="Arial" panose="020B0604020202020204" pitchFamily="34" charset="0"/>
                        </a:rPr>
                        <a:t> 280,747 total tickets. Staff drowning in data but can't identify the 47 properties that need attention RIGHT NOW.</a:t>
                      </a:r>
                      <a:endParaRPr lang="en-US" sz="2400" dirty="0">
                        <a:solidFill>
                          <a:schemeClr val="tx1"/>
                        </a:solidFill>
                        <a:effectLst/>
                      </a:endParaRPr>
                    </a:p>
                  </a:txBody>
                  <a:tcPr marL="95250" marR="95250" marT="95250" marB="95250" anchor="ctr">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noFill/>
                  </a:tcPr>
                </a:tc>
                <a:tc>
                  <a:txBody>
                    <a:bodyPr/>
                    <a:lstStyle/>
                    <a:p>
                      <a:pPr rtl="0" fontAlgn="ctr">
                        <a:buNone/>
                      </a:pPr>
                      <a:r>
                        <a:rPr lang="en-US" sz="2400" b="0" i="0" u="none" strike="noStrike">
                          <a:solidFill>
                            <a:schemeClr val="tx1"/>
                          </a:solidFill>
                          <a:effectLst/>
                          <a:latin typeface="Arial" panose="020B0604020202020204" pitchFamily="34" charset="0"/>
                        </a:rPr>
                        <a:t>🎯 </a:t>
                      </a:r>
                      <a:r>
                        <a:rPr lang="en-US" sz="2400" b="1" i="0" u="none" strike="noStrike">
                          <a:solidFill>
                            <a:schemeClr val="tx1"/>
                          </a:solidFill>
                          <a:effectLst/>
                          <a:latin typeface="Arial" panose="020B0604020202020204" pitchFamily="34" charset="0"/>
                        </a:rPr>
                        <a:t>No Prioritization System</a:t>
                      </a:r>
                      <a:r>
                        <a:rPr lang="en-US" sz="2400" b="0" i="0" u="none" strike="noStrike">
                          <a:solidFill>
                            <a:schemeClr val="tx1"/>
                          </a:solidFill>
                          <a:effectLst/>
                          <a:latin typeface="Arial" panose="020B0604020202020204" pitchFamily="34" charset="0"/>
                        </a:rPr>
                        <a:t> Which properties, communities, and owners indicate recurring problems? No way to know. All violations treated equally.</a:t>
                      </a:r>
                      <a:endParaRPr lang="en-US" sz="2400">
                        <a:solidFill>
                          <a:schemeClr val="tx1"/>
                        </a:solidFill>
                        <a:effectLst/>
                      </a:endParaRPr>
                    </a:p>
                  </a:txBody>
                  <a:tcPr marL="95250" marR="95250" marT="95250" marB="95250" anchor="ctr">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noFill/>
                  </a:tcPr>
                </a:tc>
                <a:extLst>
                  <a:ext uri="{0D108BD9-81ED-4DB2-BD59-A6C34878D82A}">
                    <a16:rowId xmlns:a16="http://schemas.microsoft.com/office/drawing/2014/main" val="1135978571"/>
                  </a:ext>
                </a:extLst>
              </a:tr>
              <a:tr h="1897840">
                <a:tc>
                  <a:txBody>
                    <a:bodyPr/>
                    <a:lstStyle/>
                    <a:p>
                      <a:pPr rtl="0" fontAlgn="ctr">
                        <a:buNone/>
                      </a:pPr>
                      <a:r>
                        <a:rPr lang="en-US" sz="2400" b="0" i="0" u="none" strike="noStrike">
                          <a:solidFill>
                            <a:schemeClr val="tx1"/>
                          </a:solidFill>
                          <a:effectLst/>
                          <a:latin typeface="Arial" panose="020B0604020202020204" pitchFamily="34" charset="0"/>
                        </a:rPr>
                        <a:t>🔮 </a:t>
                      </a:r>
                      <a:r>
                        <a:rPr lang="en-US" sz="2400" b="1" i="0" u="none" strike="noStrike">
                          <a:solidFill>
                            <a:schemeClr val="tx1"/>
                          </a:solidFill>
                          <a:effectLst/>
                          <a:latin typeface="Arial" panose="020B0604020202020204" pitchFamily="34" charset="0"/>
                        </a:rPr>
                        <a:t>Purely Reactive</a:t>
                      </a:r>
                      <a:r>
                        <a:rPr lang="en-US" sz="2400" b="0" i="0" u="none" strike="noStrike">
                          <a:solidFill>
                            <a:schemeClr val="tx1"/>
                          </a:solidFill>
                          <a:effectLst/>
                          <a:latin typeface="Arial" panose="020B0604020202020204" pitchFamily="34" charset="0"/>
                        </a:rPr>
                        <a:t> City only responds AFTER violations occur. No predictive intelligence to prevent problems before they start.</a:t>
                      </a:r>
                      <a:endParaRPr lang="en-US" sz="2400">
                        <a:solidFill>
                          <a:schemeClr val="tx1"/>
                        </a:solidFill>
                        <a:effectLst/>
                      </a:endParaRPr>
                    </a:p>
                  </a:txBody>
                  <a:tcPr marL="95250" marR="95250" marT="95250" marB="95250" anchor="ctr">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noFill/>
                  </a:tcPr>
                </a:tc>
                <a:tc>
                  <a:txBody>
                    <a:bodyPr/>
                    <a:lstStyle/>
                    <a:p>
                      <a:pPr rtl="0" fontAlgn="ctr">
                        <a:buNone/>
                      </a:pPr>
                      <a:r>
                        <a:rPr lang="en-US" sz="2400" b="0" i="0" u="none" strike="noStrike" dirty="0">
                          <a:solidFill>
                            <a:schemeClr val="tx1"/>
                          </a:solidFill>
                          <a:effectLst/>
                          <a:latin typeface="Arial" panose="020B0604020202020204" pitchFamily="34" charset="0"/>
                        </a:rPr>
                        <a:t>💸 </a:t>
                      </a:r>
                      <a:r>
                        <a:rPr lang="en-US" sz="2400" b="1" i="0" u="none" strike="noStrike" dirty="0">
                          <a:solidFill>
                            <a:schemeClr val="tx1"/>
                          </a:solidFill>
                          <a:effectLst/>
                          <a:latin typeface="Arial" panose="020B0604020202020204" pitchFamily="34" charset="0"/>
                        </a:rPr>
                        <a:t>Wasting Finite Resources</a:t>
                      </a:r>
                      <a:r>
                        <a:rPr lang="en-US" sz="2400" b="0" i="0" u="none" strike="noStrike" dirty="0">
                          <a:solidFill>
                            <a:schemeClr val="tx1"/>
                          </a:solidFill>
                          <a:effectLst/>
                          <a:latin typeface="Arial" panose="020B0604020202020204" pitchFamily="34" charset="0"/>
                        </a:rPr>
                        <a:t> Limited Staff. Large geographic area to cover. No insights on where to invest for maximum impact.</a:t>
                      </a:r>
                      <a:endParaRPr lang="en-US" sz="2400" dirty="0">
                        <a:solidFill>
                          <a:schemeClr val="tx1"/>
                        </a:solidFill>
                        <a:effectLst/>
                      </a:endParaRPr>
                    </a:p>
                  </a:txBody>
                  <a:tcPr marL="95250" marR="95250" marT="95250" marB="95250" anchor="ctr">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noFill/>
                  </a:tcPr>
                </a:tc>
                <a:extLst>
                  <a:ext uri="{0D108BD9-81ED-4DB2-BD59-A6C34878D82A}">
                    <a16:rowId xmlns:a16="http://schemas.microsoft.com/office/drawing/2014/main" val="1514845855"/>
                  </a:ext>
                </a:extLst>
              </a:tr>
              <a:tr h="1897840">
                <a:tc>
                  <a:txBody>
                    <a:bodyPr/>
                    <a:lstStyle/>
                    <a:p>
                      <a:pPr rtl="0" fontAlgn="ctr">
                        <a:buNone/>
                      </a:pPr>
                      <a:r>
                        <a:rPr lang="en-US" sz="2400" b="0" i="0" u="none" strike="noStrike">
                          <a:solidFill>
                            <a:schemeClr val="tx1"/>
                          </a:solidFill>
                          <a:effectLst/>
                          <a:latin typeface="Arial" panose="020B0604020202020204" pitchFamily="34" charset="0"/>
                        </a:rPr>
                        <a:t>🔄 </a:t>
                      </a:r>
                      <a:r>
                        <a:rPr lang="en-US" sz="2400" b="1" i="0" u="none" strike="noStrike">
                          <a:solidFill>
                            <a:schemeClr val="tx1"/>
                          </a:solidFill>
                          <a:effectLst/>
                          <a:latin typeface="Arial" panose="020B0604020202020204" pitchFamily="34" charset="0"/>
                        </a:rPr>
                        <a:t>Repeat Violations Everywhere</a:t>
                      </a:r>
                      <a:r>
                        <a:rPr lang="en-US" sz="2400" b="0" i="0" u="none" strike="noStrike">
                          <a:solidFill>
                            <a:schemeClr val="tx1"/>
                          </a:solidFill>
                          <a:effectLst/>
                          <a:latin typeface="Arial" panose="020B0604020202020204" pitchFamily="34" charset="0"/>
                        </a:rPr>
                        <a:t> Same properties—illegal dumping piles, high weeds in vacant lots—violate again and again. Stuck in a cycle.</a:t>
                      </a:r>
                      <a:endParaRPr lang="en-US" sz="2400">
                        <a:solidFill>
                          <a:schemeClr val="tx1"/>
                        </a:solidFill>
                        <a:effectLst/>
                      </a:endParaRPr>
                    </a:p>
                  </a:txBody>
                  <a:tcPr marL="95250" marR="95250" marT="95250" marB="95250" anchor="ctr">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noFill/>
                  </a:tcPr>
                </a:tc>
                <a:tc>
                  <a:txBody>
                    <a:bodyPr/>
                    <a:lstStyle/>
                    <a:p>
                      <a:pPr rtl="0" fontAlgn="ctr">
                        <a:buNone/>
                      </a:pPr>
                      <a:r>
                        <a:rPr lang="en-US" sz="2400" b="0" i="0" u="none" strike="noStrike" dirty="0">
                          <a:solidFill>
                            <a:schemeClr val="tx1"/>
                          </a:solidFill>
                          <a:effectLst/>
                          <a:latin typeface="Arial" panose="020B0604020202020204" pitchFamily="34" charset="0"/>
                        </a:rPr>
                        <a:t>📊 </a:t>
                      </a:r>
                      <a:r>
                        <a:rPr lang="en-US" sz="2400" b="1" i="0" u="none" strike="noStrike" dirty="0">
                          <a:solidFill>
                            <a:schemeClr val="tx1"/>
                          </a:solidFill>
                          <a:effectLst/>
                          <a:latin typeface="Arial" panose="020B0604020202020204" pitchFamily="34" charset="0"/>
                        </a:rPr>
                        <a:t>Dashboard Shows Everything, Solves Nothing</a:t>
                      </a:r>
                      <a:r>
                        <a:rPr lang="en-US" sz="2400" b="0" i="0" u="none" strike="noStrike" dirty="0">
                          <a:solidFill>
                            <a:schemeClr val="tx1"/>
                          </a:solidFill>
                          <a:effectLst/>
                          <a:latin typeface="Arial" panose="020B0604020202020204" pitchFamily="34" charset="0"/>
                        </a:rPr>
                        <a:t> Cluttered with vanity metrics. Shows "what happened" but not "what to do next." Zero actionable intelligence.</a:t>
                      </a:r>
                      <a:endParaRPr lang="en-US" sz="2400" dirty="0">
                        <a:solidFill>
                          <a:schemeClr val="tx1"/>
                        </a:solidFill>
                        <a:effectLst/>
                      </a:endParaRPr>
                    </a:p>
                  </a:txBody>
                  <a:tcPr marL="95250" marR="95250" marT="95250" marB="95250" anchor="ctr">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noFill/>
                  </a:tcPr>
                </a:tc>
                <a:extLst>
                  <a:ext uri="{0D108BD9-81ED-4DB2-BD59-A6C34878D82A}">
                    <a16:rowId xmlns:a16="http://schemas.microsoft.com/office/drawing/2014/main" val="537510448"/>
                  </a:ext>
                </a:extLst>
              </a:tr>
            </a:tbl>
          </a:graphicData>
        </a:graphic>
      </p:graphicFrame>
      <p:sp>
        <p:nvSpPr>
          <p:cNvPr id="7" name="Rectangle 1">
            <a:extLst>
              <a:ext uri="{FF2B5EF4-FFF2-40B4-BE49-F238E27FC236}">
                <a16:creationId xmlns:a16="http://schemas.microsoft.com/office/drawing/2014/main" id="{A1BC4779-BBEB-D869-BB8A-E02379836526}"/>
              </a:ext>
            </a:extLst>
          </p:cNvPr>
          <p:cNvSpPr>
            <a:spLocks noChangeArrowheads="1"/>
          </p:cNvSpPr>
          <p:nvPr/>
        </p:nvSpPr>
        <p:spPr bwMode="auto">
          <a:xfrm>
            <a:off x="952500" y="2173288"/>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TextBox 5">
            <a:extLst>
              <a:ext uri="{FF2B5EF4-FFF2-40B4-BE49-F238E27FC236}">
                <a16:creationId xmlns:a16="http://schemas.microsoft.com/office/drawing/2014/main" id="{13C051C2-50FD-F6EC-D990-D23BC284EF97}"/>
              </a:ext>
            </a:extLst>
          </p:cNvPr>
          <p:cNvSpPr txBox="1"/>
          <p:nvPr/>
        </p:nvSpPr>
        <p:spPr>
          <a:xfrm>
            <a:off x="754424" y="310226"/>
            <a:ext cx="15791921" cy="1667913"/>
          </a:xfrm>
          <a:prstGeom prst="rect">
            <a:avLst/>
          </a:prstGeom>
        </p:spPr>
        <p:txBody>
          <a:bodyPr lIns="0" tIns="0" rIns="0" bIns="0" rtlCol="0" anchor="t">
            <a:spAutoFit/>
          </a:bodyPr>
          <a:lstStyle/>
          <a:p>
            <a:pPr marL="0" lvl="0" indent="0" algn="l">
              <a:lnSpc>
                <a:spcPts val="6115"/>
              </a:lnSpc>
            </a:pPr>
            <a:r>
              <a:rPr lang="en-US" sz="6115" dirty="0">
                <a:solidFill>
                  <a:srgbClr val="214098"/>
                </a:solidFill>
                <a:latin typeface="Fredoka"/>
                <a:ea typeface="Fredoka"/>
                <a:cs typeface="Fredoka"/>
                <a:sym typeface="Fredoka"/>
              </a:rPr>
              <a:t>CHALLENGE 1: BLIGHT DATA ANALYTICS</a:t>
            </a:r>
          </a:p>
          <a:p>
            <a:pPr marL="0" lvl="0" indent="0" algn="l">
              <a:lnSpc>
                <a:spcPts val="6715"/>
              </a:lnSpc>
            </a:pPr>
            <a:endParaRPr lang="en-US" sz="6115" dirty="0">
              <a:solidFill>
                <a:srgbClr val="214098"/>
              </a:solidFill>
              <a:latin typeface="Fredoka"/>
              <a:ea typeface="Fredoka"/>
              <a:cs typeface="Fredoka"/>
              <a:sym typeface="Fredoka"/>
            </a:endParaRPr>
          </a:p>
        </p:txBody>
      </p:sp>
      <p:sp>
        <p:nvSpPr>
          <p:cNvPr id="9" name="TextBox 8">
            <a:extLst>
              <a:ext uri="{FF2B5EF4-FFF2-40B4-BE49-F238E27FC236}">
                <a16:creationId xmlns:a16="http://schemas.microsoft.com/office/drawing/2014/main" id="{D72A4916-CC8A-AD25-F7E7-BC2ABD33783F}"/>
              </a:ext>
            </a:extLst>
          </p:cNvPr>
          <p:cNvSpPr txBox="1"/>
          <p:nvPr/>
        </p:nvSpPr>
        <p:spPr>
          <a:xfrm>
            <a:off x="762000" y="1194153"/>
            <a:ext cx="14871410" cy="1129467"/>
          </a:xfrm>
          <a:prstGeom prst="rect">
            <a:avLst/>
          </a:prstGeom>
        </p:spPr>
        <p:txBody>
          <a:bodyPr lIns="0" tIns="0" rIns="0" bIns="0" rtlCol="0" anchor="t">
            <a:spAutoFit/>
          </a:bodyPr>
          <a:lstStyle/>
          <a:p>
            <a:pPr marL="0" lvl="0" indent="0" algn="l">
              <a:lnSpc>
                <a:spcPts val="2970"/>
              </a:lnSpc>
              <a:spcBef>
                <a:spcPct val="0"/>
              </a:spcBef>
            </a:pPr>
            <a:r>
              <a:rPr lang="en-US" sz="2700" u="none" strike="noStrike" dirty="0">
                <a:solidFill>
                  <a:srgbClr val="214098"/>
                </a:solidFill>
                <a:latin typeface="Varela Round"/>
                <a:ea typeface="Varela Round"/>
                <a:cs typeface="Varela Round"/>
                <a:sym typeface="Varela Round"/>
              </a:rPr>
              <a:t>Memphis faces recurring property issues—dilapidated conditions, illegal dumping, and overgrown weeds. We need smarter data to prioritize the right properties, geographic areas, and violations to protect our neighborhoods and citizens.</a:t>
            </a:r>
          </a:p>
        </p:txBody>
      </p:sp>
      <p:sp>
        <p:nvSpPr>
          <p:cNvPr id="11" name="TextBox 10">
            <a:extLst>
              <a:ext uri="{FF2B5EF4-FFF2-40B4-BE49-F238E27FC236}">
                <a16:creationId xmlns:a16="http://schemas.microsoft.com/office/drawing/2014/main" id="{F539C1D7-2B32-9901-E246-F1B33ACF025F}"/>
              </a:ext>
            </a:extLst>
          </p:cNvPr>
          <p:cNvSpPr txBox="1"/>
          <p:nvPr/>
        </p:nvSpPr>
        <p:spPr>
          <a:xfrm>
            <a:off x="762000" y="3458181"/>
            <a:ext cx="10020300" cy="831381"/>
          </a:xfrm>
          <a:prstGeom prst="rect">
            <a:avLst/>
          </a:prstGeom>
          <a:noFill/>
        </p:spPr>
        <p:txBody>
          <a:bodyPr wrap="square">
            <a:spAutoFit/>
          </a:bodyPr>
          <a:lstStyle/>
          <a:p>
            <a:pPr marL="0" lvl="0" indent="0" algn="l">
              <a:lnSpc>
                <a:spcPts val="2970"/>
              </a:lnSpc>
            </a:pPr>
            <a:r>
              <a:rPr lang="en-US" sz="1800" dirty="0">
                <a:solidFill>
                  <a:srgbClr val="214098"/>
                </a:solidFill>
                <a:latin typeface="Varela Round"/>
                <a:ea typeface="Varela Round"/>
                <a:cs typeface="Varela Round"/>
                <a:sym typeface="Varela Round"/>
              </a:rPr>
              <a:t>Bad Data In = Bad Data Out. Memphis 311's intake process needs improvement to capture accurate information from the start.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69A52-7E76-27D4-DAF1-FBFB8E0EB510}"/>
            </a:ext>
          </a:extLst>
        </p:cNvPr>
        <p:cNvGrpSpPr/>
        <p:nvPr/>
      </p:nvGrpSpPr>
      <p:grpSpPr>
        <a:xfrm>
          <a:off x="0" y="0"/>
          <a:ext cx="0" cy="0"/>
          <a:chOff x="0" y="0"/>
          <a:chExt cx="0" cy="0"/>
        </a:xfrm>
      </p:grpSpPr>
      <p:sp>
        <p:nvSpPr>
          <p:cNvPr id="2" name="Freeform 2" descr="Neu Brutalism Vector">
            <a:extLst>
              <a:ext uri="{FF2B5EF4-FFF2-40B4-BE49-F238E27FC236}">
                <a16:creationId xmlns:a16="http://schemas.microsoft.com/office/drawing/2014/main" id="{085EECC5-E430-74F4-9243-A7DBB3B8641B}"/>
              </a:ext>
            </a:extLst>
          </p:cNvPr>
          <p:cNvSpPr/>
          <p:nvPr/>
        </p:nvSpPr>
        <p:spPr>
          <a:xfrm rot="-5400000">
            <a:off x="-1193004" y="9183278"/>
            <a:ext cx="2561439" cy="486673"/>
          </a:xfrm>
          <a:custGeom>
            <a:avLst/>
            <a:gdLst/>
            <a:ahLst/>
            <a:cxnLst/>
            <a:rect l="l" t="t" r="r" b="b"/>
            <a:pathLst>
              <a:path w="2561439" h="486673">
                <a:moveTo>
                  <a:pt x="0" y="0"/>
                </a:moveTo>
                <a:lnTo>
                  <a:pt x="2561438" y="0"/>
                </a:lnTo>
                <a:lnTo>
                  <a:pt x="2561438" y="486673"/>
                </a:lnTo>
                <a:lnTo>
                  <a:pt x="0" y="48667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descr="Halftone Texture">
            <a:extLst>
              <a:ext uri="{FF2B5EF4-FFF2-40B4-BE49-F238E27FC236}">
                <a16:creationId xmlns:a16="http://schemas.microsoft.com/office/drawing/2014/main" id="{14171CCB-790D-53AA-80D9-C7516C9EBE3A}"/>
              </a:ext>
            </a:extLst>
          </p:cNvPr>
          <p:cNvSpPr/>
          <p:nvPr/>
        </p:nvSpPr>
        <p:spPr>
          <a:xfrm rot="5400000" flipH="1" flipV="1">
            <a:off x="17244419" y="-871760"/>
            <a:ext cx="2645528" cy="2615765"/>
          </a:xfrm>
          <a:custGeom>
            <a:avLst/>
            <a:gdLst/>
            <a:ahLst/>
            <a:cxnLst/>
            <a:rect l="l" t="t" r="r" b="b"/>
            <a:pathLst>
              <a:path w="2645528" h="2615765">
                <a:moveTo>
                  <a:pt x="2645527" y="2615765"/>
                </a:moveTo>
                <a:lnTo>
                  <a:pt x="0" y="2615765"/>
                </a:lnTo>
                <a:lnTo>
                  <a:pt x="0" y="0"/>
                </a:lnTo>
                <a:lnTo>
                  <a:pt x="2645527" y="0"/>
                </a:lnTo>
                <a:lnTo>
                  <a:pt x="2645527" y="2615765"/>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aphicFrame>
        <p:nvGraphicFramePr>
          <p:cNvPr id="4" name="Table 4">
            <a:extLst>
              <a:ext uri="{FF2B5EF4-FFF2-40B4-BE49-F238E27FC236}">
                <a16:creationId xmlns:a16="http://schemas.microsoft.com/office/drawing/2014/main" id="{12CCB6D9-C583-0E85-AEE1-A71604AAC2C2}"/>
              </a:ext>
            </a:extLst>
          </p:cNvPr>
          <p:cNvGraphicFramePr>
            <a:graphicFrameLocks noGrp="1"/>
          </p:cNvGraphicFramePr>
          <p:nvPr/>
        </p:nvGraphicFramePr>
        <p:xfrm>
          <a:off x="1066800" y="2324099"/>
          <a:ext cx="15804927" cy="7405771"/>
        </p:xfrm>
        <a:graphic>
          <a:graphicData uri="http://schemas.openxmlformats.org/drawingml/2006/table">
            <a:tbl>
              <a:tblPr/>
              <a:tblGrid>
                <a:gridCol w="8276558">
                  <a:extLst>
                    <a:ext uri="{9D8B030D-6E8A-4147-A177-3AD203B41FA5}">
                      <a16:colId xmlns:a16="http://schemas.microsoft.com/office/drawing/2014/main" val="20000"/>
                    </a:ext>
                  </a:extLst>
                </a:gridCol>
                <a:gridCol w="7528369">
                  <a:extLst>
                    <a:ext uri="{9D8B030D-6E8A-4147-A177-3AD203B41FA5}">
                      <a16:colId xmlns:a16="http://schemas.microsoft.com/office/drawing/2014/main" val="20001"/>
                    </a:ext>
                  </a:extLst>
                </a:gridCol>
              </a:tblGrid>
              <a:tr h="7405771">
                <a:tc>
                  <a:txBody>
                    <a:bodyPr/>
                    <a:lstStyle/>
                    <a:p>
                      <a:pPr marL="0" lvl="0" indent="0" algn="l">
                        <a:lnSpc>
                          <a:spcPts val="4059"/>
                        </a:lnSpc>
                        <a:spcBef>
                          <a:spcPct val="0"/>
                        </a:spcBef>
                        <a:defRPr/>
                      </a:pPr>
                      <a:r>
                        <a:rPr lang="en-US" sz="2899" b="1" dirty="0">
                          <a:solidFill>
                            <a:srgbClr val="000000"/>
                          </a:solidFill>
                          <a:latin typeface="Montserrat Bold"/>
                          <a:ea typeface="Montserrat Bold"/>
                          <a:cs typeface="Montserrat Bold"/>
                          <a:sym typeface="Montserrat Bold"/>
                        </a:rPr>
                        <a:t>Phase 1: Date Transformation</a:t>
                      </a:r>
                      <a:endParaRPr lang="en-US" sz="1100" dirty="0"/>
                    </a:p>
                    <a:p>
                      <a:pPr marL="518160" lvl="1" indent="-259080" algn="l">
                        <a:lnSpc>
                          <a:spcPts val="3359"/>
                        </a:lnSpc>
                        <a:spcBef>
                          <a:spcPct val="0"/>
                        </a:spcBef>
                        <a:buFont typeface="Arial"/>
                        <a:buChar char="•"/>
                      </a:pPr>
                      <a:r>
                        <a:rPr lang="en-US" sz="2400" u="none" strike="noStrike" dirty="0">
                          <a:solidFill>
                            <a:srgbClr val="000000"/>
                          </a:solidFill>
                          <a:latin typeface="Montserrat"/>
                          <a:ea typeface="Montserrat"/>
                          <a:cs typeface="Montserrat"/>
                          <a:sym typeface="Montserrat"/>
                        </a:rPr>
                        <a:t>Enhanced 311 intake form with easy to select fields with Memphis citizens in mind</a:t>
                      </a:r>
                    </a:p>
                    <a:p>
                      <a:pPr algn="l">
                        <a:lnSpc>
                          <a:spcPts val="3359"/>
                        </a:lnSpc>
                        <a:spcBef>
                          <a:spcPct val="0"/>
                        </a:spcBef>
                      </a:pPr>
                      <a:endParaRPr lang="en-US" sz="2400" u="none" strike="noStrike" dirty="0">
                        <a:solidFill>
                          <a:srgbClr val="000000"/>
                        </a:solidFill>
                        <a:latin typeface="Montserrat"/>
                        <a:ea typeface="Montserrat"/>
                        <a:cs typeface="Montserrat"/>
                        <a:sym typeface="Montserrat"/>
                      </a:endParaRPr>
                    </a:p>
                    <a:p>
                      <a:pPr marL="518160" lvl="1" indent="-259080" algn="l">
                        <a:lnSpc>
                          <a:spcPts val="3359"/>
                        </a:lnSpc>
                        <a:spcBef>
                          <a:spcPct val="0"/>
                        </a:spcBef>
                        <a:buFont typeface="Arial"/>
                        <a:buChar char="•"/>
                      </a:pPr>
                      <a:r>
                        <a:rPr lang="en-US" sz="2400" u="none" strike="noStrike" dirty="0">
                          <a:solidFill>
                            <a:srgbClr val="000000"/>
                          </a:solidFill>
                          <a:latin typeface="Montserrat"/>
                          <a:ea typeface="Montserrat"/>
                          <a:cs typeface="Montserrat"/>
                          <a:sym typeface="Montserrat"/>
                        </a:rPr>
                        <a:t>Response standardization for problem ranking and smarter routing to decrease response times for all citizens</a:t>
                      </a:r>
                    </a:p>
                    <a:p>
                      <a:pPr algn="l">
                        <a:lnSpc>
                          <a:spcPts val="3359"/>
                        </a:lnSpc>
                        <a:spcBef>
                          <a:spcPct val="0"/>
                        </a:spcBef>
                      </a:pPr>
                      <a:endParaRPr lang="en-US" sz="2400" u="none" strike="noStrike" dirty="0">
                        <a:solidFill>
                          <a:srgbClr val="000000"/>
                        </a:solidFill>
                        <a:latin typeface="Montserrat"/>
                        <a:ea typeface="Montserrat"/>
                        <a:cs typeface="Montserrat"/>
                        <a:sym typeface="Montserrat"/>
                      </a:endParaRPr>
                    </a:p>
                    <a:p>
                      <a:pPr marL="518160" lvl="1" indent="-259080" algn="l">
                        <a:lnSpc>
                          <a:spcPts val="3359"/>
                        </a:lnSpc>
                        <a:spcBef>
                          <a:spcPct val="0"/>
                        </a:spcBef>
                        <a:buFont typeface="Arial"/>
                        <a:buChar char="•"/>
                      </a:pPr>
                      <a:r>
                        <a:rPr lang="en-US" sz="2400" u="none" strike="noStrike" dirty="0">
                          <a:solidFill>
                            <a:srgbClr val="000000"/>
                          </a:solidFill>
                          <a:latin typeface="Montserrat"/>
                          <a:ea typeface="Montserrat"/>
                          <a:cs typeface="Montserrat"/>
                          <a:sym typeface="Montserrat"/>
                        </a:rPr>
                        <a:t>Enforced data accuracy like screen tips, to reduce resource waste</a:t>
                      </a:r>
                    </a:p>
                    <a:p>
                      <a:pPr algn="l">
                        <a:lnSpc>
                          <a:spcPts val="3359"/>
                        </a:lnSpc>
                        <a:spcBef>
                          <a:spcPct val="0"/>
                        </a:spcBef>
                      </a:pPr>
                      <a:endParaRPr lang="en-US" sz="2400" u="none" strike="noStrike" dirty="0">
                        <a:solidFill>
                          <a:srgbClr val="000000"/>
                        </a:solidFill>
                        <a:latin typeface="Montserrat"/>
                        <a:ea typeface="Montserrat"/>
                        <a:cs typeface="Montserrat"/>
                        <a:sym typeface="Montserrat"/>
                      </a:endParaRPr>
                    </a:p>
                    <a:p>
                      <a:pPr marL="518160" lvl="1" indent="-259080" algn="l">
                        <a:lnSpc>
                          <a:spcPts val="3359"/>
                        </a:lnSpc>
                        <a:spcBef>
                          <a:spcPct val="0"/>
                        </a:spcBef>
                        <a:buFont typeface="Arial"/>
                        <a:buChar char="•"/>
                      </a:pPr>
                      <a:r>
                        <a:rPr lang="en-US" sz="2400" u="none" strike="noStrike" dirty="0">
                          <a:solidFill>
                            <a:srgbClr val="000000"/>
                          </a:solidFill>
                          <a:latin typeface="Montserrat"/>
                          <a:ea typeface="Montserrat"/>
                          <a:cs typeface="Montserrat"/>
                          <a:sym typeface="Montserrat"/>
                        </a:rPr>
                        <a:t>AI-powered image analysis to automate resolution recommendations for service providers before they arrive on-site (i.e., needed equipment and staff, consistent approaches across zip codes)</a:t>
                      </a:r>
                    </a:p>
                  </a:txBody>
                  <a:tcPr marL="114293" marR="114293" marT="114293" marB="114293">
                    <a:lnL w="22859" cap="flat" cmpd="sng" algn="ctr">
                      <a:solidFill>
                        <a:srgbClr val="185ABC"/>
                      </a:solidFill>
                      <a:prstDash val="solid"/>
                      <a:round/>
                      <a:headEnd type="none" w="med" len="med"/>
                      <a:tailEnd type="none" w="med" len="med"/>
                    </a:lnL>
                    <a:lnR w="22859" cap="flat" cmpd="sng" algn="ctr">
                      <a:solidFill>
                        <a:srgbClr val="185ABC"/>
                      </a:solidFill>
                      <a:prstDash val="solid"/>
                      <a:round/>
                      <a:headEnd type="none" w="med" len="med"/>
                      <a:tailEnd type="none" w="med" len="med"/>
                    </a:lnR>
                    <a:lnT w="22859" cap="flat" cmpd="sng" algn="ctr">
                      <a:solidFill>
                        <a:srgbClr val="185ABC"/>
                      </a:solidFill>
                      <a:prstDash val="solid"/>
                      <a:round/>
                      <a:headEnd type="none" w="med" len="med"/>
                      <a:tailEnd type="none" w="med" len="med"/>
                    </a:lnT>
                    <a:lnB w="22859" cap="flat" cmpd="sng" algn="ctr">
                      <a:solidFill>
                        <a:srgbClr val="185ABC"/>
                      </a:solidFill>
                      <a:prstDash val="solid"/>
                      <a:round/>
                      <a:headEnd type="none" w="med" len="med"/>
                      <a:tailEnd type="none" w="med" len="med"/>
                    </a:lnB>
                  </a:tcPr>
                </a:tc>
                <a:tc>
                  <a:txBody>
                    <a:bodyPr/>
                    <a:lstStyle/>
                    <a:p>
                      <a:pPr marL="0" lvl="0" indent="0" algn="l">
                        <a:lnSpc>
                          <a:spcPts val="4059"/>
                        </a:lnSpc>
                        <a:spcBef>
                          <a:spcPct val="0"/>
                        </a:spcBef>
                        <a:defRPr/>
                      </a:pPr>
                      <a:r>
                        <a:rPr lang="en-US" sz="2899" b="1" dirty="0">
                          <a:solidFill>
                            <a:srgbClr val="000000"/>
                          </a:solidFill>
                          <a:latin typeface="Montserrat Bold"/>
                          <a:ea typeface="Montserrat Bold"/>
                          <a:cs typeface="Montserrat Bold"/>
                          <a:sym typeface="Montserrat Bold"/>
                        </a:rPr>
                        <a:t>Phase 2: Enhanced Analytics</a:t>
                      </a:r>
                      <a:endParaRPr lang="en-US" sz="1100" dirty="0"/>
                    </a:p>
                    <a:p>
                      <a:pPr algn="l">
                        <a:lnSpc>
                          <a:spcPts val="3359"/>
                        </a:lnSpc>
                        <a:spcBef>
                          <a:spcPct val="0"/>
                        </a:spcBef>
                      </a:pPr>
                      <a:r>
                        <a:rPr lang="en-US" sz="2400" u="none" strike="noStrike" dirty="0">
                          <a:solidFill>
                            <a:srgbClr val="000000"/>
                          </a:solidFill>
                          <a:latin typeface="Montserrat"/>
                          <a:ea typeface="Montserrat"/>
                          <a:cs typeface="Montserrat"/>
                          <a:sym typeface="Montserrat"/>
                        </a:rPr>
                        <a:t>Real-time priority dashboards with GIS mapping that show:</a:t>
                      </a:r>
                    </a:p>
                    <a:p>
                      <a:pPr algn="l">
                        <a:lnSpc>
                          <a:spcPts val="3359"/>
                        </a:lnSpc>
                        <a:spcBef>
                          <a:spcPct val="0"/>
                        </a:spcBef>
                      </a:pPr>
                      <a:endParaRPr lang="en-US" sz="2400" u="none" strike="noStrike" dirty="0">
                        <a:solidFill>
                          <a:srgbClr val="000000"/>
                        </a:solidFill>
                        <a:latin typeface="Montserrat"/>
                        <a:ea typeface="Montserrat"/>
                        <a:cs typeface="Montserrat"/>
                        <a:sym typeface="Montserrat"/>
                      </a:endParaRPr>
                    </a:p>
                    <a:p>
                      <a:pPr marL="518160" lvl="1" indent="-259080" algn="l">
                        <a:lnSpc>
                          <a:spcPts val="3359"/>
                        </a:lnSpc>
                        <a:spcBef>
                          <a:spcPct val="0"/>
                        </a:spcBef>
                        <a:buFont typeface="Arial"/>
                        <a:buChar char="•"/>
                      </a:pPr>
                      <a:r>
                        <a:rPr lang="en-US" sz="2400" u="none" strike="noStrike" dirty="0">
                          <a:solidFill>
                            <a:srgbClr val="000000"/>
                          </a:solidFill>
                          <a:latin typeface="Montserrat"/>
                          <a:ea typeface="Montserrat"/>
                          <a:cs typeface="Montserrat"/>
                          <a:sym typeface="Montserrat"/>
                        </a:rPr>
                        <a:t>Case prioritization and active case metrics</a:t>
                      </a:r>
                    </a:p>
                    <a:p>
                      <a:pPr algn="l">
                        <a:lnSpc>
                          <a:spcPts val="3359"/>
                        </a:lnSpc>
                        <a:spcBef>
                          <a:spcPct val="0"/>
                        </a:spcBef>
                      </a:pPr>
                      <a:endParaRPr lang="en-US" sz="2400" u="none" strike="noStrike" dirty="0">
                        <a:solidFill>
                          <a:srgbClr val="000000"/>
                        </a:solidFill>
                        <a:latin typeface="Montserrat"/>
                        <a:ea typeface="Montserrat"/>
                        <a:cs typeface="Montserrat"/>
                        <a:sym typeface="Montserrat"/>
                      </a:endParaRPr>
                    </a:p>
                    <a:p>
                      <a:pPr marL="518160" lvl="1" indent="-259080" algn="l">
                        <a:lnSpc>
                          <a:spcPts val="3359"/>
                        </a:lnSpc>
                        <a:spcBef>
                          <a:spcPct val="0"/>
                        </a:spcBef>
                        <a:buFont typeface="Arial"/>
                        <a:buChar char="•"/>
                      </a:pPr>
                      <a:r>
                        <a:rPr lang="en-US" sz="2400" strike="noStrike" dirty="0">
                          <a:solidFill>
                            <a:srgbClr val="000000"/>
                          </a:solidFill>
                          <a:latin typeface="Montserrat"/>
                          <a:ea typeface="Montserrat"/>
                          <a:cs typeface="Montserrat"/>
                          <a:sym typeface="Montserrat"/>
                        </a:rPr>
                        <a:t>Drill-down analysis by location</a:t>
                      </a:r>
                      <a:r>
                        <a:rPr lang="en-US" sz="2400" u="none" strike="noStrike" dirty="0">
                          <a:solidFill>
                            <a:srgbClr val="000000"/>
                          </a:solidFill>
                          <a:latin typeface="Montserrat"/>
                          <a:ea typeface="Montserrat"/>
                          <a:cs typeface="Montserrat"/>
                          <a:sym typeface="Montserrat"/>
                        </a:rPr>
                        <a:t>, frequency of complaints, resolution time metrics, and repeat offenders</a:t>
                      </a:r>
                    </a:p>
                    <a:p>
                      <a:pPr algn="l">
                        <a:lnSpc>
                          <a:spcPts val="3359"/>
                        </a:lnSpc>
                        <a:spcBef>
                          <a:spcPct val="0"/>
                        </a:spcBef>
                      </a:pPr>
                      <a:endParaRPr lang="en-US" sz="2400" u="none" strike="noStrike" dirty="0">
                        <a:solidFill>
                          <a:srgbClr val="000000"/>
                        </a:solidFill>
                        <a:latin typeface="Montserrat"/>
                        <a:ea typeface="Montserrat"/>
                        <a:cs typeface="Montserrat"/>
                        <a:sym typeface="Montserrat"/>
                      </a:endParaRPr>
                    </a:p>
                    <a:p>
                      <a:pPr marL="518160" lvl="1" indent="-259080" algn="l">
                        <a:lnSpc>
                          <a:spcPts val="3359"/>
                        </a:lnSpc>
                        <a:spcBef>
                          <a:spcPct val="0"/>
                        </a:spcBef>
                        <a:buFont typeface="Arial"/>
                        <a:buChar char="•"/>
                      </a:pPr>
                      <a:r>
                        <a:rPr lang="en-US" sz="2400" u="none" strike="noStrike" dirty="0">
                          <a:solidFill>
                            <a:srgbClr val="000000"/>
                          </a:solidFill>
                          <a:latin typeface="Montserrat"/>
                          <a:ea typeface="Montserrat"/>
                          <a:cs typeface="Montserrat"/>
                          <a:sym typeface="Montserrat"/>
                        </a:rPr>
                        <a:t>Predictive alerts</a:t>
                      </a:r>
                    </a:p>
                    <a:p>
                      <a:pPr algn="l">
                        <a:lnSpc>
                          <a:spcPts val="3359"/>
                        </a:lnSpc>
                        <a:spcBef>
                          <a:spcPct val="0"/>
                        </a:spcBef>
                      </a:pPr>
                      <a:endParaRPr lang="en-US" sz="2400" u="none" strike="noStrike" dirty="0">
                        <a:solidFill>
                          <a:srgbClr val="000000"/>
                        </a:solidFill>
                        <a:latin typeface="Montserrat"/>
                        <a:ea typeface="Montserrat"/>
                        <a:cs typeface="Montserrat"/>
                        <a:sym typeface="Montserrat"/>
                      </a:endParaRPr>
                    </a:p>
                    <a:p>
                      <a:pPr marL="518160" lvl="1" indent="-259080" algn="l">
                        <a:lnSpc>
                          <a:spcPts val="3359"/>
                        </a:lnSpc>
                        <a:spcBef>
                          <a:spcPct val="0"/>
                        </a:spcBef>
                        <a:buFont typeface="Arial"/>
                        <a:buChar char="•"/>
                      </a:pPr>
                      <a:r>
                        <a:rPr lang="en-US" sz="2400" strike="noStrike" dirty="0">
                          <a:solidFill>
                            <a:srgbClr val="000000"/>
                          </a:solidFill>
                          <a:latin typeface="Montserrat"/>
                          <a:ea typeface="Montserrat"/>
                          <a:cs typeface="Montserrat"/>
                          <a:sym typeface="Montserrat"/>
                        </a:rPr>
                        <a:t>Investor vs Resident tracking</a:t>
                      </a:r>
                    </a:p>
                    <a:p>
                      <a:pPr algn="l">
                        <a:lnSpc>
                          <a:spcPts val="3359"/>
                        </a:lnSpc>
                        <a:spcBef>
                          <a:spcPct val="0"/>
                        </a:spcBef>
                      </a:pPr>
                      <a:endParaRPr lang="en-US" sz="2400" strike="noStrike" dirty="0">
                        <a:solidFill>
                          <a:srgbClr val="000000"/>
                        </a:solidFill>
                        <a:latin typeface="Montserrat"/>
                        <a:ea typeface="Montserrat"/>
                        <a:cs typeface="Montserrat"/>
                        <a:sym typeface="Montserrat"/>
                      </a:endParaRPr>
                    </a:p>
                    <a:p>
                      <a:pPr marL="518160" lvl="1" indent="-259080" algn="l">
                        <a:lnSpc>
                          <a:spcPts val="3359"/>
                        </a:lnSpc>
                        <a:spcBef>
                          <a:spcPct val="0"/>
                        </a:spcBef>
                        <a:buFont typeface="Arial"/>
                        <a:buChar char="•"/>
                      </a:pPr>
                      <a:r>
                        <a:rPr lang="en-US" sz="2400" u="none" strike="noStrike" dirty="0">
                          <a:solidFill>
                            <a:srgbClr val="000000"/>
                          </a:solidFill>
                          <a:latin typeface="Montserrat"/>
                          <a:ea typeface="Montserrat"/>
                          <a:cs typeface="Montserrat"/>
                          <a:sym typeface="Montserrat"/>
                        </a:rPr>
                        <a:t>Resource allocation optimization</a:t>
                      </a:r>
                    </a:p>
                  </a:txBody>
                  <a:tcPr marL="114293" marR="114293" marT="114293" marB="114293">
                    <a:lnL w="22859" cap="flat" cmpd="sng" algn="ctr">
                      <a:solidFill>
                        <a:srgbClr val="185ABC"/>
                      </a:solidFill>
                      <a:prstDash val="solid"/>
                      <a:round/>
                      <a:headEnd type="none" w="med" len="med"/>
                      <a:tailEnd type="none" w="med" len="med"/>
                    </a:lnL>
                    <a:lnR w="22859" cap="flat" cmpd="sng" algn="ctr">
                      <a:solidFill>
                        <a:srgbClr val="185ABC"/>
                      </a:solidFill>
                      <a:prstDash val="solid"/>
                      <a:round/>
                      <a:headEnd type="none" w="med" len="med"/>
                      <a:tailEnd type="none" w="med" len="med"/>
                    </a:lnR>
                    <a:lnT w="22859" cap="flat" cmpd="sng" algn="ctr">
                      <a:solidFill>
                        <a:srgbClr val="185ABC"/>
                      </a:solidFill>
                      <a:prstDash val="solid"/>
                      <a:round/>
                      <a:headEnd type="none" w="med" len="med"/>
                      <a:tailEnd type="none" w="med" len="med"/>
                    </a:lnT>
                    <a:lnB w="22859" cap="flat" cmpd="sng" algn="ctr">
                      <a:solidFill>
                        <a:srgbClr val="185ABC"/>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5" name="TextBox 5">
            <a:extLst>
              <a:ext uri="{FF2B5EF4-FFF2-40B4-BE49-F238E27FC236}">
                <a16:creationId xmlns:a16="http://schemas.microsoft.com/office/drawing/2014/main" id="{089A6655-388C-3CD7-66FD-177386507922}"/>
              </a:ext>
            </a:extLst>
          </p:cNvPr>
          <p:cNvSpPr txBox="1"/>
          <p:nvPr/>
        </p:nvSpPr>
        <p:spPr>
          <a:xfrm>
            <a:off x="937433" y="864469"/>
            <a:ext cx="7147648" cy="894417"/>
          </a:xfrm>
          <a:prstGeom prst="rect">
            <a:avLst/>
          </a:prstGeom>
        </p:spPr>
        <p:txBody>
          <a:bodyPr lIns="0" tIns="0" rIns="0" bIns="0" rtlCol="0" anchor="t">
            <a:spAutoFit/>
          </a:bodyPr>
          <a:lstStyle/>
          <a:p>
            <a:pPr marL="0" lvl="0" indent="0" algn="l">
              <a:lnSpc>
                <a:spcPts val="6715"/>
              </a:lnSpc>
            </a:pPr>
            <a:r>
              <a:rPr lang="en-US" sz="6715">
                <a:solidFill>
                  <a:srgbClr val="214098"/>
                </a:solidFill>
                <a:latin typeface="Fredoka"/>
                <a:ea typeface="Fredoka"/>
                <a:cs typeface="Fredoka"/>
                <a:sym typeface="Fredoka"/>
              </a:rPr>
              <a:t>THE SOLUTION</a:t>
            </a:r>
          </a:p>
        </p:txBody>
      </p:sp>
    </p:spTree>
    <p:extLst>
      <p:ext uri="{BB962C8B-B14F-4D97-AF65-F5344CB8AC3E}">
        <p14:creationId xmlns:p14="http://schemas.microsoft.com/office/powerpoint/2010/main" val="165655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0F4FF"/>
        </a:solidFill>
        <a:effectLst/>
      </p:bgPr>
    </p:bg>
    <p:spTree>
      <p:nvGrpSpPr>
        <p:cNvPr id="1" name=""/>
        <p:cNvGrpSpPr/>
        <p:nvPr/>
      </p:nvGrpSpPr>
      <p:grpSpPr>
        <a:xfrm>
          <a:off x="0" y="0"/>
          <a:ext cx="0" cy="0"/>
          <a:chOff x="0" y="0"/>
          <a:chExt cx="0" cy="0"/>
        </a:xfrm>
      </p:grpSpPr>
      <p:sp>
        <p:nvSpPr>
          <p:cNvPr id="2" name="Freeform 2"/>
          <p:cNvSpPr/>
          <p:nvPr/>
        </p:nvSpPr>
        <p:spPr>
          <a:xfrm rot="-5400000">
            <a:off x="-1193004" y="9183278"/>
            <a:ext cx="2561439" cy="486673"/>
          </a:xfrm>
          <a:custGeom>
            <a:avLst/>
            <a:gdLst/>
            <a:ahLst/>
            <a:cxnLst/>
            <a:rect l="l" t="t" r="r" b="b"/>
            <a:pathLst>
              <a:path w="2561439" h="486673">
                <a:moveTo>
                  <a:pt x="0" y="0"/>
                </a:moveTo>
                <a:lnTo>
                  <a:pt x="2561438" y="0"/>
                </a:lnTo>
                <a:lnTo>
                  <a:pt x="2561438" y="486673"/>
                </a:lnTo>
                <a:lnTo>
                  <a:pt x="0" y="48667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5400000" flipH="1" flipV="1">
            <a:off x="17244419" y="-871760"/>
            <a:ext cx="2645528" cy="2615765"/>
          </a:xfrm>
          <a:custGeom>
            <a:avLst/>
            <a:gdLst/>
            <a:ahLst/>
            <a:cxnLst/>
            <a:rect l="l" t="t" r="r" b="b"/>
            <a:pathLst>
              <a:path w="2645528" h="2615765">
                <a:moveTo>
                  <a:pt x="2645527" y="2615765"/>
                </a:moveTo>
                <a:lnTo>
                  <a:pt x="0" y="2615765"/>
                </a:lnTo>
                <a:lnTo>
                  <a:pt x="0" y="0"/>
                </a:lnTo>
                <a:lnTo>
                  <a:pt x="2645527" y="0"/>
                </a:lnTo>
                <a:lnTo>
                  <a:pt x="2645527" y="2615765"/>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a:hlinkClick r:id="rId6" tooltip="https://311.memphistn.gov/public/Home/SubmitIssue"/>
          </p:cNvPr>
          <p:cNvSpPr/>
          <p:nvPr/>
        </p:nvSpPr>
        <p:spPr>
          <a:xfrm>
            <a:off x="937433" y="2658405"/>
            <a:ext cx="7955028" cy="7030256"/>
          </a:xfrm>
          <a:custGeom>
            <a:avLst/>
            <a:gdLst/>
            <a:ahLst/>
            <a:cxnLst/>
            <a:rect l="l" t="t" r="r" b="b"/>
            <a:pathLst>
              <a:path w="7955028" h="7030256">
                <a:moveTo>
                  <a:pt x="0" y="0"/>
                </a:moveTo>
                <a:lnTo>
                  <a:pt x="7955028" y="0"/>
                </a:lnTo>
                <a:lnTo>
                  <a:pt x="7955028" y="7030255"/>
                </a:lnTo>
                <a:lnTo>
                  <a:pt x="0" y="7030255"/>
                </a:lnTo>
                <a:lnTo>
                  <a:pt x="0" y="0"/>
                </a:lnTo>
                <a:close/>
              </a:path>
            </a:pathLst>
          </a:custGeom>
          <a:blipFill>
            <a:blip r:embed="rId7"/>
            <a:stretch>
              <a:fillRect/>
            </a:stretch>
          </a:blipFill>
          <a:ln w="38100" cap="sq">
            <a:solidFill>
              <a:srgbClr val="1800AD"/>
            </a:solidFill>
            <a:prstDash val="solid"/>
            <a:miter/>
          </a:ln>
        </p:spPr>
        <p:txBody>
          <a:bodyPr/>
          <a:lstStyle/>
          <a:p>
            <a:endParaRPr lang="en-US"/>
          </a:p>
        </p:txBody>
      </p:sp>
      <p:sp>
        <p:nvSpPr>
          <p:cNvPr id="5" name="Freeform 5">
            <a:hlinkClick r:id="rId8" tooltip="https://claude.ai/public/artifacts/4f3342f0-d4e9-4e8b-8339-2d88c3a44fa2"/>
          </p:cNvPr>
          <p:cNvSpPr/>
          <p:nvPr/>
        </p:nvSpPr>
        <p:spPr>
          <a:xfrm>
            <a:off x="11201400" y="2581509"/>
            <a:ext cx="5414976" cy="7184048"/>
          </a:xfrm>
          <a:custGeom>
            <a:avLst/>
            <a:gdLst/>
            <a:ahLst/>
            <a:cxnLst/>
            <a:rect l="l" t="t" r="r" b="b"/>
            <a:pathLst>
              <a:path w="5414976" h="7184048">
                <a:moveTo>
                  <a:pt x="0" y="0"/>
                </a:moveTo>
                <a:lnTo>
                  <a:pt x="5414976" y="0"/>
                </a:lnTo>
                <a:lnTo>
                  <a:pt x="5414976" y="7184048"/>
                </a:lnTo>
                <a:lnTo>
                  <a:pt x="0" y="7184048"/>
                </a:lnTo>
                <a:lnTo>
                  <a:pt x="0" y="0"/>
                </a:lnTo>
                <a:close/>
              </a:path>
            </a:pathLst>
          </a:custGeom>
          <a:blipFill>
            <a:blip r:embed="rId9"/>
            <a:stretch>
              <a:fillRect/>
            </a:stretch>
          </a:blipFill>
          <a:ln w="38100" cap="sq">
            <a:solidFill>
              <a:srgbClr val="9FCBD9"/>
            </a:solidFill>
            <a:prstDash val="solid"/>
            <a:miter/>
          </a:ln>
        </p:spPr>
        <p:txBody>
          <a:bodyPr/>
          <a:lstStyle/>
          <a:p>
            <a:endParaRPr lang="en-US"/>
          </a:p>
        </p:txBody>
      </p:sp>
      <p:sp>
        <p:nvSpPr>
          <p:cNvPr id="6" name="TextBox 6"/>
          <p:cNvSpPr txBox="1"/>
          <p:nvPr/>
        </p:nvSpPr>
        <p:spPr>
          <a:xfrm>
            <a:off x="937433" y="835894"/>
            <a:ext cx="17655367" cy="706524"/>
          </a:xfrm>
          <a:prstGeom prst="rect">
            <a:avLst/>
          </a:prstGeom>
        </p:spPr>
        <p:txBody>
          <a:bodyPr wrap="square" lIns="0" tIns="0" rIns="0" bIns="0" rtlCol="0" anchor="t">
            <a:spAutoFit/>
          </a:bodyPr>
          <a:lstStyle/>
          <a:p>
            <a:pPr marL="0" lvl="0" indent="0" algn="l">
              <a:lnSpc>
                <a:spcPts val="5315"/>
              </a:lnSpc>
            </a:pPr>
            <a:r>
              <a:rPr lang="en-US" sz="5315" dirty="0">
                <a:solidFill>
                  <a:srgbClr val="214098"/>
                </a:solidFill>
                <a:latin typeface="Fredoka"/>
                <a:ea typeface="Fredoka"/>
                <a:cs typeface="Fredoka"/>
                <a:sym typeface="Fredoka"/>
              </a:rPr>
              <a:t>INTAKE:  CURRENT VS FUTURE FORM</a:t>
            </a:r>
          </a:p>
        </p:txBody>
      </p:sp>
      <p:sp>
        <p:nvSpPr>
          <p:cNvPr id="7" name="TextBox 7"/>
          <p:cNvSpPr txBox="1"/>
          <p:nvPr/>
        </p:nvSpPr>
        <p:spPr>
          <a:xfrm>
            <a:off x="937433" y="1768411"/>
            <a:ext cx="15275504" cy="415691"/>
          </a:xfrm>
          <a:prstGeom prst="rect">
            <a:avLst/>
          </a:prstGeom>
        </p:spPr>
        <p:txBody>
          <a:bodyPr wrap="square" lIns="0" tIns="0" rIns="0" bIns="0" rtlCol="0" anchor="t">
            <a:spAutoFit/>
          </a:bodyPr>
          <a:lstStyle/>
          <a:p>
            <a:pPr algn="l">
              <a:lnSpc>
                <a:spcPts val="3359"/>
              </a:lnSpc>
              <a:spcBef>
                <a:spcPct val="0"/>
              </a:spcBef>
            </a:pPr>
            <a:r>
              <a:rPr lang="en-US" sz="2799" b="1" dirty="0">
                <a:solidFill>
                  <a:srgbClr val="214098"/>
                </a:solidFill>
                <a:latin typeface="Montserrat Bold"/>
                <a:ea typeface="Montserrat Bold"/>
                <a:cs typeface="Montserrat Bold"/>
                <a:sym typeface="Montserrat Bold"/>
              </a:rPr>
              <a:t>Use Case: Forms for Property Violations related to Weed Overgrowth</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0F4FF"/>
        </a:solidFill>
        <a:effectLst/>
      </p:bgPr>
    </p:bg>
    <p:spTree>
      <p:nvGrpSpPr>
        <p:cNvPr id="1" name=""/>
        <p:cNvGrpSpPr/>
        <p:nvPr/>
      </p:nvGrpSpPr>
      <p:grpSpPr>
        <a:xfrm>
          <a:off x="0" y="0"/>
          <a:ext cx="0" cy="0"/>
          <a:chOff x="0" y="0"/>
          <a:chExt cx="0" cy="0"/>
        </a:xfrm>
      </p:grpSpPr>
      <p:sp>
        <p:nvSpPr>
          <p:cNvPr id="2" name="Freeform 2"/>
          <p:cNvSpPr/>
          <p:nvPr/>
        </p:nvSpPr>
        <p:spPr>
          <a:xfrm rot="-5400000">
            <a:off x="-1193004" y="9183278"/>
            <a:ext cx="2561439" cy="486673"/>
          </a:xfrm>
          <a:custGeom>
            <a:avLst/>
            <a:gdLst/>
            <a:ahLst/>
            <a:cxnLst/>
            <a:rect l="l" t="t" r="r" b="b"/>
            <a:pathLst>
              <a:path w="2561439" h="486673">
                <a:moveTo>
                  <a:pt x="0" y="0"/>
                </a:moveTo>
                <a:lnTo>
                  <a:pt x="2561438" y="0"/>
                </a:lnTo>
                <a:lnTo>
                  <a:pt x="2561438" y="486673"/>
                </a:lnTo>
                <a:lnTo>
                  <a:pt x="0" y="48667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5400000" flipH="1" flipV="1">
            <a:off x="17244419" y="-871760"/>
            <a:ext cx="2645528" cy="2615765"/>
          </a:xfrm>
          <a:custGeom>
            <a:avLst/>
            <a:gdLst/>
            <a:ahLst/>
            <a:cxnLst/>
            <a:rect l="l" t="t" r="r" b="b"/>
            <a:pathLst>
              <a:path w="2645528" h="2615765">
                <a:moveTo>
                  <a:pt x="2645527" y="2615765"/>
                </a:moveTo>
                <a:lnTo>
                  <a:pt x="0" y="2615765"/>
                </a:lnTo>
                <a:lnTo>
                  <a:pt x="0" y="0"/>
                </a:lnTo>
                <a:lnTo>
                  <a:pt x="2645527" y="0"/>
                </a:lnTo>
                <a:lnTo>
                  <a:pt x="2645527" y="2615765"/>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937433" y="3243923"/>
            <a:ext cx="5057606" cy="3799154"/>
          </a:xfrm>
          <a:custGeom>
            <a:avLst/>
            <a:gdLst/>
            <a:ahLst/>
            <a:cxnLst/>
            <a:rect l="l" t="t" r="r" b="b"/>
            <a:pathLst>
              <a:path w="5057606" h="3799154">
                <a:moveTo>
                  <a:pt x="0" y="0"/>
                </a:moveTo>
                <a:lnTo>
                  <a:pt x="5057606" y="0"/>
                </a:lnTo>
                <a:lnTo>
                  <a:pt x="5057606" y="3799154"/>
                </a:lnTo>
                <a:lnTo>
                  <a:pt x="0" y="3799154"/>
                </a:lnTo>
                <a:lnTo>
                  <a:pt x="0" y="0"/>
                </a:lnTo>
                <a:close/>
              </a:path>
            </a:pathLst>
          </a:custGeom>
          <a:blipFill>
            <a:blip r:embed="rId6"/>
            <a:stretch>
              <a:fillRect b="-13721"/>
            </a:stretch>
          </a:blipFill>
        </p:spPr>
        <p:txBody>
          <a:bodyPr/>
          <a:lstStyle/>
          <a:p>
            <a:endParaRPr lang="en-US"/>
          </a:p>
        </p:txBody>
      </p:sp>
      <p:sp>
        <p:nvSpPr>
          <p:cNvPr id="5" name="Freeform 5"/>
          <p:cNvSpPr/>
          <p:nvPr/>
        </p:nvSpPr>
        <p:spPr>
          <a:xfrm>
            <a:off x="6814853" y="3243923"/>
            <a:ext cx="9914388" cy="4732468"/>
          </a:xfrm>
          <a:custGeom>
            <a:avLst/>
            <a:gdLst/>
            <a:ahLst/>
            <a:cxnLst/>
            <a:rect l="l" t="t" r="r" b="b"/>
            <a:pathLst>
              <a:path w="9914388" h="4732468">
                <a:moveTo>
                  <a:pt x="0" y="0"/>
                </a:moveTo>
                <a:lnTo>
                  <a:pt x="9914388" y="0"/>
                </a:lnTo>
                <a:lnTo>
                  <a:pt x="9914388" y="4732468"/>
                </a:lnTo>
                <a:lnTo>
                  <a:pt x="0" y="4732468"/>
                </a:lnTo>
                <a:lnTo>
                  <a:pt x="0" y="0"/>
                </a:lnTo>
                <a:close/>
              </a:path>
            </a:pathLst>
          </a:custGeom>
          <a:blipFill>
            <a:blip r:embed="rId7"/>
            <a:stretch>
              <a:fillRect/>
            </a:stretch>
          </a:blipFill>
          <a:ln w="38100" cap="sq">
            <a:solidFill>
              <a:srgbClr val="214098"/>
            </a:solidFill>
            <a:prstDash val="solid"/>
            <a:miter/>
          </a:ln>
        </p:spPr>
        <p:txBody>
          <a:bodyPr/>
          <a:lstStyle/>
          <a:p>
            <a:endParaRPr lang="en-US"/>
          </a:p>
        </p:txBody>
      </p:sp>
      <p:sp>
        <p:nvSpPr>
          <p:cNvPr id="6" name="TextBox 6"/>
          <p:cNvSpPr txBox="1"/>
          <p:nvPr/>
        </p:nvSpPr>
        <p:spPr>
          <a:xfrm>
            <a:off x="937433" y="835894"/>
            <a:ext cx="16092589" cy="706524"/>
          </a:xfrm>
          <a:prstGeom prst="rect">
            <a:avLst/>
          </a:prstGeom>
        </p:spPr>
        <p:txBody>
          <a:bodyPr lIns="0" tIns="0" rIns="0" bIns="0" rtlCol="0" anchor="t">
            <a:spAutoFit/>
          </a:bodyPr>
          <a:lstStyle/>
          <a:p>
            <a:pPr marL="0" lvl="0" indent="0" algn="l">
              <a:lnSpc>
                <a:spcPts val="5315"/>
              </a:lnSpc>
            </a:pPr>
            <a:r>
              <a:rPr lang="en-US" sz="5315">
                <a:solidFill>
                  <a:srgbClr val="214098"/>
                </a:solidFill>
                <a:latin typeface="Fredoka"/>
                <a:ea typeface="Fredoka"/>
                <a:cs typeface="Fredoka"/>
                <a:sym typeface="Fredoka"/>
              </a:rPr>
              <a:t>INTAKE:  AI-ASSISTED IMAGERY ANALYSIS</a:t>
            </a:r>
          </a:p>
        </p:txBody>
      </p:sp>
      <p:sp>
        <p:nvSpPr>
          <p:cNvPr id="7" name="TextBox 7"/>
          <p:cNvSpPr txBox="1"/>
          <p:nvPr/>
        </p:nvSpPr>
        <p:spPr>
          <a:xfrm>
            <a:off x="937433" y="1768411"/>
            <a:ext cx="12568016" cy="409509"/>
          </a:xfrm>
          <a:prstGeom prst="rect">
            <a:avLst/>
          </a:prstGeom>
        </p:spPr>
        <p:txBody>
          <a:bodyPr lIns="0" tIns="0" rIns="0" bIns="0" rtlCol="0" anchor="t">
            <a:spAutoFit/>
          </a:bodyPr>
          <a:lstStyle/>
          <a:p>
            <a:pPr algn="l">
              <a:lnSpc>
                <a:spcPts val="3359"/>
              </a:lnSpc>
              <a:spcBef>
                <a:spcPct val="0"/>
              </a:spcBef>
            </a:pPr>
            <a:r>
              <a:rPr lang="en-US" sz="2799" b="1">
                <a:solidFill>
                  <a:srgbClr val="214098"/>
                </a:solidFill>
                <a:latin typeface="Montserrat Bold"/>
                <a:ea typeface="Montserrat Bold"/>
                <a:cs typeface="Montserrat Bold"/>
                <a:sym typeface="Montserrat Bold"/>
              </a:rPr>
              <a:t>Use Case: Property Violations related to Weed Overgrowth</a:t>
            </a:r>
          </a:p>
        </p:txBody>
      </p:sp>
      <p:sp>
        <p:nvSpPr>
          <p:cNvPr id="8" name="TextBox 8"/>
          <p:cNvSpPr txBox="1"/>
          <p:nvPr/>
        </p:nvSpPr>
        <p:spPr>
          <a:xfrm>
            <a:off x="937433" y="7266361"/>
            <a:ext cx="5057606" cy="2491343"/>
          </a:xfrm>
          <a:prstGeom prst="rect">
            <a:avLst/>
          </a:prstGeom>
        </p:spPr>
        <p:txBody>
          <a:bodyPr lIns="0" tIns="0" rIns="0" bIns="0" rtlCol="0" anchor="t">
            <a:spAutoFit/>
          </a:bodyPr>
          <a:lstStyle/>
          <a:p>
            <a:pPr algn="l">
              <a:lnSpc>
                <a:spcPts val="3359"/>
              </a:lnSpc>
              <a:spcBef>
                <a:spcPct val="0"/>
              </a:spcBef>
            </a:pPr>
            <a:r>
              <a:rPr lang="en-US" sz="2399" b="1">
                <a:solidFill>
                  <a:srgbClr val="214098"/>
                </a:solidFill>
                <a:latin typeface="Montserrat Bold"/>
                <a:ea typeface="Montserrat Bold"/>
                <a:cs typeface="Montserrat Bold"/>
                <a:sym typeface="Montserrat Bold"/>
              </a:rPr>
              <a:t>AI Prompt:</a:t>
            </a:r>
            <a:r>
              <a:rPr lang="en-US" sz="2399">
                <a:solidFill>
                  <a:srgbClr val="214098"/>
                </a:solidFill>
                <a:latin typeface="Montserrat"/>
                <a:ea typeface="Montserrat"/>
                <a:cs typeface="Montserrat"/>
                <a:sym typeface="Montserrat"/>
              </a:rPr>
              <a:t> Recommendations for municipality to remedy existing issue with needed tools, recommended number of staff and time estimate based parcel data associated with address.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0F4FF"/>
        </a:solidFill>
        <a:effectLst/>
      </p:bgPr>
    </p:bg>
    <p:spTree>
      <p:nvGrpSpPr>
        <p:cNvPr id="1" name=""/>
        <p:cNvGrpSpPr/>
        <p:nvPr/>
      </p:nvGrpSpPr>
      <p:grpSpPr>
        <a:xfrm>
          <a:off x="0" y="0"/>
          <a:ext cx="0" cy="0"/>
          <a:chOff x="0" y="0"/>
          <a:chExt cx="0" cy="0"/>
        </a:xfrm>
      </p:grpSpPr>
      <p:sp>
        <p:nvSpPr>
          <p:cNvPr id="6" name="Freeform 6"/>
          <p:cNvSpPr/>
          <p:nvPr/>
        </p:nvSpPr>
        <p:spPr>
          <a:xfrm rot="-5400000">
            <a:off x="-1193004" y="9183278"/>
            <a:ext cx="2561439" cy="486673"/>
          </a:xfrm>
          <a:custGeom>
            <a:avLst/>
            <a:gdLst/>
            <a:ahLst/>
            <a:cxnLst/>
            <a:rect l="l" t="t" r="r" b="b"/>
            <a:pathLst>
              <a:path w="2561439" h="486673">
                <a:moveTo>
                  <a:pt x="0" y="0"/>
                </a:moveTo>
                <a:lnTo>
                  <a:pt x="2561438" y="0"/>
                </a:lnTo>
                <a:lnTo>
                  <a:pt x="2561438" y="486673"/>
                </a:lnTo>
                <a:lnTo>
                  <a:pt x="0" y="48667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rot="5400000" flipH="1" flipV="1">
            <a:off x="17244419" y="-871760"/>
            <a:ext cx="2645528" cy="2615765"/>
          </a:xfrm>
          <a:custGeom>
            <a:avLst/>
            <a:gdLst/>
            <a:ahLst/>
            <a:cxnLst/>
            <a:rect l="l" t="t" r="r" b="b"/>
            <a:pathLst>
              <a:path w="2645528" h="2615765">
                <a:moveTo>
                  <a:pt x="2645527" y="2615765"/>
                </a:moveTo>
                <a:lnTo>
                  <a:pt x="0" y="2615765"/>
                </a:lnTo>
                <a:lnTo>
                  <a:pt x="0" y="0"/>
                </a:lnTo>
                <a:lnTo>
                  <a:pt x="2645527" y="0"/>
                </a:lnTo>
                <a:lnTo>
                  <a:pt x="2645527" y="2615765"/>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Freeform 8"/>
          <p:cNvSpPr/>
          <p:nvPr/>
        </p:nvSpPr>
        <p:spPr>
          <a:xfrm>
            <a:off x="7273874" y="1659040"/>
            <a:ext cx="9366569" cy="8394788"/>
          </a:xfrm>
          <a:custGeom>
            <a:avLst/>
            <a:gdLst/>
            <a:ahLst/>
            <a:cxnLst/>
            <a:rect l="l" t="t" r="r" b="b"/>
            <a:pathLst>
              <a:path w="9366569" h="8394788">
                <a:moveTo>
                  <a:pt x="0" y="0"/>
                </a:moveTo>
                <a:lnTo>
                  <a:pt x="9366569" y="0"/>
                </a:lnTo>
                <a:lnTo>
                  <a:pt x="9366569" y="8394788"/>
                </a:lnTo>
                <a:lnTo>
                  <a:pt x="0" y="8394788"/>
                </a:lnTo>
                <a:lnTo>
                  <a:pt x="0" y="0"/>
                </a:lnTo>
                <a:close/>
              </a:path>
            </a:pathLst>
          </a:custGeom>
          <a:blipFill>
            <a:blip r:embed="rId7"/>
            <a:stretch>
              <a:fillRect/>
            </a:stretch>
          </a:blipFill>
          <a:ln w="38100" cap="sq">
            <a:solidFill>
              <a:srgbClr val="214098"/>
            </a:solidFill>
            <a:prstDash val="solid"/>
            <a:miter/>
          </a:ln>
        </p:spPr>
        <p:txBody>
          <a:bodyPr/>
          <a:lstStyle/>
          <a:p>
            <a:endParaRPr lang="en-US"/>
          </a:p>
        </p:txBody>
      </p:sp>
      <p:sp>
        <p:nvSpPr>
          <p:cNvPr id="10" name="TextBox 10"/>
          <p:cNvSpPr txBox="1"/>
          <p:nvPr/>
        </p:nvSpPr>
        <p:spPr>
          <a:xfrm>
            <a:off x="2197649" y="4921756"/>
            <a:ext cx="2690322" cy="1231106"/>
          </a:xfrm>
          <a:prstGeom prst="rect">
            <a:avLst/>
          </a:prstGeom>
        </p:spPr>
        <p:txBody>
          <a:bodyPr lIns="0" tIns="0" rIns="0" bIns="0" rtlCol="0" anchor="t">
            <a:spAutoFit/>
          </a:bodyPr>
          <a:lstStyle/>
          <a:p>
            <a:pPr algn="ctr"/>
            <a:r>
              <a:rPr lang="en-US" sz="2000" b="1" dirty="0">
                <a:solidFill>
                  <a:srgbClr val="1C1C1C"/>
                </a:solidFill>
                <a:latin typeface="Montserrat Bold"/>
                <a:ea typeface="Montserrat Bold"/>
                <a:cs typeface="Montserrat Bold"/>
                <a:sym typeface="Montserrat Bold"/>
              </a:rPr>
              <a:t> </a:t>
            </a:r>
            <a:r>
              <a:rPr lang="en-US" sz="4000" b="1" dirty="0">
                <a:solidFill>
                  <a:srgbClr val="1C1C1C"/>
                </a:solidFill>
                <a:latin typeface="Montserrat Bold"/>
                <a:sym typeface="Montserrat Bold"/>
              </a:rPr>
              <a:t>Live Analytics</a:t>
            </a:r>
          </a:p>
        </p:txBody>
      </p:sp>
      <p:sp>
        <p:nvSpPr>
          <p:cNvPr id="11" name="TextBox 11"/>
          <p:cNvSpPr txBox="1"/>
          <p:nvPr/>
        </p:nvSpPr>
        <p:spPr>
          <a:xfrm>
            <a:off x="762000" y="6515100"/>
            <a:ext cx="5759494" cy="1641475"/>
          </a:xfrm>
          <a:prstGeom prst="rect">
            <a:avLst/>
          </a:prstGeom>
        </p:spPr>
        <p:txBody>
          <a:bodyPr lIns="0" tIns="0" rIns="0" bIns="0" rtlCol="0" anchor="t">
            <a:spAutoFit/>
          </a:bodyPr>
          <a:lstStyle/>
          <a:p>
            <a:pPr algn="ctr">
              <a:lnSpc>
                <a:spcPts val="3195"/>
              </a:lnSpc>
            </a:pPr>
            <a:r>
              <a:rPr lang="en-US" sz="2800" dirty="0">
                <a:solidFill>
                  <a:srgbClr val="1C1C1C"/>
                </a:solidFill>
                <a:latin typeface="Montserrat"/>
                <a:ea typeface="Montserrat"/>
                <a:cs typeface="Montserrat"/>
                <a:sym typeface="Montserrat"/>
              </a:rPr>
              <a:t>Real-time dashboards give full visibility of active cases and predictive analysis using </a:t>
            </a:r>
            <a:r>
              <a:rPr lang="en-US" sz="2800" u="sng" dirty="0">
                <a:solidFill>
                  <a:srgbClr val="1C1C1C"/>
                </a:solidFill>
                <a:latin typeface="Montserrat"/>
                <a:ea typeface="Montserrat"/>
                <a:cs typeface="Montserrat"/>
                <a:sym typeface="Montserrat"/>
                <a:hlinkClick r:id="rId8" tooltip="https://felt.com/map/Investor-vs-Resident-Owned-Weed-Overgrown-Issues-Nov-24-25-iD5UuqAHR9CGFk089CzyhX7B?loc=35.1899,-89.9184,10.63z"/>
              </a:rPr>
              <a:t>geo-location data</a:t>
            </a:r>
            <a:r>
              <a:rPr lang="en-US" sz="2800" dirty="0">
                <a:solidFill>
                  <a:srgbClr val="1C1C1C"/>
                </a:solidFill>
                <a:latin typeface="Montserrat"/>
                <a:ea typeface="Montserrat"/>
                <a:cs typeface="Montserrat"/>
                <a:sym typeface="Montserrat"/>
              </a:rPr>
              <a:t>.</a:t>
            </a:r>
          </a:p>
        </p:txBody>
      </p:sp>
      <p:sp>
        <p:nvSpPr>
          <p:cNvPr id="12" name="TextBox 12"/>
          <p:cNvSpPr txBox="1"/>
          <p:nvPr/>
        </p:nvSpPr>
        <p:spPr>
          <a:xfrm>
            <a:off x="937433" y="835894"/>
            <a:ext cx="16092589" cy="679673"/>
          </a:xfrm>
          <a:prstGeom prst="rect">
            <a:avLst/>
          </a:prstGeom>
        </p:spPr>
        <p:txBody>
          <a:bodyPr lIns="0" tIns="0" rIns="0" bIns="0" rtlCol="0" anchor="t">
            <a:spAutoFit/>
          </a:bodyPr>
          <a:lstStyle/>
          <a:p>
            <a:pPr marL="0" lvl="0" indent="0" algn="l">
              <a:lnSpc>
                <a:spcPts val="5315"/>
              </a:lnSpc>
            </a:pPr>
            <a:r>
              <a:rPr lang="en-US" sz="5315" dirty="0">
                <a:solidFill>
                  <a:srgbClr val="214098"/>
                </a:solidFill>
                <a:latin typeface="Fredoka"/>
                <a:ea typeface="Fredoka"/>
                <a:cs typeface="Fredoka"/>
                <a:sym typeface="Fredoka"/>
              </a:rPr>
              <a:t>DASHBOARDS:  REAL-TIME MONITORING</a:t>
            </a:r>
          </a:p>
        </p:txBody>
      </p:sp>
      <p:pic>
        <p:nvPicPr>
          <p:cNvPr id="13" name="Picture 12">
            <a:extLst>
              <a:ext uri="{FF2B5EF4-FFF2-40B4-BE49-F238E27FC236}">
                <a16:creationId xmlns:a16="http://schemas.microsoft.com/office/drawing/2014/main" id="{23F7421D-3DFC-CAB4-05D7-12D71D49F741}"/>
              </a:ext>
            </a:extLst>
          </p:cNvPr>
          <p:cNvPicPr>
            <a:picLocks noChangeAspect="1"/>
          </p:cNvPicPr>
          <p:nvPr/>
        </p:nvPicPr>
        <p:blipFill>
          <a:blip r:embed="rId9"/>
          <a:stretch>
            <a:fillRect/>
          </a:stretch>
        </p:blipFill>
        <p:spPr>
          <a:xfrm>
            <a:off x="2602486" y="2786543"/>
            <a:ext cx="1880647" cy="1977090"/>
          </a:xfrm>
          <a:prstGeom prst="rect">
            <a:avLst/>
          </a:prstGeom>
        </p:spPr>
      </p:pic>
      <p:pic>
        <p:nvPicPr>
          <p:cNvPr id="15" name="Picture 14" descr="A screenshot of a computer map&#10;&#10;AI-generated content may be incorrect.">
            <a:extLst>
              <a:ext uri="{FF2B5EF4-FFF2-40B4-BE49-F238E27FC236}">
                <a16:creationId xmlns:a16="http://schemas.microsoft.com/office/drawing/2014/main" id="{9E01B789-4336-C406-7937-6DA47461D54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489010" y="3969252"/>
            <a:ext cx="5975306" cy="336658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0F4FF"/>
        </a:solidFill>
        <a:effectLst/>
      </p:bgPr>
    </p:bg>
    <p:spTree>
      <p:nvGrpSpPr>
        <p:cNvPr id="1" name=""/>
        <p:cNvGrpSpPr/>
        <p:nvPr/>
      </p:nvGrpSpPr>
      <p:grpSpPr>
        <a:xfrm>
          <a:off x="0" y="0"/>
          <a:ext cx="0" cy="0"/>
          <a:chOff x="0" y="0"/>
          <a:chExt cx="0" cy="0"/>
        </a:xfrm>
      </p:grpSpPr>
      <p:sp>
        <p:nvSpPr>
          <p:cNvPr id="6" name="Freeform 6"/>
          <p:cNvSpPr/>
          <p:nvPr/>
        </p:nvSpPr>
        <p:spPr>
          <a:xfrm rot="-5400000">
            <a:off x="-1193004" y="9183278"/>
            <a:ext cx="2561439" cy="486673"/>
          </a:xfrm>
          <a:custGeom>
            <a:avLst/>
            <a:gdLst/>
            <a:ahLst/>
            <a:cxnLst/>
            <a:rect l="l" t="t" r="r" b="b"/>
            <a:pathLst>
              <a:path w="2561439" h="486673">
                <a:moveTo>
                  <a:pt x="0" y="0"/>
                </a:moveTo>
                <a:lnTo>
                  <a:pt x="2561438" y="0"/>
                </a:lnTo>
                <a:lnTo>
                  <a:pt x="2561438" y="486673"/>
                </a:lnTo>
                <a:lnTo>
                  <a:pt x="0" y="48667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rot="5400000" flipH="1" flipV="1">
            <a:off x="17244419" y="-871760"/>
            <a:ext cx="2645528" cy="2615765"/>
          </a:xfrm>
          <a:custGeom>
            <a:avLst/>
            <a:gdLst/>
            <a:ahLst/>
            <a:cxnLst/>
            <a:rect l="l" t="t" r="r" b="b"/>
            <a:pathLst>
              <a:path w="2645528" h="2615765">
                <a:moveTo>
                  <a:pt x="2645527" y="2615765"/>
                </a:moveTo>
                <a:lnTo>
                  <a:pt x="0" y="2615765"/>
                </a:lnTo>
                <a:lnTo>
                  <a:pt x="0" y="0"/>
                </a:lnTo>
                <a:lnTo>
                  <a:pt x="2645527" y="0"/>
                </a:lnTo>
                <a:lnTo>
                  <a:pt x="2645527" y="2615765"/>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a:off x="7417843" y="1764512"/>
            <a:ext cx="7573077" cy="8402859"/>
          </a:xfrm>
          <a:custGeom>
            <a:avLst/>
            <a:gdLst/>
            <a:ahLst/>
            <a:cxnLst/>
            <a:rect l="l" t="t" r="r" b="b"/>
            <a:pathLst>
              <a:path w="7573077" h="8402859">
                <a:moveTo>
                  <a:pt x="0" y="0"/>
                </a:moveTo>
                <a:lnTo>
                  <a:pt x="7573077" y="0"/>
                </a:lnTo>
                <a:lnTo>
                  <a:pt x="7573077" y="8402859"/>
                </a:lnTo>
                <a:lnTo>
                  <a:pt x="0" y="8402859"/>
                </a:lnTo>
                <a:lnTo>
                  <a:pt x="0" y="0"/>
                </a:lnTo>
                <a:close/>
              </a:path>
            </a:pathLst>
          </a:custGeom>
          <a:blipFill>
            <a:blip r:embed="rId6"/>
            <a:stretch>
              <a:fillRect/>
            </a:stretch>
          </a:blipFill>
        </p:spPr>
        <p:txBody>
          <a:bodyPr/>
          <a:lstStyle/>
          <a:p>
            <a:endParaRPr lang="en-US"/>
          </a:p>
        </p:txBody>
      </p:sp>
      <p:sp>
        <p:nvSpPr>
          <p:cNvPr id="9" name="TextBox 9"/>
          <p:cNvSpPr txBox="1"/>
          <p:nvPr/>
        </p:nvSpPr>
        <p:spPr>
          <a:xfrm>
            <a:off x="2080819" y="5143500"/>
            <a:ext cx="2690322" cy="1231106"/>
          </a:xfrm>
          <a:prstGeom prst="rect">
            <a:avLst/>
          </a:prstGeom>
        </p:spPr>
        <p:txBody>
          <a:bodyPr lIns="0" tIns="0" rIns="0" bIns="0" rtlCol="0" anchor="t">
            <a:spAutoFit/>
          </a:bodyPr>
          <a:lstStyle/>
          <a:p>
            <a:pPr algn="ctr"/>
            <a:r>
              <a:rPr lang="en-US" sz="4000" b="1" dirty="0">
                <a:solidFill>
                  <a:srgbClr val="1C1C1C"/>
                </a:solidFill>
                <a:latin typeface="Montserrat Bold"/>
                <a:sym typeface="Montserrat Bold"/>
              </a:rPr>
              <a:t>Smart Alerts</a:t>
            </a:r>
          </a:p>
        </p:txBody>
      </p:sp>
      <p:sp>
        <p:nvSpPr>
          <p:cNvPr id="10" name="TextBox 10"/>
          <p:cNvSpPr txBox="1"/>
          <p:nvPr/>
        </p:nvSpPr>
        <p:spPr>
          <a:xfrm>
            <a:off x="1330584" y="6709604"/>
            <a:ext cx="4648200" cy="1436291"/>
          </a:xfrm>
          <a:prstGeom prst="rect">
            <a:avLst/>
          </a:prstGeom>
        </p:spPr>
        <p:txBody>
          <a:bodyPr wrap="square" lIns="0" tIns="0" rIns="0" bIns="0" rtlCol="0" anchor="t">
            <a:spAutoFit/>
          </a:bodyPr>
          <a:lstStyle/>
          <a:p>
            <a:pPr algn="ctr">
              <a:lnSpc>
                <a:spcPts val="2800"/>
              </a:lnSpc>
            </a:pPr>
            <a:r>
              <a:rPr lang="en-US" sz="2800" dirty="0">
                <a:solidFill>
                  <a:srgbClr val="1C1C1C"/>
                </a:solidFill>
                <a:latin typeface="Montserrat"/>
                <a:ea typeface="Montserrat"/>
                <a:cs typeface="Montserrat"/>
                <a:sym typeface="Montserrat"/>
              </a:rPr>
              <a:t>Become more proactive by being the first to know when a property becomes at risk.</a:t>
            </a:r>
          </a:p>
        </p:txBody>
      </p:sp>
      <p:sp>
        <p:nvSpPr>
          <p:cNvPr id="11" name="TextBox 11"/>
          <p:cNvSpPr txBox="1"/>
          <p:nvPr/>
        </p:nvSpPr>
        <p:spPr>
          <a:xfrm>
            <a:off x="937433" y="835894"/>
            <a:ext cx="16092589" cy="679673"/>
          </a:xfrm>
          <a:prstGeom prst="rect">
            <a:avLst/>
          </a:prstGeom>
        </p:spPr>
        <p:txBody>
          <a:bodyPr lIns="0" tIns="0" rIns="0" bIns="0" rtlCol="0" anchor="t">
            <a:spAutoFit/>
          </a:bodyPr>
          <a:lstStyle/>
          <a:p>
            <a:pPr marL="0" lvl="0" indent="0" algn="l">
              <a:lnSpc>
                <a:spcPts val="5315"/>
              </a:lnSpc>
            </a:pPr>
            <a:r>
              <a:rPr lang="en-US" sz="5315" dirty="0">
                <a:solidFill>
                  <a:srgbClr val="214098"/>
                </a:solidFill>
                <a:latin typeface="Fredoka"/>
                <a:ea typeface="Fredoka"/>
                <a:cs typeface="Fredoka"/>
                <a:sym typeface="Fredoka"/>
              </a:rPr>
              <a:t>DASHBOARDS:  REAL-TIME MONITORING</a:t>
            </a:r>
          </a:p>
        </p:txBody>
      </p:sp>
      <p:pic>
        <p:nvPicPr>
          <p:cNvPr id="12" name="Picture 11">
            <a:extLst>
              <a:ext uri="{FF2B5EF4-FFF2-40B4-BE49-F238E27FC236}">
                <a16:creationId xmlns:a16="http://schemas.microsoft.com/office/drawing/2014/main" id="{5A43CB0E-1544-07BB-61C9-E94DCF0CB142}"/>
              </a:ext>
            </a:extLst>
          </p:cNvPr>
          <p:cNvPicPr>
            <a:picLocks noChangeAspect="1"/>
          </p:cNvPicPr>
          <p:nvPr/>
        </p:nvPicPr>
        <p:blipFill>
          <a:blip r:embed="rId7"/>
          <a:stretch>
            <a:fillRect/>
          </a:stretch>
        </p:blipFill>
        <p:spPr>
          <a:xfrm>
            <a:off x="2312236" y="2666596"/>
            <a:ext cx="2227488" cy="234270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0F4FF"/>
        </a:solidFill>
        <a:effectLst/>
      </p:bgPr>
    </p:bg>
    <p:spTree>
      <p:nvGrpSpPr>
        <p:cNvPr id="1" name=""/>
        <p:cNvGrpSpPr/>
        <p:nvPr/>
      </p:nvGrpSpPr>
      <p:grpSpPr>
        <a:xfrm>
          <a:off x="0" y="0"/>
          <a:ext cx="0" cy="0"/>
          <a:chOff x="0" y="0"/>
          <a:chExt cx="0" cy="0"/>
        </a:xfrm>
      </p:grpSpPr>
      <p:grpSp>
        <p:nvGrpSpPr>
          <p:cNvPr id="2" name="Group 2"/>
          <p:cNvGrpSpPr/>
          <p:nvPr/>
        </p:nvGrpSpPr>
        <p:grpSpPr>
          <a:xfrm>
            <a:off x="827331" y="1028700"/>
            <a:ext cx="15843559" cy="8229600"/>
            <a:chOff x="0" y="0"/>
            <a:chExt cx="4172789" cy="2167467"/>
          </a:xfrm>
        </p:grpSpPr>
        <p:sp>
          <p:nvSpPr>
            <p:cNvPr id="3" name="Freeform 3"/>
            <p:cNvSpPr/>
            <p:nvPr/>
          </p:nvSpPr>
          <p:spPr>
            <a:xfrm>
              <a:off x="0" y="0"/>
              <a:ext cx="4172789" cy="2167467"/>
            </a:xfrm>
            <a:custGeom>
              <a:avLst/>
              <a:gdLst/>
              <a:ahLst/>
              <a:cxnLst/>
              <a:rect l="l" t="t" r="r" b="b"/>
              <a:pathLst>
                <a:path w="4172789" h="2167467">
                  <a:moveTo>
                    <a:pt x="14659" y="0"/>
                  </a:moveTo>
                  <a:lnTo>
                    <a:pt x="4158130" y="0"/>
                  </a:lnTo>
                  <a:cubicBezTo>
                    <a:pt x="4162018" y="0"/>
                    <a:pt x="4165746" y="1544"/>
                    <a:pt x="4168496" y="4294"/>
                  </a:cubicBezTo>
                  <a:cubicBezTo>
                    <a:pt x="4171245" y="7043"/>
                    <a:pt x="4172789" y="10772"/>
                    <a:pt x="4172789" y="14659"/>
                  </a:cubicBezTo>
                  <a:lnTo>
                    <a:pt x="4172789" y="2152807"/>
                  </a:lnTo>
                  <a:cubicBezTo>
                    <a:pt x="4172789" y="2156695"/>
                    <a:pt x="4171245" y="2160424"/>
                    <a:pt x="4168496" y="2163173"/>
                  </a:cubicBezTo>
                  <a:cubicBezTo>
                    <a:pt x="4165746" y="2165922"/>
                    <a:pt x="4162018" y="2167467"/>
                    <a:pt x="4158130" y="2167467"/>
                  </a:cubicBezTo>
                  <a:lnTo>
                    <a:pt x="14659" y="2167467"/>
                  </a:lnTo>
                  <a:cubicBezTo>
                    <a:pt x="10772" y="2167467"/>
                    <a:pt x="7043" y="2165922"/>
                    <a:pt x="4294" y="2163173"/>
                  </a:cubicBezTo>
                  <a:cubicBezTo>
                    <a:pt x="1544" y="2160424"/>
                    <a:pt x="0" y="2156695"/>
                    <a:pt x="0" y="2152807"/>
                  </a:cubicBezTo>
                  <a:lnTo>
                    <a:pt x="0" y="14659"/>
                  </a:lnTo>
                  <a:cubicBezTo>
                    <a:pt x="0" y="10772"/>
                    <a:pt x="1544" y="7043"/>
                    <a:pt x="4294" y="4294"/>
                  </a:cubicBezTo>
                  <a:cubicBezTo>
                    <a:pt x="7043" y="1544"/>
                    <a:pt x="10772" y="0"/>
                    <a:pt x="14659" y="0"/>
                  </a:cubicBezTo>
                  <a:close/>
                </a:path>
              </a:pathLst>
            </a:custGeom>
            <a:solidFill>
              <a:srgbClr val="185ABC"/>
            </a:solidFill>
          </p:spPr>
          <p:txBody>
            <a:bodyPr/>
            <a:lstStyle/>
            <a:p>
              <a:endParaRPr lang="en-US"/>
            </a:p>
          </p:txBody>
        </p:sp>
        <p:sp>
          <p:nvSpPr>
            <p:cNvPr id="4" name="TextBox 4"/>
            <p:cNvSpPr txBox="1"/>
            <p:nvPr/>
          </p:nvSpPr>
          <p:spPr>
            <a:xfrm>
              <a:off x="0" y="-114300"/>
              <a:ext cx="4172789" cy="2281767"/>
            </a:xfrm>
            <a:prstGeom prst="rect">
              <a:avLst/>
            </a:prstGeom>
          </p:spPr>
          <p:txBody>
            <a:bodyPr lIns="50800" tIns="50800" rIns="50800" bIns="50800" rtlCol="0" anchor="ctr"/>
            <a:lstStyle/>
            <a:p>
              <a:pPr algn="ctr">
                <a:lnSpc>
                  <a:spcPts val="3600"/>
                </a:lnSpc>
              </a:pPr>
              <a:endParaRPr/>
            </a:p>
          </p:txBody>
        </p:sp>
      </p:grpSp>
      <p:sp>
        <p:nvSpPr>
          <p:cNvPr id="5" name="TextBox 5"/>
          <p:cNvSpPr txBox="1"/>
          <p:nvPr/>
        </p:nvSpPr>
        <p:spPr>
          <a:xfrm>
            <a:off x="1028700" y="2323920"/>
            <a:ext cx="9791806" cy="1838275"/>
          </a:xfrm>
          <a:prstGeom prst="rect">
            <a:avLst/>
          </a:prstGeom>
        </p:spPr>
        <p:txBody>
          <a:bodyPr lIns="0" tIns="0" rIns="0" bIns="0" rtlCol="0" anchor="t">
            <a:spAutoFit/>
          </a:bodyPr>
          <a:lstStyle/>
          <a:p>
            <a:pPr algn="l">
              <a:lnSpc>
                <a:spcPts val="14530"/>
              </a:lnSpc>
            </a:pPr>
            <a:r>
              <a:rPr lang="en-US" sz="12108" b="1">
                <a:solidFill>
                  <a:srgbClr val="FFFFFF"/>
                </a:solidFill>
                <a:latin typeface="Open Sauce Bold"/>
                <a:ea typeface="Open Sauce Bold"/>
                <a:cs typeface="Open Sauce Bold"/>
                <a:sym typeface="Open Sauce Bold"/>
              </a:rPr>
              <a:t>Thank You</a:t>
            </a:r>
          </a:p>
        </p:txBody>
      </p:sp>
      <p:sp>
        <p:nvSpPr>
          <p:cNvPr id="6" name="TextBox 6"/>
          <p:cNvSpPr txBox="1"/>
          <p:nvPr/>
        </p:nvSpPr>
        <p:spPr>
          <a:xfrm>
            <a:off x="1107228" y="4367821"/>
            <a:ext cx="11846771" cy="461665"/>
          </a:xfrm>
          <a:prstGeom prst="rect">
            <a:avLst/>
          </a:prstGeom>
        </p:spPr>
        <p:txBody>
          <a:bodyPr wrap="square" lIns="0" tIns="0" rIns="0" bIns="0" rtlCol="0" anchor="t">
            <a:spAutoFit/>
          </a:bodyPr>
          <a:lstStyle/>
          <a:p>
            <a:pPr algn="l">
              <a:lnSpc>
                <a:spcPts val="3599"/>
              </a:lnSpc>
              <a:spcBef>
                <a:spcPct val="0"/>
              </a:spcBef>
            </a:pPr>
            <a:r>
              <a:rPr lang="en-US" sz="3600" dirty="0">
                <a:solidFill>
                  <a:srgbClr val="FFFFFF"/>
                </a:solidFill>
                <a:latin typeface="Montserrat"/>
                <a:ea typeface="Montserrat"/>
                <a:cs typeface="Montserrat"/>
                <a:sym typeface="Montserrat"/>
              </a:rPr>
              <a:t>Let’s build a better Memphis with better data!</a:t>
            </a:r>
          </a:p>
        </p:txBody>
      </p:sp>
      <p:sp>
        <p:nvSpPr>
          <p:cNvPr id="7" name="Freeform 7"/>
          <p:cNvSpPr/>
          <p:nvPr/>
        </p:nvSpPr>
        <p:spPr>
          <a:xfrm rot="5400000" flipH="1" flipV="1">
            <a:off x="17244419" y="-871760"/>
            <a:ext cx="2645528" cy="2615765"/>
          </a:xfrm>
          <a:custGeom>
            <a:avLst/>
            <a:gdLst/>
            <a:ahLst/>
            <a:cxnLst/>
            <a:rect l="l" t="t" r="r" b="b"/>
            <a:pathLst>
              <a:path w="2645528" h="2615765">
                <a:moveTo>
                  <a:pt x="2645527" y="2615765"/>
                </a:moveTo>
                <a:lnTo>
                  <a:pt x="0" y="2615765"/>
                </a:lnTo>
                <a:lnTo>
                  <a:pt x="0" y="0"/>
                </a:lnTo>
                <a:lnTo>
                  <a:pt x="2645527" y="0"/>
                </a:lnTo>
                <a:lnTo>
                  <a:pt x="2645527" y="2615765"/>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27</TotalTime>
  <Words>763</Words>
  <Application>Microsoft Macintosh PowerPoint</Application>
  <PresentationFormat>Custom</PresentationFormat>
  <Paragraphs>56</Paragraphs>
  <Slides>8</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Calibri</vt:lpstr>
      <vt:lpstr>Montserrat Bold</vt:lpstr>
      <vt:lpstr>Montserrat</vt:lpstr>
      <vt:lpstr>Fredoka</vt:lpstr>
      <vt:lpstr>Open Sauce Bold</vt:lpstr>
      <vt:lpstr>Varela Round</vt:lpstr>
      <vt:lpstr>Aptos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Transforming Memphis Data-Driven Solutions for Blight &amp; Property Violations</dc:title>
  <cp:lastModifiedBy>Devin Davis</cp:lastModifiedBy>
  <cp:revision>4</cp:revision>
  <dcterms:created xsi:type="dcterms:W3CDTF">2006-08-16T00:00:00Z</dcterms:created>
  <dcterms:modified xsi:type="dcterms:W3CDTF">2025-11-09T15:19:50Z</dcterms:modified>
  <dc:identifier>DAG4LuBBwvk</dc:identifier>
</cp:coreProperties>
</file>