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8229600" cx="14630400"/>
  <p:notesSz cx="8229600" cy="14630400"/>
  <p:embeddedFontLst>
    <p:embeddedFont>
      <p:font typeface="Martel Sans"/>
      <p:regular r:id="rId14"/>
      <p:bold r:id="rId15"/>
    </p:embeddedFont>
    <p:embeddedFont>
      <p:font typeface="Kanit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MartelSans-bold.fntdata"/><Relationship Id="rId14" Type="http://schemas.openxmlformats.org/officeDocument/2006/relationships/font" Target="fonts/MartelSans-regular.fntdata"/><Relationship Id="rId17" Type="http://schemas.openxmlformats.org/officeDocument/2006/relationships/font" Target="fonts/Kanit-bold.fntdata"/><Relationship Id="rId16" Type="http://schemas.openxmlformats.org/officeDocument/2006/relationships/font" Target="fonts/Kanit-regular.fntdata"/><Relationship Id="rId5" Type="http://schemas.openxmlformats.org/officeDocument/2006/relationships/slide" Target="slides/slide1.xml"/><Relationship Id="rId19" Type="http://schemas.openxmlformats.org/officeDocument/2006/relationships/font" Target="fonts/Kanit-boldItalic.fntdata"/><Relationship Id="rId6" Type="http://schemas.openxmlformats.org/officeDocument/2006/relationships/slide" Target="slides/slide2.xml"/><Relationship Id="rId18" Type="http://schemas.openxmlformats.org/officeDocument/2006/relationships/font" Target="fonts/Kanit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/>
              <a:t>‹#›</a:t>
            </a:fld>
            <a:endParaRPr b="0" i="0" sz="1200" u="none" cap="none" strike="noStrike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" name="Google Shape;4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" name="Google Shape;5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3" name="Google Shape;13;p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7" name="Google Shape;17;p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master">
  <p:cSld name="Slide 3 mast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1" name="Google Shape;21;p4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5" name="Google Shape;25;p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9" name="Google Shape;29;p6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 master">
  <p:cSld name="Slide 6 mast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3" name="Google Shape;33;p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7 master">
  <p:cSld name="Slide 7 mast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7" name="Google Shape;37;p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8 master">
  <p:cSld name="Slide 8 mast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1" name="Google Shape;41;p9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9 master">
  <p:cSld name="Slide 9 mast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BF4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5" name="Google Shape;45;p10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hyperlink" Target="https://www.loom.com/share/14074db66e80424182c3d77c8db4650b" TargetMode="External"/><Relationship Id="rId5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13.png"/><Relationship Id="rId6" Type="http://schemas.openxmlformats.org/officeDocument/2006/relationships/image" Target="../media/image16.png"/><Relationship Id="rId7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loom.com/share/aa2d87e0f2a04995b01fbab64348e533" TargetMode="External"/><Relationship Id="rId4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loom.com/share/5cd33e0d22214d46b2ca7f69c11d059f" TargetMode="External"/><Relationship Id="rId4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2" name="Google Shape;5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2"/>
          <p:cNvSpPr/>
          <p:nvPr/>
        </p:nvSpPr>
        <p:spPr>
          <a:xfrm>
            <a:off x="793790" y="3054429"/>
            <a:ext cx="7556421" cy="1417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272D45"/>
              </a:buClr>
              <a:buSzPts val="4450"/>
              <a:buFont typeface="Kanit"/>
              <a:buNone/>
            </a:pPr>
            <a:r>
              <a:rPr b="0" i="0" lang="en-US" sz="4450" u="none" cap="none" strike="noStrike">
                <a:solidFill>
                  <a:srgbClr val="272D45"/>
                </a:solidFill>
                <a:latin typeface="Kanit"/>
                <a:ea typeface="Kanit"/>
                <a:cs typeface="Kanit"/>
                <a:sym typeface="Kanit"/>
              </a:rPr>
              <a:t>Thrive901: Bridging Small Business &amp; City Contracts</a:t>
            </a:r>
            <a:endParaRPr b="0" i="0" sz="4450" u="none" cap="none" strike="noStrike"/>
          </a:p>
        </p:txBody>
      </p:sp>
      <p:sp>
        <p:nvSpPr>
          <p:cNvPr id="54" name="Google Shape;54;p12"/>
          <p:cNvSpPr/>
          <p:nvPr/>
        </p:nvSpPr>
        <p:spPr>
          <a:xfrm>
            <a:off x="793790" y="4812149"/>
            <a:ext cx="7556421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750"/>
              <a:buFont typeface="Martel Sans"/>
              <a:buNone/>
            </a:pPr>
            <a:r>
              <a:rPr b="0" i="0" lang="en-US" sz="175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Making vendor registration accessible for every local entrepreneur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60" name="Google Shape;6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/>
          <p:nvPr/>
        </p:nvSpPr>
        <p:spPr>
          <a:xfrm>
            <a:off x="613767" y="634246"/>
            <a:ext cx="5502593" cy="4383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272D45"/>
              </a:buClr>
              <a:buSzPts val="2750"/>
              <a:buFont typeface="Kanit"/>
              <a:buNone/>
            </a:pPr>
            <a:r>
              <a:rPr b="0" i="0" lang="en-US" sz="2750" u="none" cap="none" strike="noStrike">
                <a:solidFill>
                  <a:srgbClr val="272D45"/>
                </a:solidFill>
                <a:latin typeface="Kanit"/>
                <a:ea typeface="Kanit"/>
                <a:cs typeface="Kanit"/>
                <a:sym typeface="Kanit"/>
              </a:rPr>
              <a:t>The Current Reality: A Broken Entry </a:t>
            </a:r>
            <a:endParaRPr b="0" i="0" sz="2750" u="none" cap="none" strike="noStrike"/>
          </a:p>
        </p:txBody>
      </p:sp>
      <p:pic>
        <p:nvPicPr>
          <p:cNvPr descr="preencoded.png" id="62" name="Google Shape;62;p13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3767" y="1335643"/>
            <a:ext cx="7916466" cy="17691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613767" y="3367802"/>
            <a:ext cx="3507819" cy="4383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Clr>
                <a:srgbClr val="272D45"/>
              </a:buClr>
              <a:buSzPts val="2750"/>
              <a:buFont typeface="Kanit"/>
              <a:buNone/>
            </a:pPr>
            <a:r>
              <a:rPr b="0" i="0" lang="en-US" sz="2750" u="none" cap="none" strike="noStrike">
                <a:solidFill>
                  <a:srgbClr val="272D45"/>
                </a:solidFill>
                <a:latin typeface="Kanit"/>
                <a:ea typeface="Kanit"/>
                <a:cs typeface="Kanit"/>
                <a:sym typeface="Kanit"/>
              </a:rPr>
              <a:t>Strategic Obstacles</a:t>
            </a:r>
            <a:endParaRPr b="0" i="0" sz="2750" u="none" cap="none" strike="noStrike"/>
          </a:p>
        </p:txBody>
      </p:sp>
      <p:sp>
        <p:nvSpPr>
          <p:cNvPr id="64" name="Google Shape;64;p13"/>
          <p:cNvSpPr/>
          <p:nvPr/>
        </p:nvSpPr>
        <p:spPr>
          <a:xfrm>
            <a:off x="613767" y="4244578"/>
            <a:ext cx="2192298" cy="2739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470"/>
              </a:lnSpc>
              <a:spcBef>
                <a:spcPts val="0"/>
              </a:spcBef>
              <a:spcAft>
                <a:spcPts val="0"/>
              </a:spcAft>
              <a:buClr>
                <a:srgbClr val="272D45"/>
              </a:buClr>
              <a:buSzPts val="1700"/>
              <a:buFont typeface="Kanit"/>
              <a:buNone/>
            </a:pPr>
            <a:r>
              <a:rPr b="0" i="0" lang="en-US" sz="1700" u="none" cap="none" strike="noStrike">
                <a:solidFill>
                  <a:srgbClr val="272D45"/>
                </a:solidFill>
                <a:latin typeface="Kanit"/>
                <a:ea typeface="Kanit"/>
                <a:cs typeface="Kanit"/>
                <a:sym typeface="Kanit"/>
              </a:rPr>
              <a:t>The Challenge</a:t>
            </a:r>
            <a:endParaRPr b="0" i="0" sz="1700" u="none" cap="none" strike="noStrike"/>
          </a:p>
        </p:txBody>
      </p:sp>
      <p:sp>
        <p:nvSpPr>
          <p:cNvPr id="65" name="Google Shape;65;p13"/>
          <p:cNvSpPr/>
          <p:nvPr/>
        </p:nvSpPr>
        <p:spPr>
          <a:xfrm>
            <a:off x="613767" y="4693920"/>
            <a:ext cx="3744278" cy="5610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962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350"/>
              <a:buFont typeface="Martel Sans"/>
              <a:buNone/>
            </a:pPr>
            <a:r>
              <a:rPr b="0" i="0" lang="en-US" sz="135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Thousands of Memphis small businesses attempt City vendor registration annually</a:t>
            </a:r>
            <a:endParaRPr b="0" i="0" sz="1350" u="none" cap="none" strike="noStrike"/>
          </a:p>
        </p:txBody>
      </p:sp>
      <p:sp>
        <p:nvSpPr>
          <p:cNvPr id="66" name="Google Shape;66;p13"/>
          <p:cNvSpPr/>
          <p:nvPr/>
        </p:nvSpPr>
        <p:spPr>
          <a:xfrm>
            <a:off x="613767" y="5412700"/>
            <a:ext cx="3744278" cy="5610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962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350"/>
              <a:buFont typeface="Martel Sans"/>
              <a:buChar char="•"/>
            </a:pPr>
            <a:r>
              <a:rPr b="0" i="0" lang="en-US" sz="135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Confusing, assume-you-know-it-all systems</a:t>
            </a:r>
            <a:endParaRPr b="0" i="0" sz="1350" u="none" cap="none" strike="noStrike"/>
          </a:p>
        </p:txBody>
      </p:sp>
      <p:sp>
        <p:nvSpPr>
          <p:cNvPr id="67" name="Google Shape;67;p13"/>
          <p:cNvSpPr/>
          <p:nvPr/>
        </p:nvSpPr>
        <p:spPr>
          <a:xfrm>
            <a:off x="613767" y="6035040"/>
            <a:ext cx="3744278" cy="280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962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350"/>
              <a:buFont typeface="Martel Sans"/>
              <a:buChar char="•"/>
            </a:pPr>
            <a:r>
              <a:rPr b="0" i="0" lang="en-US" sz="135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No guidance on missing requirements</a:t>
            </a:r>
            <a:endParaRPr b="0" i="0" sz="1350" u="none" cap="none" strike="noStrike"/>
          </a:p>
        </p:txBody>
      </p:sp>
      <p:sp>
        <p:nvSpPr>
          <p:cNvPr id="68" name="Google Shape;68;p13"/>
          <p:cNvSpPr/>
          <p:nvPr/>
        </p:nvSpPr>
        <p:spPr>
          <a:xfrm>
            <a:off x="613767" y="6376868"/>
            <a:ext cx="3744278" cy="5610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962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350"/>
              <a:buFont typeface="Martel Sans"/>
              <a:buChar char="•"/>
            </a:pPr>
            <a:r>
              <a:rPr b="0" i="0" lang="en-US" sz="135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Weeks hunting for W-9s, insurance, licenses</a:t>
            </a:r>
            <a:endParaRPr b="0" i="0" sz="1350" u="none" cap="none" strike="noStrike"/>
          </a:p>
        </p:txBody>
      </p:sp>
      <p:sp>
        <p:nvSpPr>
          <p:cNvPr id="69" name="Google Shape;69;p13"/>
          <p:cNvSpPr/>
          <p:nvPr/>
        </p:nvSpPr>
        <p:spPr>
          <a:xfrm>
            <a:off x="613767" y="6999208"/>
            <a:ext cx="3744278" cy="280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962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350"/>
              <a:buFont typeface="Martel Sans"/>
              <a:buChar char="•"/>
            </a:pPr>
            <a:r>
              <a:rPr b="0" i="0" lang="en-US" sz="135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Incomplete applications → rejections</a:t>
            </a:r>
            <a:endParaRPr b="0" i="0" sz="1350" u="none" cap="none" strike="noStrike"/>
          </a:p>
        </p:txBody>
      </p:sp>
      <p:sp>
        <p:nvSpPr>
          <p:cNvPr id="70" name="Google Shape;70;p13"/>
          <p:cNvSpPr/>
          <p:nvPr/>
        </p:nvSpPr>
        <p:spPr>
          <a:xfrm>
            <a:off x="4793575" y="4244578"/>
            <a:ext cx="2192298" cy="2739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470"/>
              </a:lnSpc>
              <a:spcBef>
                <a:spcPts val="0"/>
              </a:spcBef>
              <a:spcAft>
                <a:spcPts val="0"/>
              </a:spcAft>
              <a:buClr>
                <a:srgbClr val="272D45"/>
              </a:buClr>
              <a:buSzPts val="1700"/>
              <a:buFont typeface="Kanit"/>
              <a:buNone/>
            </a:pPr>
            <a:r>
              <a:rPr b="0" i="0" lang="en-US" sz="1700" u="none" cap="none" strike="noStrike">
                <a:solidFill>
                  <a:srgbClr val="272D45"/>
                </a:solidFill>
                <a:latin typeface="Kanit"/>
                <a:ea typeface="Kanit"/>
                <a:cs typeface="Kanit"/>
                <a:sym typeface="Kanit"/>
              </a:rPr>
              <a:t>Who Gets Hurt</a:t>
            </a:r>
            <a:endParaRPr b="0" i="0" sz="1700" u="none" cap="none" strike="noStrike"/>
          </a:p>
        </p:txBody>
      </p:sp>
      <p:sp>
        <p:nvSpPr>
          <p:cNvPr id="71" name="Google Shape;71;p13"/>
          <p:cNvSpPr/>
          <p:nvPr/>
        </p:nvSpPr>
        <p:spPr>
          <a:xfrm>
            <a:off x="4793575" y="4693920"/>
            <a:ext cx="3744278" cy="5610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962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350"/>
              <a:buFont typeface="Martel Sans"/>
              <a:buNone/>
            </a:pPr>
            <a:r>
              <a:rPr b="0" i="0" lang="en-US" sz="135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This friction shuts out the entrepreneurs our city needs most</a:t>
            </a:r>
            <a:endParaRPr b="0" i="0" sz="1350" u="none" cap="none" strike="noStrike"/>
          </a:p>
        </p:txBody>
      </p:sp>
      <p:sp>
        <p:nvSpPr>
          <p:cNvPr id="72" name="Google Shape;72;p13"/>
          <p:cNvSpPr/>
          <p:nvPr/>
        </p:nvSpPr>
        <p:spPr>
          <a:xfrm>
            <a:off x="4793575" y="5412700"/>
            <a:ext cx="3744278" cy="280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962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350"/>
              <a:buFont typeface="Martel Sans"/>
              <a:buChar char="•"/>
            </a:pPr>
            <a:r>
              <a:rPr b="0" i="0" lang="en-US" sz="135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Local small businesses</a:t>
            </a:r>
            <a:endParaRPr b="0" i="0" sz="1350" u="none" cap="none" strike="noStrike"/>
          </a:p>
        </p:txBody>
      </p:sp>
      <p:sp>
        <p:nvSpPr>
          <p:cNvPr id="73" name="Google Shape;73;p13"/>
          <p:cNvSpPr/>
          <p:nvPr/>
        </p:nvSpPr>
        <p:spPr>
          <a:xfrm>
            <a:off x="4793575" y="5754529"/>
            <a:ext cx="3744278" cy="280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962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350"/>
              <a:buFont typeface="Martel Sans"/>
              <a:buChar char="•"/>
            </a:pPr>
            <a:r>
              <a:rPr b="0" i="0" lang="en-US" sz="135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Minority-owned enterprises</a:t>
            </a:r>
            <a:endParaRPr b="0" i="0" sz="1350" u="none" cap="none" strike="noStrike"/>
          </a:p>
        </p:txBody>
      </p:sp>
      <p:sp>
        <p:nvSpPr>
          <p:cNvPr id="74" name="Google Shape;74;p13"/>
          <p:cNvSpPr/>
          <p:nvPr/>
        </p:nvSpPr>
        <p:spPr>
          <a:xfrm>
            <a:off x="4793575" y="6096357"/>
            <a:ext cx="3744278" cy="280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962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350"/>
              <a:buFont typeface="Martel Sans"/>
              <a:buChar char="•"/>
            </a:pPr>
            <a:r>
              <a:rPr b="0" i="0" lang="en-US" sz="135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Women-owned businesses</a:t>
            </a:r>
            <a:endParaRPr b="0" i="0" sz="1350" u="none" cap="none" strike="noStrike"/>
          </a:p>
        </p:txBody>
      </p:sp>
      <p:sp>
        <p:nvSpPr>
          <p:cNvPr id="75" name="Google Shape;75;p13"/>
          <p:cNvSpPr/>
          <p:nvPr/>
        </p:nvSpPr>
        <p:spPr>
          <a:xfrm>
            <a:off x="4793575" y="6438186"/>
            <a:ext cx="3744278" cy="280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62962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350"/>
              <a:buFont typeface="Martel Sans"/>
              <a:buChar char="•"/>
            </a:pPr>
            <a:r>
              <a:rPr b="0" i="0" lang="en-US" sz="135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First-time vendors</a:t>
            </a:r>
            <a:endParaRPr b="0" i="0" sz="1350" u="none" cap="none" strike="noStrike"/>
          </a:p>
        </p:txBody>
      </p:sp>
      <p:sp>
        <p:nvSpPr>
          <p:cNvPr id="76" name="Google Shape;76;p13"/>
          <p:cNvSpPr/>
          <p:nvPr/>
        </p:nvSpPr>
        <p:spPr>
          <a:xfrm>
            <a:off x="4793575" y="6876455"/>
            <a:ext cx="3744278" cy="5610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962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350"/>
              <a:buFont typeface="Martel Sans"/>
              <a:buNone/>
            </a:pPr>
            <a:r>
              <a:rPr b="1" i="0" lang="en-US" sz="135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Result:</a:t>
            </a:r>
            <a:r>
              <a:rPr b="0" i="0" lang="en-US" sz="135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 City slows down, locals get locked out</a:t>
            </a:r>
            <a:endParaRPr b="0" i="0" sz="1350" u="none" cap="none" strike="noStrik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601836" y="473750"/>
            <a:ext cx="13102200" cy="8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074"/>
              </a:lnSpc>
              <a:spcBef>
                <a:spcPts val="0"/>
              </a:spcBef>
              <a:spcAft>
                <a:spcPts val="0"/>
              </a:spcAft>
              <a:buClr>
                <a:srgbClr val="272D45"/>
              </a:buClr>
              <a:buSzPts val="2700"/>
              <a:buFont typeface="Kanit"/>
              <a:buNone/>
            </a:pPr>
            <a:r>
              <a:rPr b="0" i="0" lang="en-US" sz="2700" u="none" cap="none" strike="noStrike">
                <a:solidFill>
                  <a:srgbClr val="272D45"/>
                </a:solidFill>
                <a:latin typeface="Kanit"/>
                <a:ea typeface="Kanit"/>
                <a:cs typeface="Kanit"/>
                <a:sym typeface="Kanit"/>
              </a:rPr>
              <a:t>Thrive901: The Bridge and the Solution</a:t>
            </a:r>
            <a:endParaRPr b="0" i="0" sz="2700" u="none" cap="none" strike="noStrike"/>
          </a:p>
        </p:txBody>
      </p:sp>
      <p:pic>
        <p:nvPicPr>
          <p:cNvPr descr="preencoded.png" id="83" name="Google Shape;8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9470" y="1355050"/>
            <a:ext cx="1925836" cy="577750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4"/>
          <p:cNvSpPr/>
          <p:nvPr/>
        </p:nvSpPr>
        <p:spPr>
          <a:xfrm>
            <a:off x="601861" y="7326035"/>
            <a:ext cx="4703445" cy="2750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259"/>
              </a:lnSpc>
              <a:spcBef>
                <a:spcPts val="0"/>
              </a:spcBef>
              <a:spcAft>
                <a:spcPts val="0"/>
              </a:spcAft>
              <a:buSzPts val="1350"/>
              <a:buFont typeface="Arial"/>
              <a:buNone/>
            </a:pPr>
            <a:r>
              <a:t/>
            </a:r>
            <a:endParaRPr b="0" i="0" sz="1350" u="none" cap="none" strike="noStrike"/>
          </a:p>
        </p:txBody>
      </p:sp>
      <p:sp>
        <p:nvSpPr>
          <p:cNvPr id="85" name="Google Shape;85;p14"/>
          <p:cNvSpPr/>
          <p:nvPr/>
        </p:nvSpPr>
        <p:spPr>
          <a:xfrm>
            <a:off x="5904428" y="1612940"/>
            <a:ext cx="171926" cy="790694"/>
          </a:xfrm>
          <a:prstGeom prst="roundRect">
            <a:avLst>
              <a:gd fmla="val 42014" name="adj"/>
            </a:avLst>
          </a:prstGeom>
          <a:solidFill>
            <a:srgbClr val="DFECE9"/>
          </a:solidFill>
          <a:ln cap="flat" cmpd="sng" w="9525">
            <a:solidFill>
              <a:srgbClr val="C5D2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5732502" y="1496854"/>
            <a:ext cx="515898" cy="515898"/>
          </a:xfrm>
          <a:prstGeom prst="roundRect">
            <a:avLst>
              <a:gd fmla="val 88622" name="adj"/>
            </a:avLst>
          </a:prstGeom>
          <a:solidFill>
            <a:srgbClr val="DFECE9"/>
          </a:solidFill>
          <a:ln cap="flat" cmpd="sng" w="9525">
            <a:solidFill>
              <a:srgbClr val="C5D2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87" name="Google Shape;8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1447" y="1625918"/>
            <a:ext cx="257889" cy="25788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4"/>
          <p:cNvSpPr/>
          <p:nvPr/>
        </p:nvSpPr>
        <p:spPr>
          <a:xfrm>
            <a:off x="6420326" y="1526977"/>
            <a:ext cx="7615714" cy="2750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259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350"/>
              <a:buFont typeface="Martel Sans"/>
              <a:buNone/>
            </a:pPr>
            <a:r>
              <a:rPr b="1" i="0" lang="en-US" sz="135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Smart Upload</a:t>
            </a:r>
            <a:endParaRPr b="0" i="0" sz="1350" u="none" cap="none" strike="noStrike"/>
          </a:p>
        </p:txBody>
      </p:sp>
      <p:sp>
        <p:nvSpPr>
          <p:cNvPr id="89" name="Google Shape;89;p14"/>
          <p:cNvSpPr/>
          <p:nvPr/>
        </p:nvSpPr>
        <p:spPr>
          <a:xfrm>
            <a:off x="6420326" y="1956792"/>
            <a:ext cx="7615714" cy="2750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259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350"/>
              <a:buFont typeface="Martel Sans"/>
              <a:buNone/>
            </a:pPr>
            <a:r>
              <a:rPr b="0" i="0" lang="en-US" sz="135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W-9, Business license, Insurance certificate</a:t>
            </a:r>
            <a:endParaRPr b="0" i="0" sz="1350" u="none" cap="none" strike="noStrike"/>
          </a:p>
        </p:txBody>
      </p:sp>
      <p:sp>
        <p:nvSpPr>
          <p:cNvPr id="90" name="Google Shape;90;p14"/>
          <p:cNvSpPr/>
          <p:nvPr/>
        </p:nvSpPr>
        <p:spPr>
          <a:xfrm>
            <a:off x="6162318" y="2833568"/>
            <a:ext cx="171926" cy="790694"/>
          </a:xfrm>
          <a:prstGeom prst="roundRect">
            <a:avLst>
              <a:gd fmla="val 42014" name="adj"/>
            </a:avLst>
          </a:prstGeom>
          <a:solidFill>
            <a:srgbClr val="DFECE9"/>
          </a:solidFill>
          <a:ln cap="flat" cmpd="sng" w="9525">
            <a:solidFill>
              <a:srgbClr val="C5D2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4"/>
          <p:cNvSpPr/>
          <p:nvPr/>
        </p:nvSpPr>
        <p:spPr>
          <a:xfrm>
            <a:off x="5990392" y="2717483"/>
            <a:ext cx="515898" cy="515898"/>
          </a:xfrm>
          <a:prstGeom prst="roundRect">
            <a:avLst>
              <a:gd fmla="val 88622" name="adj"/>
            </a:avLst>
          </a:prstGeom>
          <a:solidFill>
            <a:srgbClr val="DFECE9"/>
          </a:solidFill>
          <a:ln cap="flat" cmpd="sng" w="9525">
            <a:solidFill>
              <a:srgbClr val="C5D2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92" name="Google Shape;9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19336" y="2846546"/>
            <a:ext cx="257889" cy="25788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/>
          <p:nvPr/>
        </p:nvSpPr>
        <p:spPr>
          <a:xfrm>
            <a:off x="6678216" y="2747605"/>
            <a:ext cx="7357824" cy="2750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259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350"/>
              <a:buFont typeface="Martel Sans"/>
              <a:buNone/>
            </a:pPr>
            <a:r>
              <a:rPr b="1" i="0" lang="en-US" sz="135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Auto-Extract</a:t>
            </a:r>
            <a:endParaRPr b="0" i="0" sz="1350" u="none" cap="none" strike="noStrike"/>
          </a:p>
        </p:txBody>
      </p:sp>
      <p:sp>
        <p:nvSpPr>
          <p:cNvPr id="94" name="Google Shape;94;p14"/>
          <p:cNvSpPr/>
          <p:nvPr/>
        </p:nvSpPr>
        <p:spPr>
          <a:xfrm>
            <a:off x="6678216" y="3177421"/>
            <a:ext cx="7357824" cy="2750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259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350"/>
              <a:buFont typeface="Martel Sans"/>
              <a:buNone/>
            </a:pPr>
            <a:r>
              <a:rPr b="0" i="0" lang="en-US" sz="135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AI reads documents and pre-fills your vendor profile automatically</a:t>
            </a:r>
            <a:endParaRPr b="0" i="0" sz="1350" u="none" cap="none" strike="noStrike"/>
          </a:p>
        </p:txBody>
      </p:sp>
      <p:sp>
        <p:nvSpPr>
          <p:cNvPr id="95" name="Google Shape;95;p14"/>
          <p:cNvSpPr/>
          <p:nvPr/>
        </p:nvSpPr>
        <p:spPr>
          <a:xfrm>
            <a:off x="6420326" y="4054197"/>
            <a:ext cx="171926" cy="1220510"/>
          </a:xfrm>
          <a:prstGeom prst="roundRect">
            <a:avLst>
              <a:gd fmla="val 42014" name="adj"/>
            </a:avLst>
          </a:prstGeom>
          <a:solidFill>
            <a:srgbClr val="DFECE9"/>
          </a:solidFill>
          <a:ln cap="flat" cmpd="sng" w="9525">
            <a:solidFill>
              <a:srgbClr val="C5D2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6248400" y="3938111"/>
            <a:ext cx="515898" cy="515898"/>
          </a:xfrm>
          <a:prstGeom prst="roundRect">
            <a:avLst>
              <a:gd fmla="val 88622" name="adj"/>
            </a:avLst>
          </a:prstGeom>
          <a:solidFill>
            <a:srgbClr val="DFECE9"/>
          </a:solidFill>
          <a:ln cap="flat" cmpd="sng" w="9525">
            <a:solidFill>
              <a:srgbClr val="C5D2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97" name="Google Shape;97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77345" y="4067175"/>
            <a:ext cx="257889" cy="25788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/>
          <p:nvPr/>
        </p:nvSpPr>
        <p:spPr>
          <a:xfrm>
            <a:off x="6936224" y="3968234"/>
            <a:ext cx="7099816" cy="2750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259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350"/>
              <a:buFont typeface="Martel Sans"/>
              <a:buNone/>
            </a:pPr>
            <a:r>
              <a:rPr b="1" i="0" lang="en-US" sz="135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Readiness Check</a:t>
            </a:r>
            <a:endParaRPr b="0" i="0" sz="1350" u="none" cap="none" strike="noStrike"/>
          </a:p>
        </p:txBody>
      </p:sp>
      <p:sp>
        <p:nvSpPr>
          <p:cNvPr id="99" name="Google Shape;99;p14"/>
          <p:cNvSpPr/>
          <p:nvPr/>
        </p:nvSpPr>
        <p:spPr>
          <a:xfrm>
            <a:off x="6936224" y="4398050"/>
            <a:ext cx="7099816" cy="2750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259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350"/>
              <a:buFont typeface="Martel Sans"/>
              <a:buNone/>
            </a:pPr>
            <a:r>
              <a:rPr b="0" i="0" lang="en-US" sz="135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Verifies against City requirements: </a:t>
            </a:r>
            <a:endParaRPr b="0" i="0" sz="1350" u="none" cap="none" strike="noStrike"/>
          </a:p>
        </p:txBody>
      </p:sp>
      <p:sp>
        <p:nvSpPr>
          <p:cNvPr id="100" name="Google Shape;100;p14"/>
          <p:cNvSpPr/>
          <p:nvPr/>
        </p:nvSpPr>
        <p:spPr>
          <a:xfrm>
            <a:off x="6936224" y="4827865"/>
            <a:ext cx="7099816" cy="2750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259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350"/>
              <a:buFont typeface="Martel Sans"/>
              <a:buNone/>
            </a:pPr>
            <a:r>
              <a:rPr b="0" i="0" lang="en-US" sz="135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insurance ✓ license ✓ EIN ✓</a:t>
            </a:r>
            <a:endParaRPr b="0" i="0" sz="1350" u="none" cap="none" strike="noStrike"/>
          </a:p>
        </p:txBody>
      </p:sp>
      <p:sp>
        <p:nvSpPr>
          <p:cNvPr id="101" name="Google Shape;101;p14"/>
          <p:cNvSpPr/>
          <p:nvPr/>
        </p:nvSpPr>
        <p:spPr>
          <a:xfrm>
            <a:off x="6678335" y="5704642"/>
            <a:ext cx="171926" cy="790694"/>
          </a:xfrm>
          <a:prstGeom prst="roundRect">
            <a:avLst>
              <a:gd fmla="val 42014" name="adj"/>
            </a:avLst>
          </a:prstGeom>
          <a:solidFill>
            <a:srgbClr val="DFECE9"/>
          </a:solidFill>
          <a:ln cap="flat" cmpd="sng" w="9525">
            <a:solidFill>
              <a:srgbClr val="C5D2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4"/>
          <p:cNvSpPr/>
          <p:nvPr/>
        </p:nvSpPr>
        <p:spPr>
          <a:xfrm>
            <a:off x="6506408" y="5588556"/>
            <a:ext cx="515898" cy="515898"/>
          </a:xfrm>
          <a:prstGeom prst="roundRect">
            <a:avLst>
              <a:gd fmla="val 88622" name="adj"/>
            </a:avLst>
          </a:prstGeom>
          <a:solidFill>
            <a:srgbClr val="DFECE9"/>
          </a:solidFill>
          <a:ln cap="flat" cmpd="sng" w="9525">
            <a:solidFill>
              <a:srgbClr val="C5D2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03" name="Google Shape;103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35353" y="5717619"/>
            <a:ext cx="257889" cy="25788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4"/>
          <p:cNvSpPr/>
          <p:nvPr/>
        </p:nvSpPr>
        <p:spPr>
          <a:xfrm>
            <a:off x="7194233" y="5618678"/>
            <a:ext cx="6841807" cy="2750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259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350"/>
              <a:buFont typeface="Martel Sans"/>
              <a:buNone/>
            </a:pPr>
            <a:r>
              <a:rPr b="1" i="0" lang="en-US" sz="135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Connect &amp; Win</a:t>
            </a:r>
            <a:endParaRPr b="0" i="0" sz="1350" u="none" cap="none" strike="noStrike"/>
          </a:p>
        </p:txBody>
      </p:sp>
      <p:sp>
        <p:nvSpPr>
          <p:cNvPr id="105" name="Google Shape;105;p14"/>
          <p:cNvSpPr/>
          <p:nvPr/>
        </p:nvSpPr>
        <p:spPr>
          <a:xfrm>
            <a:off x="7194233" y="6048494"/>
            <a:ext cx="6841807" cy="2750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259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350"/>
              <a:buFont typeface="Martel Sans"/>
              <a:buNone/>
            </a:pPr>
            <a:r>
              <a:rPr b="0" i="0" lang="en-US" sz="135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Direct access to RFPs and partnership opportunities</a:t>
            </a:r>
            <a:endParaRPr b="0" i="0" sz="1350" u="none" cap="none" strike="noStrik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11" name="Google Shape;11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5798" y="523042"/>
            <a:ext cx="13298805" cy="8072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396835" y="311825"/>
            <a:ext cx="4565213" cy="283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714"/>
              </a:lnSpc>
              <a:spcBef>
                <a:spcPts val="0"/>
              </a:spcBef>
              <a:spcAft>
                <a:spcPts val="0"/>
              </a:spcAft>
              <a:buClr>
                <a:srgbClr val="272D45"/>
              </a:buClr>
              <a:buSzPts val="1750"/>
              <a:buFont typeface="Kanit"/>
              <a:buNone/>
            </a:pPr>
            <a:r>
              <a:rPr b="0" i="0" lang="en-US" sz="1750" u="none" cap="none" strike="noStrike">
                <a:solidFill>
                  <a:srgbClr val="272D45"/>
                </a:solidFill>
                <a:latin typeface="Kanit"/>
                <a:ea typeface="Kanit"/>
                <a:cs typeface="Kanit"/>
                <a:sym typeface="Kanit"/>
              </a:rPr>
              <a:t>Thrive901: Your Intelligent Readiness Platform</a:t>
            </a:r>
            <a:endParaRPr b="0" i="0" sz="1750" u="none" cap="none" strike="noStrike"/>
          </a:p>
        </p:txBody>
      </p:sp>
      <p:sp>
        <p:nvSpPr>
          <p:cNvPr id="118" name="Google Shape;118;p16"/>
          <p:cNvSpPr/>
          <p:nvPr/>
        </p:nvSpPr>
        <p:spPr>
          <a:xfrm>
            <a:off x="510183" y="935355"/>
            <a:ext cx="113348" cy="510302"/>
          </a:xfrm>
          <a:prstGeom prst="roundRect">
            <a:avLst>
              <a:gd fmla="val 42024" name="adj"/>
            </a:avLst>
          </a:prstGeom>
          <a:solidFill>
            <a:srgbClr val="DFECE9"/>
          </a:solidFill>
          <a:ln cap="flat" cmpd="sng" w="9525">
            <a:solidFill>
              <a:srgbClr val="C5D2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6"/>
          <p:cNvSpPr/>
          <p:nvPr/>
        </p:nvSpPr>
        <p:spPr>
          <a:xfrm>
            <a:off x="396835" y="860941"/>
            <a:ext cx="340162" cy="340162"/>
          </a:xfrm>
          <a:prstGeom prst="roundRect">
            <a:avLst>
              <a:gd fmla="val 134407" name="adj"/>
            </a:avLst>
          </a:prstGeom>
          <a:solidFill>
            <a:srgbClr val="DFECE9"/>
          </a:solidFill>
          <a:ln cap="flat" cmpd="sng" w="9525">
            <a:solidFill>
              <a:srgbClr val="C5D2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20" name="Google Shape;12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846" y="946071"/>
            <a:ext cx="170021" cy="17002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6"/>
          <p:cNvSpPr/>
          <p:nvPr/>
        </p:nvSpPr>
        <p:spPr>
          <a:xfrm>
            <a:off x="850344" y="878681"/>
            <a:ext cx="1417558" cy="1771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100"/>
              <a:buFont typeface="Kanit"/>
              <a:buNone/>
            </a:pPr>
            <a:r>
              <a:rPr b="0" i="0" lang="en-US" sz="1100" u="none" cap="none" strike="noStrike">
                <a:solidFill>
                  <a:srgbClr val="2C3249"/>
                </a:solidFill>
                <a:latin typeface="Kanit"/>
                <a:ea typeface="Kanit"/>
                <a:cs typeface="Kanit"/>
                <a:sym typeface="Kanit"/>
              </a:rPr>
              <a:t>Smart Upload</a:t>
            </a:r>
            <a:endParaRPr b="0" i="0" sz="1100" u="none" cap="none" strike="noStrike"/>
          </a:p>
        </p:txBody>
      </p:sp>
      <p:sp>
        <p:nvSpPr>
          <p:cNvPr id="122" name="Google Shape;122;p16"/>
          <p:cNvSpPr/>
          <p:nvPr/>
        </p:nvSpPr>
        <p:spPr>
          <a:xfrm>
            <a:off x="850344" y="1123831"/>
            <a:ext cx="13383220" cy="181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850"/>
              <a:buFont typeface="Martel Sans"/>
              <a:buNone/>
            </a:pPr>
            <a:r>
              <a:rPr b="0" i="0" lang="en-US" sz="85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Upload W-9, business license, or insurance certificate</a:t>
            </a:r>
            <a:endParaRPr b="0" i="0" sz="850" u="none" cap="none" strike="noStrike"/>
          </a:p>
        </p:txBody>
      </p:sp>
      <p:sp>
        <p:nvSpPr>
          <p:cNvPr id="123" name="Google Shape;123;p16"/>
          <p:cNvSpPr/>
          <p:nvPr/>
        </p:nvSpPr>
        <p:spPr>
          <a:xfrm>
            <a:off x="680204" y="1729145"/>
            <a:ext cx="113348" cy="510302"/>
          </a:xfrm>
          <a:prstGeom prst="roundRect">
            <a:avLst>
              <a:gd fmla="val 42024" name="adj"/>
            </a:avLst>
          </a:prstGeom>
          <a:solidFill>
            <a:srgbClr val="DFECE9"/>
          </a:solidFill>
          <a:ln cap="flat" cmpd="sng" w="9525">
            <a:solidFill>
              <a:srgbClr val="C5D2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6"/>
          <p:cNvSpPr/>
          <p:nvPr/>
        </p:nvSpPr>
        <p:spPr>
          <a:xfrm>
            <a:off x="566857" y="1654731"/>
            <a:ext cx="340162" cy="340162"/>
          </a:xfrm>
          <a:prstGeom prst="roundRect">
            <a:avLst>
              <a:gd fmla="val 134407" name="adj"/>
            </a:avLst>
          </a:prstGeom>
          <a:solidFill>
            <a:srgbClr val="DFECE9"/>
          </a:solidFill>
          <a:ln cap="flat" cmpd="sng" w="9525">
            <a:solidFill>
              <a:srgbClr val="C5D2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25" name="Google Shape;12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1867" y="1739860"/>
            <a:ext cx="170021" cy="17002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/>
          <p:nvPr/>
        </p:nvSpPr>
        <p:spPr>
          <a:xfrm>
            <a:off x="1020366" y="1672471"/>
            <a:ext cx="1417558" cy="1771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100"/>
              <a:buFont typeface="Kanit"/>
              <a:buNone/>
            </a:pPr>
            <a:r>
              <a:rPr b="0" i="0" lang="en-US" sz="1100" u="none" cap="none" strike="noStrike">
                <a:solidFill>
                  <a:srgbClr val="2C3249"/>
                </a:solidFill>
                <a:latin typeface="Kanit"/>
                <a:ea typeface="Kanit"/>
                <a:cs typeface="Kanit"/>
                <a:sym typeface="Kanit"/>
              </a:rPr>
              <a:t>Auto-Extract</a:t>
            </a:r>
            <a:endParaRPr b="0" i="0" sz="1100" u="none" cap="none" strike="noStrike"/>
          </a:p>
        </p:txBody>
      </p:sp>
      <p:sp>
        <p:nvSpPr>
          <p:cNvPr id="127" name="Google Shape;127;p16"/>
          <p:cNvSpPr/>
          <p:nvPr/>
        </p:nvSpPr>
        <p:spPr>
          <a:xfrm>
            <a:off x="1020366" y="1917621"/>
            <a:ext cx="13213199" cy="181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850"/>
              <a:buFont typeface="Martel Sans"/>
              <a:buNone/>
            </a:pPr>
            <a:r>
              <a:rPr b="0" i="0" lang="en-US" sz="85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AI reads documents and pre-fills your vendor profile automatically</a:t>
            </a:r>
            <a:endParaRPr b="0" i="0" sz="850" u="none" cap="none" strike="noStrike"/>
          </a:p>
        </p:txBody>
      </p:sp>
      <p:sp>
        <p:nvSpPr>
          <p:cNvPr id="128" name="Google Shape;128;p16"/>
          <p:cNvSpPr/>
          <p:nvPr/>
        </p:nvSpPr>
        <p:spPr>
          <a:xfrm>
            <a:off x="850344" y="2522934"/>
            <a:ext cx="113348" cy="510302"/>
          </a:xfrm>
          <a:prstGeom prst="roundRect">
            <a:avLst>
              <a:gd fmla="val 42024" name="adj"/>
            </a:avLst>
          </a:prstGeom>
          <a:solidFill>
            <a:srgbClr val="DFECE9"/>
          </a:solidFill>
          <a:ln cap="flat" cmpd="sng" w="9525">
            <a:solidFill>
              <a:srgbClr val="C5D2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6"/>
          <p:cNvSpPr/>
          <p:nvPr/>
        </p:nvSpPr>
        <p:spPr>
          <a:xfrm>
            <a:off x="736997" y="2448520"/>
            <a:ext cx="340162" cy="340162"/>
          </a:xfrm>
          <a:prstGeom prst="roundRect">
            <a:avLst>
              <a:gd fmla="val 134407" name="adj"/>
            </a:avLst>
          </a:prstGeom>
          <a:solidFill>
            <a:srgbClr val="DFECE9"/>
          </a:solidFill>
          <a:ln cap="flat" cmpd="sng" w="9525">
            <a:solidFill>
              <a:srgbClr val="C5D2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30" name="Google Shape;13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2008" y="2533650"/>
            <a:ext cx="170021" cy="17002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6"/>
          <p:cNvSpPr/>
          <p:nvPr/>
        </p:nvSpPr>
        <p:spPr>
          <a:xfrm>
            <a:off x="1190506" y="2466261"/>
            <a:ext cx="1417558" cy="1771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100"/>
              <a:buFont typeface="Kanit"/>
              <a:buNone/>
            </a:pPr>
            <a:r>
              <a:rPr b="0" i="0" lang="en-US" sz="1100" u="none" cap="none" strike="noStrike">
                <a:solidFill>
                  <a:srgbClr val="2C3249"/>
                </a:solidFill>
                <a:latin typeface="Kanit"/>
                <a:ea typeface="Kanit"/>
                <a:cs typeface="Kanit"/>
                <a:sym typeface="Kanit"/>
              </a:rPr>
              <a:t>Readiness Check</a:t>
            </a:r>
            <a:endParaRPr b="0" i="0" sz="1100" u="none" cap="none" strike="noStrike"/>
          </a:p>
        </p:txBody>
      </p:sp>
      <p:sp>
        <p:nvSpPr>
          <p:cNvPr id="132" name="Google Shape;132;p16"/>
          <p:cNvSpPr/>
          <p:nvPr/>
        </p:nvSpPr>
        <p:spPr>
          <a:xfrm>
            <a:off x="1190506" y="2711410"/>
            <a:ext cx="13043059" cy="181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850"/>
              <a:buFont typeface="Martel Sans"/>
              <a:buNone/>
            </a:pPr>
            <a:r>
              <a:rPr b="0" i="0" lang="en-US" sz="85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Verifies against City requirements: insurance ✓ license ✓ EIN ✓</a:t>
            </a:r>
            <a:endParaRPr b="0" i="0" sz="850" u="none" cap="none" strike="noStrike"/>
          </a:p>
        </p:txBody>
      </p:sp>
      <p:sp>
        <p:nvSpPr>
          <p:cNvPr id="133" name="Google Shape;133;p16"/>
          <p:cNvSpPr/>
          <p:nvPr/>
        </p:nvSpPr>
        <p:spPr>
          <a:xfrm>
            <a:off x="1020485" y="3316724"/>
            <a:ext cx="113348" cy="510302"/>
          </a:xfrm>
          <a:prstGeom prst="roundRect">
            <a:avLst>
              <a:gd fmla="val 42024" name="adj"/>
            </a:avLst>
          </a:prstGeom>
          <a:solidFill>
            <a:srgbClr val="DFECE9"/>
          </a:solidFill>
          <a:ln cap="flat" cmpd="sng" w="9525">
            <a:solidFill>
              <a:srgbClr val="C5D2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6"/>
          <p:cNvSpPr/>
          <p:nvPr/>
        </p:nvSpPr>
        <p:spPr>
          <a:xfrm>
            <a:off x="907137" y="3242310"/>
            <a:ext cx="340162" cy="340162"/>
          </a:xfrm>
          <a:prstGeom prst="roundRect">
            <a:avLst>
              <a:gd fmla="val 134407" name="adj"/>
            </a:avLst>
          </a:prstGeom>
          <a:solidFill>
            <a:srgbClr val="DFECE9"/>
          </a:solidFill>
          <a:ln cap="flat" cmpd="sng" w="9525">
            <a:solidFill>
              <a:srgbClr val="C5D2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35" name="Google Shape;135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2148" y="3327440"/>
            <a:ext cx="170021" cy="17002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6"/>
          <p:cNvSpPr/>
          <p:nvPr/>
        </p:nvSpPr>
        <p:spPr>
          <a:xfrm>
            <a:off x="1360646" y="3260050"/>
            <a:ext cx="1417558" cy="1771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727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100"/>
              <a:buFont typeface="Kanit"/>
              <a:buNone/>
            </a:pPr>
            <a:r>
              <a:rPr b="0" i="0" lang="en-US" sz="1100" u="none" cap="none" strike="noStrike">
                <a:solidFill>
                  <a:srgbClr val="2C3249"/>
                </a:solidFill>
                <a:latin typeface="Kanit"/>
                <a:ea typeface="Kanit"/>
                <a:cs typeface="Kanit"/>
                <a:sym typeface="Kanit"/>
              </a:rPr>
              <a:t>Connect &amp; Win</a:t>
            </a:r>
            <a:endParaRPr b="0" i="0" sz="1100" u="none" cap="none" strike="noStrike"/>
          </a:p>
        </p:txBody>
      </p:sp>
      <p:sp>
        <p:nvSpPr>
          <p:cNvPr id="137" name="Google Shape;137;p16"/>
          <p:cNvSpPr/>
          <p:nvPr/>
        </p:nvSpPr>
        <p:spPr>
          <a:xfrm>
            <a:off x="1360646" y="3505200"/>
            <a:ext cx="12872918" cy="181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850"/>
              <a:buFont typeface="Martel Sans"/>
              <a:buNone/>
            </a:pPr>
            <a:r>
              <a:rPr b="0" i="0" lang="en-US" sz="85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Direct access to RFPs and partnership opportunities</a:t>
            </a:r>
            <a:endParaRPr b="0" i="0" sz="850" u="none" cap="none" strike="noStrike"/>
          </a:p>
        </p:txBody>
      </p:sp>
      <p:sp>
        <p:nvSpPr>
          <p:cNvPr id="138" name="Google Shape;138;p16"/>
          <p:cNvSpPr/>
          <p:nvPr/>
        </p:nvSpPr>
        <p:spPr>
          <a:xfrm>
            <a:off x="396835" y="3954661"/>
            <a:ext cx="13836729" cy="1814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705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850"/>
              <a:buFont typeface="Martel Sans"/>
              <a:buNone/>
            </a:pPr>
            <a:r>
              <a:rPr b="0" i="0" lang="en-US" sz="85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Step-by-step guidance from application to award</a:t>
            </a:r>
            <a:endParaRPr b="0" i="0" sz="850" u="none" cap="none" strike="noStrike"/>
          </a:p>
        </p:txBody>
      </p:sp>
      <p:pic>
        <p:nvPicPr>
          <p:cNvPr descr="preencoded.png" id="139" name="Google Shape;139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224427" y="346724"/>
            <a:ext cx="8906026" cy="5446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45" name="Google Shape;145;p1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3790" y="2972991"/>
            <a:ext cx="13042821" cy="228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51" name="Google Shape;15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8"/>
          <p:cNvSpPr/>
          <p:nvPr/>
        </p:nvSpPr>
        <p:spPr>
          <a:xfrm>
            <a:off x="680918" y="1183958"/>
            <a:ext cx="6707148" cy="4863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590"/>
              </a:lnSpc>
              <a:spcBef>
                <a:spcPts val="0"/>
              </a:spcBef>
              <a:spcAft>
                <a:spcPts val="0"/>
              </a:spcAft>
              <a:buClr>
                <a:srgbClr val="272D45"/>
              </a:buClr>
              <a:buSzPts val="3050"/>
              <a:buFont typeface="Kanit"/>
              <a:buNone/>
            </a:pPr>
            <a:r>
              <a:rPr b="0" i="0" lang="en-US" sz="3050" u="none" cap="none" strike="noStrike">
                <a:solidFill>
                  <a:srgbClr val="272D45"/>
                </a:solidFill>
                <a:latin typeface="Kanit"/>
                <a:ea typeface="Kanit"/>
                <a:cs typeface="Kanit"/>
                <a:sym typeface="Kanit"/>
              </a:rPr>
              <a:t>Seamless Integration with City Systems</a:t>
            </a:r>
            <a:endParaRPr b="0" i="0" sz="3050" u="none" cap="none" strike="noStrike"/>
          </a:p>
        </p:txBody>
      </p:sp>
      <p:sp>
        <p:nvSpPr>
          <p:cNvPr id="153" name="Google Shape;153;p18"/>
          <p:cNvSpPr/>
          <p:nvPr/>
        </p:nvSpPr>
        <p:spPr>
          <a:xfrm>
            <a:off x="680918" y="1962150"/>
            <a:ext cx="3793807" cy="1477923"/>
          </a:xfrm>
          <a:prstGeom prst="roundRect">
            <a:avLst>
              <a:gd fmla="val 5529" name="adj"/>
            </a:avLst>
          </a:prstGeom>
          <a:solidFill>
            <a:srgbClr val="FFFFFF"/>
          </a:solidFill>
          <a:ln cap="flat" cmpd="sng" w="22850">
            <a:solidFill>
              <a:srgbClr val="C5D2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8"/>
          <p:cNvSpPr/>
          <p:nvPr/>
        </p:nvSpPr>
        <p:spPr>
          <a:xfrm>
            <a:off x="898327" y="2179558"/>
            <a:ext cx="3014305" cy="3039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684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900"/>
              <a:buFont typeface="Kanit"/>
              <a:buNone/>
            </a:pPr>
            <a:r>
              <a:rPr b="0" i="0" lang="en-US" sz="1900" u="none" cap="none" strike="noStrike">
                <a:solidFill>
                  <a:srgbClr val="2C3249"/>
                </a:solidFill>
                <a:latin typeface="Kanit"/>
                <a:ea typeface="Kanit"/>
                <a:cs typeface="Kanit"/>
                <a:sym typeface="Kanit"/>
              </a:rPr>
              <a:t>Complements Existing Tools</a:t>
            </a:r>
            <a:endParaRPr b="0" i="0" sz="1900" u="none" cap="none" strike="noStrike"/>
          </a:p>
        </p:txBody>
      </p:sp>
      <p:sp>
        <p:nvSpPr>
          <p:cNvPr id="155" name="Google Shape;155;p18"/>
          <p:cNvSpPr/>
          <p:nvPr/>
        </p:nvSpPr>
        <p:spPr>
          <a:xfrm>
            <a:off x="898327" y="2600206"/>
            <a:ext cx="3358991" cy="6224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500"/>
              <a:buFont typeface="Martel Sans"/>
              <a:buNone/>
            </a:pPr>
            <a:r>
              <a:rPr b="0" i="0" lang="en-US" sz="150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Works alongside Oracle iSupplier and Beacon procurement systems</a:t>
            </a:r>
            <a:endParaRPr b="0" i="0" sz="1500" u="none" cap="none" strike="noStrike"/>
          </a:p>
        </p:txBody>
      </p:sp>
      <p:sp>
        <p:nvSpPr>
          <p:cNvPr id="156" name="Google Shape;156;p18"/>
          <p:cNvSpPr/>
          <p:nvPr/>
        </p:nvSpPr>
        <p:spPr>
          <a:xfrm>
            <a:off x="4669274" y="1962150"/>
            <a:ext cx="3793807" cy="1477923"/>
          </a:xfrm>
          <a:prstGeom prst="roundRect">
            <a:avLst>
              <a:gd fmla="val 5529" name="adj"/>
            </a:avLst>
          </a:prstGeom>
          <a:solidFill>
            <a:srgbClr val="FFFFFF"/>
          </a:solidFill>
          <a:ln cap="flat" cmpd="sng" w="22850">
            <a:solidFill>
              <a:srgbClr val="C5D2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8"/>
          <p:cNvSpPr/>
          <p:nvPr/>
        </p:nvSpPr>
        <p:spPr>
          <a:xfrm>
            <a:off x="4886682" y="2179558"/>
            <a:ext cx="2431971" cy="3039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684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900"/>
              <a:buFont typeface="Kanit"/>
              <a:buNone/>
            </a:pPr>
            <a:r>
              <a:rPr b="0" i="0" lang="en-US" sz="1900" u="none" cap="none" strike="noStrike">
                <a:solidFill>
                  <a:srgbClr val="2C3249"/>
                </a:solidFill>
                <a:latin typeface="Kanit"/>
                <a:ea typeface="Kanit"/>
                <a:cs typeface="Kanit"/>
                <a:sym typeface="Kanit"/>
              </a:rPr>
              <a:t>Saves Staff Time</a:t>
            </a:r>
            <a:endParaRPr b="0" i="0" sz="1900" u="none" cap="none" strike="noStrike"/>
          </a:p>
        </p:txBody>
      </p:sp>
      <p:sp>
        <p:nvSpPr>
          <p:cNvPr id="158" name="Google Shape;158;p18"/>
          <p:cNvSpPr/>
          <p:nvPr/>
        </p:nvSpPr>
        <p:spPr>
          <a:xfrm>
            <a:off x="4886682" y="2600206"/>
            <a:ext cx="3358991" cy="6224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500"/>
              <a:buFont typeface="Martel Sans"/>
              <a:buNone/>
            </a:pPr>
            <a:r>
              <a:rPr b="0" i="0" lang="en-US" sz="150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Every business arrives at the City portal ready, complete, and verified</a:t>
            </a:r>
            <a:endParaRPr b="0" i="0" sz="1500" u="none" cap="none" strike="noStrike"/>
          </a:p>
        </p:txBody>
      </p:sp>
      <p:sp>
        <p:nvSpPr>
          <p:cNvPr id="159" name="Google Shape;159;p18"/>
          <p:cNvSpPr/>
          <p:nvPr/>
        </p:nvSpPr>
        <p:spPr>
          <a:xfrm>
            <a:off x="680918" y="3634621"/>
            <a:ext cx="7782163" cy="1166693"/>
          </a:xfrm>
          <a:prstGeom prst="roundRect">
            <a:avLst>
              <a:gd fmla="val 7004" name="adj"/>
            </a:avLst>
          </a:prstGeom>
          <a:solidFill>
            <a:srgbClr val="FFFFFF"/>
          </a:solidFill>
          <a:ln cap="flat" cmpd="sng" w="22850">
            <a:solidFill>
              <a:srgbClr val="C5D2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8"/>
          <p:cNvSpPr/>
          <p:nvPr/>
        </p:nvSpPr>
        <p:spPr>
          <a:xfrm>
            <a:off x="898327" y="3852029"/>
            <a:ext cx="2501146" cy="3039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684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900"/>
              <a:buFont typeface="Kanit"/>
              <a:buNone/>
            </a:pPr>
            <a:r>
              <a:rPr b="0" i="0" lang="en-US" sz="1900" u="none" cap="none" strike="noStrike">
                <a:solidFill>
                  <a:srgbClr val="2C3249"/>
                </a:solidFill>
                <a:latin typeface="Kanit"/>
                <a:ea typeface="Kanit"/>
                <a:cs typeface="Kanit"/>
                <a:sym typeface="Kanit"/>
              </a:rPr>
              <a:t>Levels the Playing Field</a:t>
            </a:r>
            <a:endParaRPr b="0" i="0" sz="1900" u="none" cap="none" strike="noStrike"/>
          </a:p>
        </p:txBody>
      </p:sp>
      <p:sp>
        <p:nvSpPr>
          <p:cNvPr id="161" name="Google Shape;161;p18"/>
          <p:cNvSpPr/>
          <p:nvPr/>
        </p:nvSpPr>
        <p:spPr>
          <a:xfrm>
            <a:off x="898327" y="4272677"/>
            <a:ext cx="7347347" cy="3112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500"/>
              <a:buFont typeface="Martel Sans"/>
              <a:buNone/>
            </a:pPr>
            <a:r>
              <a:rPr b="0" i="0" lang="en-US" sz="150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Equal opportunity access for small, minority, and women-owned businesses</a:t>
            </a:r>
            <a:endParaRPr b="0" i="0" sz="1500" u="none" cap="none" strike="noStrike"/>
          </a:p>
        </p:txBody>
      </p:sp>
      <p:sp>
        <p:nvSpPr>
          <p:cNvPr id="162" name="Google Shape;162;p18"/>
          <p:cNvSpPr/>
          <p:nvPr/>
        </p:nvSpPr>
        <p:spPr>
          <a:xfrm>
            <a:off x="680918" y="5117425"/>
            <a:ext cx="2431971" cy="6419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5050"/>
              <a:buFont typeface="Kanit"/>
              <a:buNone/>
            </a:pPr>
            <a:r>
              <a:rPr b="0" i="0" lang="en-US" sz="5050" u="none" cap="none" strike="noStrike">
                <a:solidFill>
                  <a:srgbClr val="2C3249"/>
                </a:solidFill>
                <a:latin typeface="Kanit"/>
                <a:ea typeface="Kanit"/>
                <a:cs typeface="Kanit"/>
                <a:sym typeface="Kanit"/>
              </a:rPr>
              <a:t>100%</a:t>
            </a:r>
            <a:endParaRPr b="0" i="0" sz="5050" u="none" cap="none" strike="noStrike"/>
          </a:p>
        </p:txBody>
      </p:sp>
      <p:sp>
        <p:nvSpPr>
          <p:cNvPr id="163" name="Google Shape;163;p18"/>
          <p:cNvSpPr/>
          <p:nvPr/>
        </p:nvSpPr>
        <p:spPr>
          <a:xfrm>
            <a:off x="680918" y="6002536"/>
            <a:ext cx="2431971" cy="3039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3684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900"/>
              <a:buFont typeface="Kanit"/>
              <a:buNone/>
            </a:pPr>
            <a:r>
              <a:rPr b="0" i="0" lang="en-US" sz="1900" u="none" cap="none" strike="noStrike">
                <a:solidFill>
                  <a:srgbClr val="2C3249"/>
                </a:solidFill>
                <a:latin typeface="Kanit"/>
                <a:ea typeface="Kanit"/>
                <a:cs typeface="Kanit"/>
                <a:sym typeface="Kanit"/>
              </a:rPr>
              <a:t>Document Accuracy</a:t>
            </a:r>
            <a:endParaRPr b="0" i="0" sz="1900" u="none" cap="none" strike="noStrike"/>
          </a:p>
        </p:txBody>
      </p:sp>
      <p:sp>
        <p:nvSpPr>
          <p:cNvPr id="164" name="Google Shape;164;p18"/>
          <p:cNvSpPr/>
          <p:nvPr/>
        </p:nvSpPr>
        <p:spPr>
          <a:xfrm>
            <a:off x="680918" y="6423184"/>
            <a:ext cx="2431971" cy="6224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500"/>
              <a:buFont typeface="Martel Sans"/>
              <a:buNone/>
            </a:pPr>
            <a:r>
              <a:rPr b="0" i="0" lang="en-US" sz="150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AI-verified submissions reduce rejection rates</a:t>
            </a:r>
            <a:endParaRPr b="0" i="0" sz="1500" u="none" cap="none" strike="noStrike"/>
          </a:p>
        </p:txBody>
      </p:sp>
      <p:sp>
        <p:nvSpPr>
          <p:cNvPr id="165" name="Google Shape;165;p18"/>
          <p:cNvSpPr/>
          <p:nvPr/>
        </p:nvSpPr>
        <p:spPr>
          <a:xfrm>
            <a:off x="3356015" y="5117425"/>
            <a:ext cx="2431971" cy="6419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5050"/>
              <a:buFont typeface="Kanit"/>
              <a:buNone/>
            </a:pPr>
            <a:r>
              <a:rPr b="0" i="0" lang="en-US" sz="5050" u="none" cap="none" strike="noStrike">
                <a:solidFill>
                  <a:srgbClr val="2C3249"/>
                </a:solidFill>
                <a:latin typeface="Kanit"/>
                <a:ea typeface="Kanit"/>
                <a:cs typeface="Kanit"/>
                <a:sym typeface="Kanit"/>
              </a:rPr>
              <a:t>75%</a:t>
            </a:r>
            <a:endParaRPr b="0" i="0" sz="5050" u="none" cap="none" strike="noStrike"/>
          </a:p>
        </p:txBody>
      </p:sp>
      <p:sp>
        <p:nvSpPr>
          <p:cNvPr id="166" name="Google Shape;166;p18"/>
          <p:cNvSpPr/>
          <p:nvPr/>
        </p:nvSpPr>
        <p:spPr>
          <a:xfrm>
            <a:off x="3356015" y="6002536"/>
            <a:ext cx="2431971" cy="3039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3684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900"/>
              <a:buFont typeface="Kanit"/>
              <a:buNone/>
            </a:pPr>
            <a:r>
              <a:rPr b="0" i="0" lang="en-US" sz="1900" u="none" cap="none" strike="noStrike">
                <a:solidFill>
                  <a:srgbClr val="2C3249"/>
                </a:solidFill>
                <a:latin typeface="Kanit"/>
                <a:ea typeface="Kanit"/>
                <a:cs typeface="Kanit"/>
                <a:sym typeface="Kanit"/>
              </a:rPr>
              <a:t>Time Saved</a:t>
            </a:r>
            <a:endParaRPr b="0" i="0" sz="1900" u="none" cap="none" strike="noStrike"/>
          </a:p>
        </p:txBody>
      </p:sp>
      <p:sp>
        <p:nvSpPr>
          <p:cNvPr id="167" name="Google Shape;167;p18"/>
          <p:cNvSpPr/>
          <p:nvPr/>
        </p:nvSpPr>
        <p:spPr>
          <a:xfrm>
            <a:off x="3356015" y="6423184"/>
            <a:ext cx="2431971" cy="6224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500"/>
              <a:buFont typeface="Martel Sans"/>
              <a:buNone/>
            </a:pPr>
            <a:r>
              <a:rPr b="0" i="0" lang="en-US" sz="150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Faster readiness vs. manual methods</a:t>
            </a:r>
            <a:endParaRPr b="0" i="0" sz="1500" u="none" cap="none" strike="noStrike"/>
          </a:p>
        </p:txBody>
      </p:sp>
      <p:sp>
        <p:nvSpPr>
          <p:cNvPr id="168" name="Google Shape;168;p18"/>
          <p:cNvSpPr/>
          <p:nvPr/>
        </p:nvSpPr>
        <p:spPr>
          <a:xfrm>
            <a:off x="6031111" y="5117425"/>
            <a:ext cx="2431971" cy="6419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5050"/>
              <a:buFont typeface="Kanit"/>
              <a:buNone/>
            </a:pPr>
            <a:r>
              <a:rPr b="0" i="0" lang="en-US" sz="5050" u="none" cap="none" strike="noStrike">
                <a:solidFill>
                  <a:srgbClr val="2C3249"/>
                </a:solidFill>
                <a:latin typeface="Kanit"/>
                <a:ea typeface="Kanit"/>
                <a:cs typeface="Kanit"/>
                <a:sym typeface="Kanit"/>
              </a:rPr>
              <a:t>24/7</a:t>
            </a:r>
            <a:endParaRPr b="0" i="0" sz="5050" u="none" cap="none" strike="noStrike"/>
          </a:p>
        </p:txBody>
      </p:sp>
      <p:sp>
        <p:nvSpPr>
          <p:cNvPr id="169" name="Google Shape;169;p18"/>
          <p:cNvSpPr/>
          <p:nvPr/>
        </p:nvSpPr>
        <p:spPr>
          <a:xfrm>
            <a:off x="6031111" y="6002536"/>
            <a:ext cx="2431971" cy="3039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3684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900"/>
              <a:buFont typeface="Kanit"/>
              <a:buNone/>
            </a:pPr>
            <a:r>
              <a:rPr b="0" i="0" lang="en-US" sz="1900" u="none" cap="none" strike="noStrike">
                <a:solidFill>
                  <a:srgbClr val="2C3249"/>
                </a:solidFill>
                <a:latin typeface="Kanit"/>
                <a:ea typeface="Kanit"/>
                <a:cs typeface="Kanit"/>
                <a:sym typeface="Kanit"/>
              </a:rPr>
              <a:t>Availability</a:t>
            </a:r>
            <a:endParaRPr b="0" i="0" sz="1900" u="none" cap="none" strike="noStrike"/>
          </a:p>
        </p:txBody>
      </p:sp>
      <p:sp>
        <p:nvSpPr>
          <p:cNvPr id="170" name="Google Shape;170;p18"/>
          <p:cNvSpPr/>
          <p:nvPr/>
        </p:nvSpPr>
        <p:spPr>
          <a:xfrm>
            <a:off x="6031111" y="6423184"/>
            <a:ext cx="2431971" cy="6224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500"/>
              <a:buFont typeface="Martel Sans"/>
              <a:buNone/>
            </a:pPr>
            <a:r>
              <a:rPr b="0" i="0" lang="en-US" sz="150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Support whenever businesses need it</a:t>
            </a:r>
            <a:endParaRPr b="0" i="0" sz="1500" u="none" cap="none" strike="noStrik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76" name="Google Shape;176;p1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3790" y="2972991"/>
            <a:ext cx="13042821" cy="228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82" name="Google Shape;18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3019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0"/>
          <p:cNvSpPr/>
          <p:nvPr/>
        </p:nvSpPr>
        <p:spPr>
          <a:xfrm>
            <a:off x="6075759" y="463034"/>
            <a:ext cx="5278636" cy="4210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528"/>
              </a:lnSpc>
              <a:spcBef>
                <a:spcPts val="0"/>
              </a:spcBef>
              <a:spcAft>
                <a:spcPts val="0"/>
              </a:spcAft>
              <a:buClr>
                <a:srgbClr val="272D45"/>
              </a:buClr>
              <a:buSzPts val="2650"/>
              <a:buFont typeface="Kanit"/>
              <a:buNone/>
            </a:pPr>
            <a:r>
              <a:rPr b="0" i="0" lang="en-US" sz="2650" u="none" cap="none" strike="noStrike">
                <a:solidFill>
                  <a:srgbClr val="272D45"/>
                </a:solidFill>
                <a:latin typeface="Kanit"/>
                <a:ea typeface="Kanit"/>
                <a:cs typeface="Kanit"/>
                <a:sym typeface="Kanit"/>
              </a:rPr>
              <a:t>A Movement for Memphis &amp; Beyond</a:t>
            </a:r>
            <a:endParaRPr b="0" i="0" sz="2650" u="none" cap="none" strike="noStrike"/>
          </a:p>
        </p:txBody>
      </p:sp>
      <p:sp>
        <p:nvSpPr>
          <p:cNvPr id="184" name="Google Shape;184;p20"/>
          <p:cNvSpPr/>
          <p:nvPr/>
        </p:nvSpPr>
        <p:spPr>
          <a:xfrm>
            <a:off x="6075759" y="1136571"/>
            <a:ext cx="3898463" cy="1928217"/>
          </a:xfrm>
          <a:prstGeom prst="roundRect">
            <a:avLst>
              <a:gd fmla="val 3668" name="adj"/>
            </a:avLst>
          </a:prstGeom>
          <a:solidFill>
            <a:srgbClr val="DFECE9"/>
          </a:solidFill>
          <a:ln cap="flat" cmpd="sng" w="9525">
            <a:solidFill>
              <a:srgbClr val="4370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0"/>
          <p:cNvSpPr/>
          <p:nvPr/>
        </p:nvSpPr>
        <p:spPr>
          <a:xfrm>
            <a:off x="6251734" y="1312545"/>
            <a:ext cx="505182" cy="505182"/>
          </a:xfrm>
          <a:prstGeom prst="roundRect">
            <a:avLst>
              <a:gd fmla="val 18098597" name="adj"/>
            </a:avLst>
          </a:prstGeom>
          <a:solidFill>
            <a:srgbClr val="4370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86" name="Google Shape;18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90680" y="1451372"/>
            <a:ext cx="227290" cy="22729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0"/>
          <p:cNvSpPr/>
          <p:nvPr/>
        </p:nvSpPr>
        <p:spPr>
          <a:xfrm>
            <a:off x="6251734" y="1986082"/>
            <a:ext cx="2104906" cy="2631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650"/>
              <a:buFont typeface="Kanit"/>
              <a:buNone/>
            </a:pPr>
            <a:r>
              <a:rPr b="0" i="0" lang="en-US" sz="1650" u="none" cap="none" strike="noStrike">
                <a:solidFill>
                  <a:srgbClr val="2C3249"/>
                </a:solidFill>
                <a:latin typeface="Kanit"/>
                <a:ea typeface="Kanit"/>
                <a:cs typeface="Kanit"/>
                <a:sym typeface="Kanit"/>
              </a:rPr>
              <a:t>Scale Statewide</a:t>
            </a:r>
            <a:endParaRPr b="0" i="0" sz="1650" u="none" cap="none" strike="noStrike"/>
          </a:p>
        </p:txBody>
      </p:sp>
      <p:sp>
        <p:nvSpPr>
          <p:cNvPr id="188" name="Google Shape;188;p20"/>
          <p:cNvSpPr/>
          <p:nvPr/>
        </p:nvSpPr>
        <p:spPr>
          <a:xfrm>
            <a:off x="6251734" y="2350175"/>
            <a:ext cx="3546515" cy="2693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300"/>
              <a:buFont typeface="Martel Sans"/>
              <a:buNone/>
            </a:pPr>
            <a:r>
              <a:rPr b="0" i="0" lang="en-US" sz="130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From Memphis across Tennessee</a:t>
            </a:r>
            <a:endParaRPr b="0" i="0" sz="1300" u="none" cap="none" strike="noStrike"/>
          </a:p>
        </p:txBody>
      </p:sp>
      <p:sp>
        <p:nvSpPr>
          <p:cNvPr id="189" name="Google Shape;189;p20"/>
          <p:cNvSpPr/>
          <p:nvPr/>
        </p:nvSpPr>
        <p:spPr>
          <a:xfrm>
            <a:off x="10142577" y="1136571"/>
            <a:ext cx="3898463" cy="1928217"/>
          </a:xfrm>
          <a:prstGeom prst="roundRect">
            <a:avLst>
              <a:gd fmla="val 3668" name="adj"/>
            </a:avLst>
          </a:prstGeom>
          <a:solidFill>
            <a:srgbClr val="DFECE9"/>
          </a:solidFill>
          <a:ln cap="flat" cmpd="sng" w="9525">
            <a:solidFill>
              <a:srgbClr val="4370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0"/>
          <p:cNvSpPr/>
          <p:nvPr/>
        </p:nvSpPr>
        <p:spPr>
          <a:xfrm>
            <a:off x="10318552" y="1312545"/>
            <a:ext cx="505182" cy="505182"/>
          </a:xfrm>
          <a:prstGeom prst="roundRect">
            <a:avLst>
              <a:gd fmla="val 18098597" name="adj"/>
            </a:avLst>
          </a:prstGeom>
          <a:solidFill>
            <a:srgbClr val="4370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91" name="Google Shape;19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57498" y="1451372"/>
            <a:ext cx="227290" cy="22729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0"/>
          <p:cNvSpPr/>
          <p:nvPr/>
        </p:nvSpPr>
        <p:spPr>
          <a:xfrm>
            <a:off x="10318552" y="1986082"/>
            <a:ext cx="2104906" cy="2631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650"/>
              <a:buFont typeface="Kanit"/>
              <a:buNone/>
            </a:pPr>
            <a:r>
              <a:rPr b="0" i="0" lang="en-US" sz="1650" u="none" cap="none" strike="noStrike">
                <a:solidFill>
                  <a:srgbClr val="2C3249"/>
                </a:solidFill>
                <a:latin typeface="Kanit"/>
                <a:ea typeface="Kanit"/>
                <a:cs typeface="Kanit"/>
                <a:sym typeface="Kanit"/>
              </a:rPr>
              <a:t>Strategic Partnerships</a:t>
            </a:r>
            <a:endParaRPr b="0" i="0" sz="1650" u="none" cap="none" strike="noStrike"/>
          </a:p>
        </p:txBody>
      </p:sp>
      <p:sp>
        <p:nvSpPr>
          <p:cNvPr id="193" name="Google Shape;193;p20"/>
          <p:cNvSpPr/>
          <p:nvPr/>
        </p:nvSpPr>
        <p:spPr>
          <a:xfrm>
            <a:off x="10318552" y="2350175"/>
            <a:ext cx="3546515" cy="5386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300"/>
              <a:buFont typeface="Martel Sans"/>
              <a:buNone/>
            </a:pPr>
            <a:r>
              <a:rPr b="0" i="0" lang="en-US" sz="130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Economic development, chambers, local banks</a:t>
            </a:r>
            <a:endParaRPr b="0" i="0" sz="1300" u="none" cap="none" strike="noStrike"/>
          </a:p>
        </p:txBody>
      </p:sp>
      <p:sp>
        <p:nvSpPr>
          <p:cNvPr id="194" name="Google Shape;194;p20"/>
          <p:cNvSpPr/>
          <p:nvPr/>
        </p:nvSpPr>
        <p:spPr>
          <a:xfrm>
            <a:off x="6075759" y="3233142"/>
            <a:ext cx="7965281" cy="1658898"/>
          </a:xfrm>
          <a:prstGeom prst="roundRect">
            <a:avLst>
              <a:gd fmla="val 4263" name="adj"/>
            </a:avLst>
          </a:prstGeom>
          <a:solidFill>
            <a:srgbClr val="DFECE9"/>
          </a:solidFill>
          <a:ln cap="flat" cmpd="sng" w="9525">
            <a:solidFill>
              <a:srgbClr val="4370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0"/>
          <p:cNvSpPr/>
          <p:nvPr/>
        </p:nvSpPr>
        <p:spPr>
          <a:xfrm>
            <a:off x="6251734" y="3409117"/>
            <a:ext cx="505182" cy="505182"/>
          </a:xfrm>
          <a:prstGeom prst="roundRect">
            <a:avLst>
              <a:gd fmla="val 18098597" name="adj"/>
            </a:avLst>
          </a:prstGeom>
          <a:solidFill>
            <a:srgbClr val="4370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96" name="Google Shape;196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90680" y="3547943"/>
            <a:ext cx="227290" cy="22729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0"/>
          <p:cNvSpPr/>
          <p:nvPr/>
        </p:nvSpPr>
        <p:spPr>
          <a:xfrm>
            <a:off x="6251734" y="4082653"/>
            <a:ext cx="2104906" cy="2631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650"/>
              <a:buFont typeface="Kanit"/>
              <a:buNone/>
            </a:pPr>
            <a:r>
              <a:rPr b="0" i="0" lang="en-US" sz="1650" u="none" cap="none" strike="noStrike">
                <a:solidFill>
                  <a:srgbClr val="2C3249"/>
                </a:solidFill>
                <a:latin typeface="Kanit"/>
                <a:ea typeface="Kanit"/>
                <a:cs typeface="Kanit"/>
                <a:sym typeface="Kanit"/>
              </a:rPr>
              <a:t>Ecosystem Growth</a:t>
            </a:r>
            <a:endParaRPr b="0" i="0" sz="1650" u="none" cap="none" strike="noStrike"/>
          </a:p>
        </p:txBody>
      </p:sp>
      <p:sp>
        <p:nvSpPr>
          <p:cNvPr id="198" name="Google Shape;198;p20"/>
          <p:cNvSpPr/>
          <p:nvPr/>
        </p:nvSpPr>
        <p:spPr>
          <a:xfrm>
            <a:off x="6251734" y="4446746"/>
            <a:ext cx="7613333" cy="2693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300"/>
              <a:buFont typeface="Martel Sans"/>
              <a:buNone/>
            </a:pPr>
            <a:r>
              <a:rPr b="0" i="0" lang="en-US" sz="130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Connect verified vendors with funding opportunities</a:t>
            </a:r>
            <a:endParaRPr b="0" i="0" sz="1300" u="none" cap="none" strike="noStrike"/>
          </a:p>
        </p:txBody>
      </p:sp>
      <p:sp>
        <p:nvSpPr>
          <p:cNvPr id="199" name="Google Shape;199;p20"/>
          <p:cNvSpPr/>
          <p:nvPr/>
        </p:nvSpPr>
        <p:spPr>
          <a:xfrm>
            <a:off x="6328291" y="5334000"/>
            <a:ext cx="7712750" cy="1452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274"/>
              </a:lnSpc>
              <a:spcBef>
                <a:spcPts val="0"/>
              </a:spcBef>
              <a:spcAft>
                <a:spcPts val="0"/>
              </a:spcAft>
              <a:buClr>
                <a:srgbClr val="272D45"/>
              </a:buClr>
              <a:buSzPts val="4550"/>
              <a:buFont typeface="Kanit"/>
              <a:buNone/>
            </a:pPr>
            <a:r>
              <a:rPr b="0" i="0" lang="en-US" sz="4550" u="none" cap="none" strike="noStrike">
                <a:solidFill>
                  <a:srgbClr val="272D45"/>
                </a:solidFill>
                <a:latin typeface="Kanit"/>
                <a:ea typeface="Kanit"/>
                <a:cs typeface="Kanit"/>
                <a:sym typeface="Kanit"/>
              </a:rPr>
              <a:t>"Get Ready to Do Business with the 901"</a:t>
            </a:r>
            <a:endParaRPr b="0" i="0" sz="4550" u="none" cap="none" strike="noStrike"/>
          </a:p>
        </p:txBody>
      </p:sp>
      <p:sp>
        <p:nvSpPr>
          <p:cNvPr id="200" name="Google Shape;200;p20"/>
          <p:cNvSpPr/>
          <p:nvPr/>
        </p:nvSpPr>
        <p:spPr>
          <a:xfrm>
            <a:off x="6075759" y="5081468"/>
            <a:ext cx="22860" cy="1957626"/>
          </a:xfrm>
          <a:prstGeom prst="rect">
            <a:avLst/>
          </a:prstGeom>
          <a:solidFill>
            <a:srgbClr val="4370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0"/>
          <p:cNvSpPr/>
          <p:nvPr/>
        </p:nvSpPr>
        <p:spPr>
          <a:xfrm>
            <a:off x="6075759" y="7228523"/>
            <a:ext cx="7965281" cy="5386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2C3249"/>
              </a:buClr>
              <a:buSzPts val="1300"/>
              <a:buFont typeface="Martel Sans"/>
              <a:buNone/>
            </a:pPr>
            <a:r>
              <a:rPr b="0" i="0" lang="en-US" sz="1300" u="none" cap="none" strike="noStrike">
                <a:solidFill>
                  <a:srgbClr val="2C3249"/>
                </a:solidFill>
                <a:latin typeface="Martel Sans"/>
                <a:ea typeface="Martel Sans"/>
                <a:cs typeface="Martel Sans"/>
                <a:sym typeface="Martel Sans"/>
              </a:rPr>
              <a:t>We're not just fixing a process — we're building a smarter, fairer ecosystem for business growth in Memphis.</a:t>
            </a:r>
            <a:endParaRPr b="0" i="0" sz="1300" u="none" cap="none" strike="noStrik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