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05" r:id="rId5"/>
    <p:sldId id="319" r:id="rId6"/>
    <p:sldId id="307" r:id="rId7"/>
    <p:sldId id="320" r:id="rId8"/>
    <p:sldId id="321" r:id="rId9"/>
    <p:sldId id="309" r:id="rId10"/>
    <p:sldId id="322" r:id="rId11"/>
    <p:sldId id="31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2"/>
  </p:normalViewPr>
  <p:slideViewPr>
    <p:cSldViewPr snapToGrid="0">
      <p:cViewPr varScale="1">
        <p:scale>
          <a:sx n="51" d="100"/>
          <a:sy n="51" d="100"/>
        </p:scale>
        <p:origin x="1256" y="264"/>
      </p:cViewPr>
      <p:guideLst>
        <p:guide orient="horz" pos="3792"/>
        <p:guide pos="528"/>
        <p:guide pos="7128"/>
        <p:guide orient="horz" pos="2808"/>
        <p:guide pos="2976"/>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E4AEE-EF07-4403-A710-6042EBF32A4E}"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86FAAD74-A1C6-4E9C-8D16-396532204C67}">
      <dgm:prSet phldrT="[Text]" phldr="0" custT="1"/>
      <dgm:spPr/>
      <dgm:t>
        <a:bodyPr/>
        <a:lstStyle/>
        <a:p>
          <a:r>
            <a:rPr lang="en-US" sz="1600" b="1" dirty="0"/>
            <a:t>Pierre Knox</a:t>
          </a:r>
        </a:p>
      </dgm:t>
    </dgm:pt>
    <dgm:pt modelId="{FDB8EE8F-DDF0-4400-B1A9-06E00E5EC7FC}" type="parTrans" cxnId="{2553CA03-BB44-494C-A71C-CBE72BEE0A4C}">
      <dgm:prSet/>
      <dgm:spPr/>
      <dgm:t>
        <a:bodyPr/>
        <a:lstStyle/>
        <a:p>
          <a:endParaRPr lang="en-US"/>
        </a:p>
      </dgm:t>
    </dgm:pt>
    <dgm:pt modelId="{5B8A2220-EC85-4357-9575-9115A1811C7F}" type="sibTrans" cxnId="{2553CA03-BB44-494C-A71C-CBE72BEE0A4C}">
      <dgm:prSet/>
      <dgm:spPr/>
      <dgm:t>
        <a:bodyPr/>
        <a:lstStyle/>
        <a:p>
          <a:endParaRPr lang="en-US"/>
        </a:p>
      </dgm:t>
    </dgm:pt>
    <dgm:pt modelId="{00FE9978-A50C-49C0-B8A1-C724F0940A34}">
      <dgm:prSet phldrT="[Text]" phldr="0"/>
      <dgm:spPr>
        <a:noFill/>
        <a:ln>
          <a:solidFill>
            <a:srgbClr val="0070C0"/>
          </a:solidFill>
        </a:ln>
      </dgm:spPr>
      <dgm:t>
        <a:bodyPr/>
        <a:lstStyle/>
        <a:p>
          <a:r>
            <a:rPr lang="en-US" b="1" dirty="0"/>
            <a:t>Web Developer</a:t>
          </a:r>
        </a:p>
      </dgm:t>
    </dgm:pt>
    <dgm:pt modelId="{F0506804-63EA-4811-A9E2-7880738CDBE1}" type="parTrans" cxnId="{3EFD8D3A-EB4A-469F-B3B7-C5C918A960D0}">
      <dgm:prSet/>
      <dgm:spPr/>
      <dgm:t>
        <a:bodyPr/>
        <a:lstStyle/>
        <a:p>
          <a:endParaRPr lang="en-US"/>
        </a:p>
      </dgm:t>
    </dgm:pt>
    <dgm:pt modelId="{6F569F3C-1F6C-4379-BCF4-6C34F23D7B86}" type="sibTrans" cxnId="{3EFD8D3A-EB4A-469F-B3B7-C5C918A960D0}">
      <dgm:prSet/>
      <dgm:spPr/>
      <dgm:t>
        <a:bodyPr/>
        <a:lstStyle/>
        <a:p>
          <a:endParaRPr lang="en-US"/>
        </a:p>
      </dgm:t>
    </dgm:pt>
    <dgm:pt modelId="{E49AB7D4-83F5-4C26-AA33-FA623E267EB2}">
      <dgm:prSet phldrT="[Text]" phldr="0" custT="1"/>
      <dgm:spPr/>
      <dgm:t>
        <a:bodyPr/>
        <a:lstStyle/>
        <a:p>
          <a:r>
            <a:rPr lang="en-US" sz="1600" b="1" dirty="0"/>
            <a:t>Dominque Branch</a:t>
          </a:r>
        </a:p>
      </dgm:t>
    </dgm:pt>
    <dgm:pt modelId="{98ABEDD3-F8CB-419C-A9AB-3CC569B7DDD8}" type="parTrans" cxnId="{DAFBCD5C-4927-49AC-B75F-FE459327E99E}">
      <dgm:prSet/>
      <dgm:spPr/>
      <dgm:t>
        <a:bodyPr/>
        <a:lstStyle/>
        <a:p>
          <a:endParaRPr lang="en-US"/>
        </a:p>
      </dgm:t>
    </dgm:pt>
    <dgm:pt modelId="{8247E5D3-E06F-4F9E-B37E-0A14887E3E9C}" type="sibTrans" cxnId="{DAFBCD5C-4927-49AC-B75F-FE459327E99E}">
      <dgm:prSet/>
      <dgm:spPr/>
      <dgm:t>
        <a:bodyPr/>
        <a:lstStyle/>
        <a:p>
          <a:endParaRPr lang="en-US"/>
        </a:p>
      </dgm:t>
    </dgm:pt>
    <dgm:pt modelId="{61528813-FA73-463F-8778-D1D91FBE88BA}">
      <dgm:prSet phldrT="[Text]" phldr="0" custT="1"/>
      <dgm:spPr>
        <a:noFill/>
        <a:ln>
          <a:solidFill>
            <a:srgbClr val="0070C0"/>
          </a:solidFill>
        </a:ln>
      </dgm:spPr>
      <dgm:t>
        <a:bodyPr/>
        <a:lstStyle/>
        <a:p>
          <a:r>
            <a:rPr lang="en-US" sz="2000" b="1" dirty="0"/>
            <a:t>Web &amp; App Designer</a:t>
          </a:r>
        </a:p>
      </dgm:t>
    </dgm:pt>
    <dgm:pt modelId="{E5D0FEB2-CD60-4F8A-A36A-ABF25B60C68B}" type="parTrans" cxnId="{1DE120F1-2016-40F5-821A-A8F9155DECD3}">
      <dgm:prSet/>
      <dgm:spPr/>
      <dgm:t>
        <a:bodyPr/>
        <a:lstStyle/>
        <a:p>
          <a:endParaRPr lang="en-US"/>
        </a:p>
      </dgm:t>
    </dgm:pt>
    <dgm:pt modelId="{8E00EB94-14EE-4DD2-8CD4-22024AAF0F09}" type="sibTrans" cxnId="{1DE120F1-2016-40F5-821A-A8F9155DECD3}">
      <dgm:prSet/>
      <dgm:spPr/>
      <dgm:t>
        <a:bodyPr/>
        <a:lstStyle/>
        <a:p>
          <a:endParaRPr lang="en-US"/>
        </a:p>
      </dgm:t>
    </dgm:pt>
    <dgm:pt modelId="{0124AB91-8B37-4F5D-BF28-B592AE6717C5}">
      <dgm:prSet phldrT="[Text]" phldr="0" custT="1"/>
      <dgm:spPr/>
      <dgm:t>
        <a:bodyPr/>
        <a:lstStyle/>
        <a:p>
          <a:r>
            <a:rPr lang="en-US" sz="1600" b="1" dirty="0"/>
            <a:t>Jacquline Exum</a:t>
          </a:r>
        </a:p>
      </dgm:t>
    </dgm:pt>
    <dgm:pt modelId="{3AC5D8A7-8FC6-4852-B541-30430E2249E1}" type="parTrans" cxnId="{5857A639-7BA0-4B1C-B4F4-8CAA3C4ED3CF}">
      <dgm:prSet/>
      <dgm:spPr/>
      <dgm:t>
        <a:bodyPr/>
        <a:lstStyle/>
        <a:p>
          <a:endParaRPr lang="en-US"/>
        </a:p>
      </dgm:t>
    </dgm:pt>
    <dgm:pt modelId="{2F77E6C0-D4F4-4080-BC3B-D3A51DFB2FE4}" type="sibTrans" cxnId="{5857A639-7BA0-4B1C-B4F4-8CAA3C4ED3CF}">
      <dgm:prSet/>
      <dgm:spPr/>
      <dgm:t>
        <a:bodyPr/>
        <a:lstStyle/>
        <a:p>
          <a:endParaRPr lang="en-US"/>
        </a:p>
      </dgm:t>
    </dgm:pt>
    <dgm:pt modelId="{9FEA5D5B-C698-43BF-9BF2-D559ED1EC312}">
      <dgm:prSet phldrT="[Text]" phldr="0" custT="1"/>
      <dgm:spPr>
        <a:noFill/>
        <a:ln>
          <a:solidFill>
            <a:schemeClr val="accent6">
              <a:lumMod val="50000"/>
            </a:schemeClr>
          </a:solidFill>
        </a:ln>
      </dgm:spPr>
      <dgm:t>
        <a:bodyPr/>
        <a:lstStyle/>
        <a:p>
          <a:r>
            <a:rPr lang="en-US" sz="2000" b="1" dirty="0"/>
            <a:t>Contracting SME</a:t>
          </a:r>
        </a:p>
      </dgm:t>
    </dgm:pt>
    <dgm:pt modelId="{3A118448-3842-4197-A04C-082B48AF75F0}" type="parTrans" cxnId="{6DE24D7C-BD41-4D70-A0F5-9560CCC40F24}">
      <dgm:prSet/>
      <dgm:spPr/>
      <dgm:t>
        <a:bodyPr/>
        <a:lstStyle/>
        <a:p>
          <a:endParaRPr lang="en-US"/>
        </a:p>
      </dgm:t>
    </dgm:pt>
    <dgm:pt modelId="{E9BDEEEA-71DF-4643-9AA5-A8B4744D4AC4}" type="sibTrans" cxnId="{6DE24D7C-BD41-4D70-A0F5-9560CCC40F24}">
      <dgm:prSet/>
      <dgm:spPr/>
      <dgm:t>
        <a:bodyPr/>
        <a:lstStyle/>
        <a:p>
          <a:endParaRPr lang="en-US"/>
        </a:p>
      </dgm:t>
    </dgm:pt>
    <dgm:pt modelId="{DB0C9EC3-96DD-4E2F-82F2-84DDE91F7BED}" type="pres">
      <dgm:prSet presAssocID="{B0AE4AEE-EF07-4403-A710-6042EBF32A4E}" presName="Name0" presStyleCnt="0">
        <dgm:presLayoutVars>
          <dgm:chMax/>
          <dgm:chPref/>
          <dgm:dir/>
        </dgm:presLayoutVars>
      </dgm:prSet>
      <dgm:spPr/>
    </dgm:pt>
    <dgm:pt modelId="{044991AE-94FF-4D32-802F-203C91EB42EC}" type="pres">
      <dgm:prSet presAssocID="{86FAAD74-A1C6-4E9C-8D16-396532204C67}" presName="composite" presStyleCnt="0">
        <dgm:presLayoutVars>
          <dgm:chMax val="1"/>
          <dgm:chPref val="1"/>
        </dgm:presLayoutVars>
      </dgm:prSet>
      <dgm:spPr/>
    </dgm:pt>
    <dgm:pt modelId="{C1C21AF9-EBEB-41FF-89A6-1451745EDB40}" type="pres">
      <dgm:prSet presAssocID="{86FAAD74-A1C6-4E9C-8D16-396532204C67}" presName="Accent" presStyleLbl="trAlignAcc1" presStyleIdx="0" presStyleCnt="3">
        <dgm:presLayoutVars>
          <dgm:chMax val="0"/>
          <dgm:chPref val="0"/>
        </dgm:presLayoutVars>
      </dgm:prSet>
      <dgm:spPr/>
    </dgm:pt>
    <dgm:pt modelId="{AA0649EF-81B0-4CE3-BB55-B850A54F2F82}" type="pres">
      <dgm:prSet presAssocID="{86FAAD74-A1C6-4E9C-8D16-396532204C67}" presName="Image" presStyleLbl="alignImgPlace1" presStyleIdx="0" presStyleCnt="3">
        <dgm:presLayoutVars>
          <dgm:chMax val="0"/>
          <dgm:chPref val="0"/>
        </dgm:presLayoutVars>
      </dgm:prSet>
      <dgm:spPr>
        <a:blipFill>
          <a:blip xmlns:r="http://schemas.openxmlformats.org/officeDocument/2006/relationships" r:embed="rId1"/>
          <a:srcRect/>
          <a:stretch>
            <a:fillRect t="-19000" b="-19000"/>
          </a:stretch>
        </a:blipFill>
      </dgm:spPr>
    </dgm:pt>
    <dgm:pt modelId="{BD12B6EC-C819-4A50-AA11-EBD7409FEE36}" type="pres">
      <dgm:prSet presAssocID="{86FAAD74-A1C6-4E9C-8D16-396532204C67}" presName="ChildComposite" presStyleCnt="0"/>
      <dgm:spPr/>
    </dgm:pt>
    <dgm:pt modelId="{A111C9C6-DB8E-4821-BE1B-E1A6EB2EC78E}" type="pres">
      <dgm:prSet presAssocID="{86FAAD74-A1C6-4E9C-8D16-396532204C67}" presName="Child" presStyleLbl="node1" presStyleIdx="0" presStyleCnt="3">
        <dgm:presLayoutVars>
          <dgm:chMax val="0"/>
          <dgm:chPref val="0"/>
          <dgm:bulletEnabled val="1"/>
        </dgm:presLayoutVars>
      </dgm:prSet>
      <dgm:spPr/>
    </dgm:pt>
    <dgm:pt modelId="{DBCC4DF4-C72D-4FF9-A0FC-FF88E0A83C38}" type="pres">
      <dgm:prSet presAssocID="{86FAAD74-A1C6-4E9C-8D16-396532204C67}" presName="Parent" presStyleLbl="revTx" presStyleIdx="0" presStyleCnt="3">
        <dgm:presLayoutVars>
          <dgm:chMax val="1"/>
          <dgm:chPref val="0"/>
          <dgm:bulletEnabled val="1"/>
        </dgm:presLayoutVars>
      </dgm:prSet>
      <dgm:spPr/>
    </dgm:pt>
    <dgm:pt modelId="{5EDB5659-B9B5-49F8-866C-CC32166FC3EF}" type="pres">
      <dgm:prSet presAssocID="{5B8A2220-EC85-4357-9575-9115A1811C7F}" presName="sibTrans" presStyleCnt="0"/>
      <dgm:spPr/>
    </dgm:pt>
    <dgm:pt modelId="{01B25153-CFBB-4B84-8053-256500EBCD62}" type="pres">
      <dgm:prSet presAssocID="{E49AB7D4-83F5-4C26-AA33-FA623E267EB2}" presName="composite" presStyleCnt="0">
        <dgm:presLayoutVars>
          <dgm:chMax val="1"/>
          <dgm:chPref val="1"/>
        </dgm:presLayoutVars>
      </dgm:prSet>
      <dgm:spPr/>
    </dgm:pt>
    <dgm:pt modelId="{05D9C3C8-DE0E-4DDE-9C9C-C831BEA3B375}" type="pres">
      <dgm:prSet presAssocID="{E49AB7D4-83F5-4C26-AA33-FA623E267EB2}" presName="Accent" presStyleLbl="trAlignAcc1" presStyleIdx="1" presStyleCnt="3">
        <dgm:presLayoutVars>
          <dgm:chMax val="0"/>
          <dgm:chPref val="0"/>
        </dgm:presLayoutVars>
      </dgm:prSet>
      <dgm:spPr/>
    </dgm:pt>
    <dgm:pt modelId="{862A529B-04DF-4B9B-B0AA-152EBBDC4F49}" type="pres">
      <dgm:prSet presAssocID="{E49AB7D4-83F5-4C26-AA33-FA623E267EB2}" presName="Image" presStyleLbl="alignImgPlace1" presStyleIdx="1" presStyleCnt="3">
        <dgm:presLayoutVars>
          <dgm:chMax val="0"/>
          <dgm:chPref val="0"/>
        </dgm:presLayoutVars>
      </dgm:prSet>
      <dgm:spPr>
        <a:blipFill>
          <a:blip xmlns:r="http://schemas.openxmlformats.org/officeDocument/2006/relationships" r:embed="rId2"/>
          <a:srcRect/>
          <a:stretch>
            <a:fillRect t="-16000" b="-16000"/>
          </a:stretch>
        </a:blipFill>
      </dgm:spPr>
    </dgm:pt>
    <dgm:pt modelId="{11A364A8-A928-4F1C-8AA9-909B263EDF46}" type="pres">
      <dgm:prSet presAssocID="{E49AB7D4-83F5-4C26-AA33-FA623E267EB2}" presName="ChildComposite" presStyleCnt="0"/>
      <dgm:spPr/>
    </dgm:pt>
    <dgm:pt modelId="{DC18713E-08B4-4ACD-A62B-3DD688449AFE}" type="pres">
      <dgm:prSet presAssocID="{E49AB7D4-83F5-4C26-AA33-FA623E267EB2}" presName="Child" presStyleLbl="node1" presStyleIdx="1" presStyleCnt="3">
        <dgm:presLayoutVars>
          <dgm:chMax val="0"/>
          <dgm:chPref val="0"/>
          <dgm:bulletEnabled val="1"/>
        </dgm:presLayoutVars>
      </dgm:prSet>
      <dgm:spPr/>
    </dgm:pt>
    <dgm:pt modelId="{9FC5DDFA-368F-4826-869E-3D52C0448202}" type="pres">
      <dgm:prSet presAssocID="{E49AB7D4-83F5-4C26-AA33-FA623E267EB2}" presName="Parent" presStyleLbl="revTx" presStyleIdx="1" presStyleCnt="3">
        <dgm:presLayoutVars>
          <dgm:chMax val="1"/>
          <dgm:chPref val="0"/>
          <dgm:bulletEnabled val="1"/>
        </dgm:presLayoutVars>
      </dgm:prSet>
      <dgm:spPr/>
    </dgm:pt>
    <dgm:pt modelId="{AE6D5EEF-1023-4CAD-9965-F4F3CEF1ECB5}" type="pres">
      <dgm:prSet presAssocID="{8247E5D3-E06F-4F9E-B37E-0A14887E3E9C}" presName="sibTrans" presStyleCnt="0"/>
      <dgm:spPr/>
    </dgm:pt>
    <dgm:pt modelId="{98F5A0E6-7520-4548-B2EB-AF241ECAA739}" type="pres">
      <dgm:prSet presAssocID="{0124AB91-8B37-4F5D-BF28-B592AE6717C5}" presName="composite" presStyleCnt="0">
        <dgm:presLayoutVars>
          <dgm:chMax val="1"/>
          <dgm:chPref val="1"/>
        </dgm:presLayoutVars>
      </dgm:prSet>
      <dgm:spPr/>
    </dgm:pt>
    <dgm:pt modelId="{F7DBEC53-D3F2-45F1-9C46-9D282E7D8C7A}" type="pres">
      <dgm:prSet presAssocID="{0124AB91-8B37-4F5D-BF28-B592AE6717C5}" presName="Accent" presStyleLbl="trAlignAcc1" presStyleIdx="2" presStyleCnt="3">
        <dgm:presLayoutVars>
          <dgm:chMax val="0"/>
          <dgm:chPref val="0"/>
        </dgm:presLayoutVars>
      </dgm:prSet>
      <dgm:spPr/>
    </dgm:pt>
    <dgm:pt modelId="{548EE150-8101-4399-AFC4-9E1C58638CC9}" type="pres">
      <dgm:prSet presAssocID="{0124AB91-8B37-4F5D-BF28-B592AE6717C5}" presName="Image" presStyleLbl="alignImgPlace1" presStyleIdx="2" presStyleCnt="3">
        <dgm:presLayoutVars>
          <dgm:chMax val="0"/>
          <dgm:chPref val="0"/>
        </dgm:presLayoutVars>
      </dgm:prSet>
      <dgm:spPr>
        <a:blipFill>
          <a:blip xmlns:r="http://schemas.openxmlformats.org/officeDocument/2006/relationships" r:embed="rId3"/>
          <a:srcRect/>
          <a:stretch>
            <a:fillRect t="-13000" b="-13000"/>
          </a:stretch>
        </a:blipFill>
      </dgm:spPr>
    </dgm:pt>
    <dgm:pt modelId="{0AF9FF10-C120-40A6-8854-7D397DF5C9EE}" type="pres">
      <dgm:prSet presAssocID="{0124AB91-8B37-4F5D-BF28-B592AE6717C5}" presName="ChildComposite" presStyleCnt="0"/>
      <dgm:spPr/>
    </dgm:pt>
    <dgm:pt modelId="{EC8A82A0-7C31-4D38-9AF2-C6FD2194ED5F}" type="pres">
      <dgm:prSet presAssocID="{0124AB91-8B37-4F5D-BF28-B592AE6717C5}" presName="Child" presStyleLbl="node1" presStyleIdx="2" presStyleCnt="3" custLinFactNeighborY="1202">
        <dgm:presLayoutVars>
          <dgm:chMax val="0"/>
          <dgm:chPref val="0"/>
          <dgm:bulletEnabled val="1"/>
        </dgm:presLayoutVars>
      </dgm:prSet>
      <dgm:spPr/>
    </dgm:pt>
    <dgm:pt modelId="{C422BA8E-610D-4080-8E4C-D818BE2B8F4E}" type="pres">
      <dgm:prSet presAssocID="{0124AB91-8B37-4F5D-BF28-B592AE6717C5}" presName="Parent" presStyleLbl="revTx" presStyleIdx="2" presStyleCnt="3">
        <dgm:presLayoutVars>
          <dgm:chMax val="1"/>
          <dgm:chPref val="0"/>
          <dgm:bulletEnabled val="1"/>
        </dgm:presLayoutVars>
      </dgm:prSet>
      <dgm:spPr/>
    </dgm:pt>
  </dgm:ptLst>
  <dgm:cxnLst>
    <dgm:cxn modelId="{2553CA03-BB44-494C-A71C-CBE72BEE0A4C}" srcId="{B0AE4AEE-EF07-4403-A710-6042EBF32A4E}" destId="{86FAAD74-A1C6-4E9C-8D16-396532204C67}" srcOrd="0" destOrd="0" parTransId="{FDB8EE8F-DDF0-4400-B1A9-06E00E5EC7FC}" sibTransId="{5B8A2220-EC85-4357-9575-9115A1811C7F}"/>
    <dgm:cxn modelId="{367E0B1D-1B3F-48CC-A812-BEBCB2A14999}" type="presOf" srcId="{B0AE4AEE-EF07-4403-A710-6042EBF32A4E}" destId="{DB0C9EC3-96DD-4E2F-82F2-84DDE91F7BED}" srcOrd="0" destOrd="0" presId="urn:microsoft.com/office/officeart/2008/layout/CaptionedPictures"/>
    <dgm:cxn modelId="{D7D1D128-177C-4A52-8AC6-DA1E28DEEE17}" type="presOf" srcId="{61528813-FA73-463F-8778-D1D91FBE88BA}" destId="{DC18713E-08B4-4ACD-A62B-3DD688449AFE}" srcOrd="0" destOrd="0" presId="urn:microsoft.com/office/officeart/2008/layout/CaptionedPictures"/>
    <dgm:cxn modelId="{AA3F2039-FCA9-4FC5-B558-424D49D085B1}" type="presOf" srcId="{0124AB91-8B37-4F5D-BF28-B592AE6717C5}" destId="{C422BA8E-610D-4080-8E4C-D818BE2B8F4E}" srcOrd="0" destOrd="0" presId="urn:microsoft.com/office/officeart/2008/layout/CaptionedPictures"/>
    <dgm:cxn modelId="{5857A639-7BA0-4B1C-B4F4-8CAA3C4ED3CF}" srcId="{B0AE4AEE-EF07-4403-A710-6042EBF32A4E}" destId="{0124AB91-8B37-4F5D-BF28-B592AE6717C5}" srcOrd="2" destOrd="0" parTransId="{3AC5D8A7-8FC6-4852-B541-30430E2249E1}" sibTransId="{2F77E6C0-D4F4-4080-BC3B-D3A51DFB2FE4}"/>
    <dgm:cxn modelId="{3EFD8D3A-EB4A-469F-B3B7-C5C918A960D0}" srcId="{86FAAD74-A1C6-4E9C-8D16-396532204C67}" destId="{00FE9978-A50C-49C0-B8A1-C724F0940A34}" srcOrd="0" destOrd="0" parTransId="{F0506804-63EA-4811-A9E2-7880738CDBE1}" sibTransId="{6F569F3C-1F6C-4379-BCF4-6C34F23D7B86}"/>
    <dgm:cxn modelId="{DAFBCD5C-4927-49AC-B75F-FE459327E99E}" srcId="{B0AE4AEE-EF07-4403-A710-6042EBF32A4E}" destId="{E49AB7D4-83F5-4C26-AA33-FA623E267EB2}" srcOrd="1" destOrd="0" parTransId="{98ABEDD3-F8CB-419C-A9AB-3CC569B7DDD8}" sibTransId="{8247E5D3-E06F-4F9E-B37E-0A14887E3E9C}"/>
    <dgm:cxn modelId="{87894962-E7B1-45D0-9314-475DE179A0B0}" type="presOf" srcId="{00FE9978-A50C-49C0-B8A1-C724F0940A34}" destId="{A111C9C6-DB8E-4821-BE1B-E1A6EB2EC78E}" srcOrd="0" destOrd="0" presId="urn:microsoft.com/office/officeart/2008/layout/CaptionedPictures"/>
    <dgm:cxn modelId="{04217549-B0E6-45CD-8F16-90895C3C83FA}" type="presOf" srcId="{E49AB7D4-83F5-4C26-AA33-FA623E267EB2}" destId="{9FC5DDFA-368F-4826-869E-3D52C0448202}" srcOrd="0" destOrd="0" presId="urn:microsoft.com/office/officeart/2008/layout/CaptionedPictures"/>
    <dgm:cxn modelId="{7B30D972-9662-4535-A7A3-D3CB6C30E984}" type="presOf" srcId="{9FEA5D5B-C698-43BF-9BF2-D559ED1EC312}" destId="{EC8A82A0-7C31-4D38-9AF2-C6FD2194ED5F}" srcOrd="0" destOrd="0" presId="urn:microsoft.com/office/officeart/2008/layout/CaptionedPictures"/>
    <dgm:cxn modelId="{6DE24D7C-BD41-4D70-A0F5-9560CCC40F24}" srcId="{0124AB91-8B37-4F5D-BF28-B592AE6717C5}" destId="{9FEA5D5B-C698-43BF-9BF2-D559ED1EC312}" srcOrd="0" destOrd="0" parTransId="{3A118448-3842-4197-A04C-082B48AF75F0}" sibTransId="{E9BDEEEA-71DF-4643-9AA5-A8B4744D4AC4}"/>
    <dgm:cxn modelId="{AFA368F0-817F-4E60-9AA8-E61E2B425A92}" type="presOf" srcId="{86FAAD74-A1C6-4E9C-8D16-396532204C67}" destId="{DBCC4DF4-C72D-4FF9-A0FC-FF88E0A83C38}" srcOrd="0" destOrd="0" presId="urn:microsoft.com/office/officeart/2008/layout/CaptionedPictures"/>
    <dgm:cxn modelId="{1DE120F1-2016-40F5-821A-A8F9155DECD3}" srcId="{E49AB7D4-83F5-4C26-AA33-FA623E267EB2}" destId="{61528813-FA73-463F-8778-D1D91FBE88BA}" srcOrd="0" destOrd="0" parTransId="{E5D0FEB2-CD60-4F8A-A36A-ABF25B60C68B}" sibTransId="{8E00EB94-14EE-4DD2-8CD4-22024AAF0F09}"/>
    <dgm:cxn modelId="{8560742C-509F-4239-961F-4BA45080DDC1}" type="presParOf" srcId="{DB0C9EC3-96DD-4E2F-82F2-84DDE91F7BED}" destId="{044991AE-94FF-4D32-802F-203C91EB42EC}" srcOrd="0" destOrd="0" presId="urn:microsoft.com/office/officeart/2008/layout/CaptionedPictures"/>
    <dgm:cxn modelId="{5CD9B4D0-7AAA-4F02-8B50-CD215BE05E75}" type="presParOf" srcId="{044991AE-94FF-4D32-802F-203C91EB42EC}" destId="{C1C21AF9-EBEB-41FF-89A6-1451745EDB40}" srcOrd="0" destOrd="0" presId="urn:microsoft.com/office/officeart/2008/layout/CaptionedPictures"/>
    <dgm:cxn modelId="{0043F5BA-3AC5-4019-8F39-F3DBB10E3C81}" type="presParOf" srcId="{044991AE-94FF-4D32-802F-203C91EB42EC}" destId="{AA0649EF-81B0-4CE3-BB55-B850A54F2F82}" srcOrd="1" destOrd="0" presId="urn:microsoft.com/office/officeart/2008/layout/CaptionedPictures"/>
    <dgm:cxn modelId="{77C76149-37B7-4684-BCE0-F0DD03728AEA}" type="presParOf" srcId="{044991AE-94FF-4D32-802F-203C91EB42EC}" destId="{BD12B6EC-C819-4A50-AA11-EBD7409FEE36}" srcOrd="2" destOrd="0" presId="urn:microsoft.com/office/officeart/2008/layout/CaptionedPictures"/>
    <dgm:cxn modelId="{C8DF8AC1-D441-4347-8D08-0E74B787F3E2}" type="presParOf" srcId="{BD12B6EC-C819-4A50-AA11-EBD7409FEE36}" destId="{A111C9C6-DB8E-4821-BE1B-E1A6EB2EC78E}" srcOrd="0" destOrd="0" presId="urn:microsoft.com/office/officeart/2008/layout/CaptionedPictures"/>
    <dgm:cxn modelId="{34B138B5-B3BC-45A3-8258-627400439396}" type="presParOf" srcId="{BD12B6EC-C819-4A50-AA11-EBD7409FEE36}" destId="{DBCC4DF4-C72D-4FF9-A0FC-FF88E0A83C38}" srcOrd="1" destOrd="0" presId="urn:microsoft.com/office/officeart/2008/layout/CaptionedPictures"/>
    <dgm:cxn modelId="{A6F17378-D4C2-4556-A93C-B0E1FE92473D}" type="presParOf" srcId="{DB0C9EC3-96DD-4E2F-82F2-84DDE91F7BED}" destId="{5EDB5659-B9B5-49F8-866C-CC32166FC3EF}" srcOrd="1" destOrd="0" presId="urn:microsoft.com/office/officeart/2008/layout/CaptionedPictures"/>
    <dgm:cxn modelId="{2485444D-EAE7-44B3-8D99-3F3B4072C06C}" type="presParOf" srcId="{DB0C9EC3-96DD-4E2F-82F2-84DDE91F7BED}" destId="{01B25153-CFBB-4B84-8053-256500EBCD62}" srcOrd="2" destOrd="0" presId="urn:microsoft.com/office/officeart/2008/layout/CaptionedPictures"/>
    <dgm:cxn modelId="{4ADFE9AC-8B7D-4D2C-90E0-D7321128BCBA}" type="presParOf" srcId="{01B25153-CFBB-4B84-8053-256500EBCD62}" destId="{05D9C3C8-DE0E-4DDE-9C9C-C831BEA3B375}" srcOrd="0" destOrd="0" presId="urn:microsoft.com/office/officeart/2008/layout/CaptionedPictures"/>
    <dgm:cxn modelId="{E5F3F6E7-522D-468F-8D6E-1B670E030AF8}" type="presParOf" srcId="{01B25153-CFBB-4B84-8053-256500EBCD62}" destId="{862A529B-04DF-4B9B-B0AA-152EBBDC4F49}" srcOrd="1" destOrd="0" presId="urn:microsoft.com/office/officeart/2008/layout/CaptionedPictures"/>
    <dgm:cxn modelId="{0012E5C2-A295-49B4-BDA3-AD9E0059C27A}" type="presParOf" srcId="{01B25153-CFBB-4B84-8053-256500EBCD62}" destId="{11A364A8-A928-4F1C-8AA9-909B263EDF46}" srcOrd="2" destOrd="0" presId="urn:microsoft.com/office/officeart/2008/layout/CaptionedPictures"/>
    <dgm:cxn modelId="{89233074-2381-4CD8-83FB-F9667A10CC65}" type="presParOf" srcId="{11A364A8-A928-4F1C-8AA9-909B263EDF46}" destId="{DC18713E-08B4-4ACD-A62B-3DD688449AFE}" srcOrd="0" destOrd="0" presId="urn:microsoft.com/office/officeart/2008/layout/CaptionedPictures"/>
    <dgm:cxn modelId="{678163B6-CD12-4FCB-8EEC-9B9C9FA6211D}" type="presParOf" srcId="{11A364A8-A928-4F1C-8AA9-909B263EDF46}" destId="{9FC5DDFA-368F-4826-869E-3D52C0448202}" srcOrd="1" destOrd="0" presId="urn:microsoft.com/office/officeart/2008/layout/CaptionedPictures"/>
    <dgm:cxn modelId="{7850D8F3-D2F6-4D20-AEC7-5CD0D4B2A6C1}" type="presParOf" srcId="{DB0C9EC3-96DD-4E2F-82F2-84DDE91F7BED}" destId="{AE6D5EEF-1023-4CAD-9965-F4F3CEF1ECB5}" srcOrd="3" destOrd="0" presId="urn:microsoft.com/office/officeart/2008/layout/CaptionedPictures"/>
    <dgm:cxn modelId="{63C92348-7189-4FBB-A1FD-9804FBCCFB12}" type="presParOf" srcId="{DB0C9EC3-96DD-4E2F-82F2-84DDE91F7BED}" destId="{98F5A0E6-7520-4548-B2EB-AF241ECAA739}" srcOrd="4" destOrd="0" presId="urn:microsoft.com/office/officeart/2008/layout/CaptionedPictures"/>
    <dgm:cxn modelId="{13B96BB2-37C6-4854-8337-A32F1774F171}" type="presParOf" srcId="{98F5A0E6-7520-4548-B2EB-AF241ECAA739}" destId="{F7DBEC53-D3F2-45F1-9C46-9D282E7D8C7A}" srcOrd="0" destOrd="0" presId="urn:microsoft.com/office/officeart/2008/layout/CaptionedPictures"/>
    <dgm:cxn modelId="{CE4C1E8C-701A-4D2C-820E-4E8D55CF3E2D}" type="presParOf" srcId="{98F5A0E6-7520-4548-B2EB-AF241ECAA739}" destId="{548EE150-8101-4399-AFC4-9E1C58638CC9}" srcOrd="1" destOrd="0" presId="urn:microsoft.com/office/officeart/2008/layout/CaptionedPictures"/>
    <dgm:cxn modelId="{862B2D13-4468-44D0-87E1-281A2E624B91}" type="presParOf" srcId="{98F5A0E6-7520-4548-B2EB-AF241ECAA739}" destId="{0AF9FF10-C120-40A6-8854-7D397DF5C9EE}" srcOrd="2" destOrd="0" presId="urn:microsoft.com/office/officeart/2008/layout/CaptionedPictures"/>
    <dgm:cxn modelId="{381E0455-6764-4C91-86D2-4B7183D44E14}" type="presParOf" srcId="{0AF9FF10-C120-40A6-8854-7D397DF5C9EE}" destId="{EC8A82A0-7C31-4D38-9AF2-C6FD2194ED5F}" srcOrd="0" destOrd="0" presId="urn:microsoft.com/office/officeart/2008/layout/CaptionedPictures"/>
    <dgm:cxn modelId="{5AC041C0-4F69-454A-B00A-8D332D92DBC4}" type="presParOf" srcId="{0AF9FF10-C120-40A6-8854-7D397DF5C9EE}" destId="{C422BA8E-610D-4080-8E4C-D818BE2B8F4E}"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6D641-E09D-4B9A-B359-55B34DA13B1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6FD5813-3165-495C-B659-AE91EE7BF3F8}">
      <dgm:prSet phldrT="[Text]" phldr="0"/>
      <dgm:spPr>
        <a:noFill/>
        <a:ln>
          <a:solidFill>
            <a:srgbClr val="002060"/>
          </a:solidFill>
        </a:ln>
      </dgm:spPr>
      <dgm:t>
        <a:bodyPr/>
        <a:lstStyle/>
        <a:p>
          <a:r>
            <a:rPr lang="en-US" dirty="0"/>
            <a:t>Solicitation</a:t>
          </a:r>
        </a:p>
      </dgm:t>
    </dgm:pt>
    <dgm:pt modelId="{47AE0527-0AF3-4702-8C17-F9B37A298436}" type="parTrans" cxnId="{0F0E610E-90C5-4505-AA77-6A67DE876635}">
      <dgm:prSet/>
      <dgm:spPr/>
      <dgm:t>
        <a:bodyPr/>
        <a:lstStyle/>
        <a:p>
          <a:endParaRPr lang="en-US"/>
        </a:p>
      </dgm:t>
    </dgm:pt>
    <dgm:pt modelId="{637E5A02-6D0A-4B9D-8889-A378EE748AFA}" type="sibTrans" cxnId="{0F0E610E-90C5-4505-AA77-6A67DE876635}">
      <dgm:prSet/>
      <dgm:spPr>
        <a:solidFill>
          <a:srgbClr val="002060"/>
        </a:solidFill>
      </dgm:spPr>
      <dgm:t>
        <a:bodyPr/>
        <a:lstStyle/>
        <a:p>
          <a:endParaRPr lang="en-US"/>
        </a:p>
      </dgm:t>
    </dgm:pt>
    <dgm:pt modelId="{0BC5F20B-522B-4BE3-84BF-9625C6D28355}">
      <dgm:prSet phldrT="[Text]" phldr="0"/>
      <dgm:spPr>
        <a:noFill/>
        <a:ln>
          <a:solidFill>
            <a:srgbClr val="002060"/>
          </a:solidFill>
        </a:ln>
      </dgm:spPr>
      <dgm:t>
        <a:bodyPr/>
        <a:lstStyle/>
        <a:p>
          <a:r>
            <a:rPr lang="en-US" dirty="0"/>
            <a:t>Bid Submission, Review &amp; Analysis</a:t>
          </a:r>
        </a:p>
      </dgm:t>
    </dgm:pt>
    <dgm:pt modelId="{6C11F6A2-3D07-494B-BB8E-1F17B9C9D06C}" type="parTrans" cxnId="{BA9E6477-F927-4C26-8BC8-3357E2A8BD2A}">
      <dgm:prSet/>
      <dgm:spPr/>
      <dgm:t>
        <a:bodyPr/>
        <a:lstStyle/>
        <a:p>
          <a:endParaRPr lang="en-US"/>
        </a:p>
      </dgm:t>
    </dgm:pt>
    <dgm:pt modelId="{1AC79E22-35F2-4139-A5D5-7032A0571AC0}" type="sibTrans" cxnId="{BA9E6477-F927-4C26-8BC8-3357E2A8BD2A}">
      <dgm:prSet/>
      <dgm:spPr>
        <a:solidFill>
          <a:srgbClr val="002060"/>
        </a:solidFill>
      </dgm:spPr>
      <dgm:t>
        <a:bodyPr/>
        <a:lstStyle/>
        <a:p>
          <a:endParaRPr lang="en-US" dirty="0"/>
        </a:p>
      </dgm:t>
    </dgm:pt>
    <dgm:pt modelId="{4B20D7FF-BF53-4E9D-B159-87EB89943F39}">
      <dgm:prSet phldrT="[Text]" phldr="0"/>
      <dgm:spPr>
        <a:noFill/>
        <a:ln>
          <a:solidFill>
            <a:srgbClr val="002060"/>
          </a:solidFill>
        </a:ln>
      </dgm:spPr>
      <dgm:t>
        <a:bodyPr/>
        <a:lstStyle/>
        <a:p>
          <a:r>
            <a:rPr lang="en-US" dirty="0"/>
            <a:t>Contract Award, Progression Monitoring, Contract Award &amp; Close-Out</a:t>
          </a:r>
        </a:p>
      </dgm:t>
    </dgm:pt>
    <dgm:pt modelId="{4BB9B9AF-0596-4150-B917-33B6F6483AF8}" type="parTrans" cxnId="{7A4726EF-D407-4E26-9E89-CAF285937833}">
      <dgm:prSet/>
      <dgm:spPr/>
      <dgm:t>
        <a:bodyPr/>
        <a:lstStyle/>
        <a:p>
          <a:endParaRPr lang="en-US"/>
        </a:p>
      </dgm:t>
    </dgm:pt>
    <dgm:pt modelId="{47BDB00F-73E9-4FFB-9C87-3D7B93BEB940}" type="sibTrans" cxnId="{7A4726EF-D407-4E26-9E89-CAF285937833}">
      <dgm:prSet/>
      <dgm:spPr/>
      <dgm:t>
        <a:bodyPr/>
        <a:lstStyle/>
        <a:p>
          <a:endParaRPr lang="en-US"/>
        </a:p>
      </dgm:t>
    </dgm:pt>
    <dgm:pt modelId="{D1D9F904-4622-4912-A833-0F0D1415D5BD}" type="pres">
      <dgm:prSet presAssocID="{B156D641-E09D-4B9A-B359-55B34DA13B14}" presName="linearFlow" presStyleCnt="0">
        <dgm:presLayoutVars>
          <dgm:resizeHandles val="exact"/>
        </dgm:presLayoutVars>
      </dgm:prSet>
      <dgm:spPr/>
    </dgm:pt>
    <dgm:pt modelId="{3C6FA217-2CA8-44A3-8393-08A3ABC74DE6}" type="pres">
      <dgm:prSet presAssocID="{B6FD5813-3165-495C-B659-AE91EE7BF3F8}" presName="node" presStyleLbl="node1" presStyleIdx="0" presStyleCnt="3">
        <dgm:presLayoutVars>
          <dgm:bulletEnabled val="1"/>
        </dgm:presLayoutVars>
      </dgm:prSet>
      <dgm:spPr/>
    </dgm:pt>
    <dgm:pt modelId="{6B2E42A3-D172-44D0-BAE3-88D9021CC5D4}" type="pres">
      <dgm:prSet presAssocID="{637E5A02-6D0A-4B9D-8889-A378EE748AFA}" presName="sibTrans" presStyleLbl="sibTrans2D1" presStyleIdx="0" presStyleCnt="2"/>
      <dgm:spPr/>
    </dgm:pt>
    <dgm:pt modelId="{7A5D4B9A-8048-4969-B769-43E1D1D77829}" type="pres">
      <dgm:prSet presAssocID="{637E5A02-6D0A-4B9D-8889-A378EE748AFA}" presName="connectorText" presStyleLbl="sibTrans2D1" presStyleIdx="0" presStyleCnt="2"/>
      <dgm:spPr/>
    </dgm:pt>
    <dgm:pt modelId="{EB833B4F-7DD5-41F3-BF38-B4A71EC1C640}" type="pres">
      <dgm:prSet presAssocID="{0BC5F20B-522B-4BE3-84BF-9625C6D28355}" presName="node" presStyleLbl="node1" presStyleIdx="1" presStyleCnt="3">
        <dgm:presLayoutVars>
          <dgm:bulletEnabled val="1"/>
        </dgm:presLayoutVars>
      </dgm:prSet>
      <dgm:spPr/>
    </dgm:pt>
    <dgm:pt modelId="{34D4E7AF-D9F3-4166-B986-475FC02CEB42}" type="pres">
      <dgm:prSet presAssocID="{1AC79E22-35F2-4139-A5D5-7032A0571AC0}" presName="sibTrans" presStyleLbl="sibTrans2D1" presStyleIdx="1" presStyleCnt="2"/>
      <dgm:spPr/>
    </dgm:pt>
    <dgm:pt modelId="{A162EE9B-8A48-49D5-B279-76B3B6CEADDB}" type="pres">
      <dgm:prSet presAssocID="{1AC79E22-35F2-4139-A5D5-7032A0571AC0}" presName="connectorText" presStyleLbl="sibTrans2D1" presStyleIdx="1" presStyleCnt="2"/>
      <dgm:spPr/>
    </dgm:pt>
    <dgm:pt modelId="{34D4E0ED-FE7C-4416-BDF6-4D8A053C3CEE}" type="pres">
      <dgm:prSet presAssocID="{4B20D7FF-BF53-4E9D-B159-87EB89943F39}" presName="node" presStyleLbl="node1" presStyleIdx="2" presStyleCnt="3">
        <dgm:presLayoutVars>
          <dgm:bulletEnabled val="1"/>
        </dgm:presLayoutVars>
      </dgm:prSet>
      <dgm:spPr/>
    </dgm:pt>
  </dgm:ptLst>
  <dgm:cxnLst>
    <dgm:cxn modelId="{0F0E610E-90C5-4505-AA77-6A67DE876635}" srcId="{B156D641-E09D-4B9A-B359-55B34DA13B14}" destId="{B6FD5813-3165-495C-B659-AE91EE7BF3F8}" srcOrd="0" destOrd="0" parTransId="{47AE0527-0AF3-4702-8C17-F9B37A298436}" sibTransId="{637E5A02-6D0A-4B9D-8889-A378EE748AFA}"/>
    <dgm:cxn modelId="{E45BE115-0C10-4AA7-AA89-21319A5C61FB}" type="presOf" srcId="{0BC5F20B-522B-4BE3-84BF-9625C6D28355}" destId="{EB833B4F-7DD5-41F3-BF38-B4A71EC1C640}" srcOrd="0" destOrd="0" presId="urn:microsoft.com/office/officeart/2005/8/layout/process2"/>
    <dgm:cxn modelId="{90128435-1AF7-4AAA-96B6-F2249BB3CC80}" type="presOf" srcId="{637E5A02-6D0A-4B9D-8889-A378EE748AFA}" destId="{6B2E42A3-D172-44D0-BAE3-88D9021CC5D4}" srcOrd="0" destOrd="0" presId="urn:microsoft.com/office/officeart/2005/8/layout/process2"/>
    <dgm:cxn modelId="{D5B7D665-9871-4030-A158-E8478D0F2187}" type="presOf" srcId="{B156D641-E09D-4B9A-B359-55B34DA13B14}" destId="{D1D9F904-4622-4912-A833-0F0D1415D5BD}" srcOrd="0" destOrd="0" presId="urn:microsoft.com/office/officeart/2005/8/layout/process2"/>
    <dgm:cxn modelId="{BB1DC44B-C8AB-4F25-A854-492F2C37831A}" type="presOf" srcId="{4B20D7FF-BF53-4E9D-B159-87EB89943F39}" destId="{34D4E0ED-FE7C-4416-BDF6-4D8A053C3CEE}" srcOrd="0" destOrd="0" presId="urn:microsoft.com/office/officeart/2005/8/layout/process2"/>
    <dgm:cxn modelId="{D6537A50-5DA4-4673-B36F-E59519EDBA65}" type="presOf" srcId="{B6FD5813-3165-495C-B659-AE91EE7BF3F8}" destId="{3C6FA217-2CA8-44A3-8393-08A3ABC74DE6}" srcOrd="0" destOrd="0" presId="urn:microsoft.com/office/officeart/2005/8/layout/process2"/>
    <dgm:cxn modelId="{AB15A250-CBB2-4F17-B3A3-7AC7A3508816}" type="presOf" srcId="{1AC79E22-35F2-4139-A5D5-7032A0571AC0}" destId="{34D4E7AF-D9F3-4166-B986-475FC02CEB42}" srcOrd="0" destOrd="0" presId="urn:microsoft.com/office/officeart/2005/8/layout/process2"/>
    <dgm:cxn modelId="{BA9E6477-F927-4C26-8BC8-3357E2A8BD2A}" srcId="{B156D641-E09D-4B9A-B359-55B34DA13B14}" destId="{0BC5F20B-522B-4BE3-84BF-9625C6D28355}" srcOrd="1" destOrd="0" parTransId="{6C11F6A2-3D07-494B-BB8E-1F17B9C9D06C}" sibTransId="{1AC79E22-35F2-4139-A5D5-7032A0571AC0}"/>
    <dgm:cxn modelId="{45C427BD-3EA5-486F-A7E1-B9CA8DE18759}" type="presOf" srcId="{637E5A02-6D0A-4B9D-8889-A378EE748AFA}" destId="{7A5D4B9A-8048-4969-B769-43E1D1D77829}" srcOrd="1" destOrd="0" presId="urn:microsoft.com/office/officeart/2005/8/layout/process2"/>
    <dgm:cxn modelId="{6CE08DE3-9E5E-4527-AAF2-847CBDFA6C64}" type="presOf" srcId="{1AC79E22-35F2-4139-A5D5-7032A0571AC0}" destId="{A162EE9B-8A48-49D5-B279-76B3B6CEADDB}" srcOrd="1" destOrd="0" presId="urn:microsoft.com/office/officeart/2005/8/layout/process2"/>
    <dgm:cxn modelId="{7A4726EF-D407-4E26-9E89-CAF285937833}" srcId="{B156D641-E09D-4B9A-B359-55B34DA13B14}" destId="{4B20D7FF-BF53-4E9D-B159-87EB89943F39}" srcOrd="2" destOrd="0" parTransId="{4BB9B9AF-0596-4150-B917-33B6F6483AF8}" sibTransId="{47BDB00F-73E9-4FFB-9C87-3D7B93BEB940}"/>
    <dgm:cxn modelId="{14C0A72B-7495-4DDB-AFDC-388F711DB018}" type="presParOf" srcId="{D1D9F904-4622-4912-A833-0F0D1415D5BD}" destId="{3C6FA217-2CA8-44A3-8393-08A3ABC74DE6}" srcOrd="0" destOrd="0" presId="urn:microsoft.com/office/officeart/2005/8/layout/process2"/>
    <dgm:cxn modelId="{1DA752C4-12AA-4B45-AD6E-718B63BC40E0}" type="presParOf" srcId="{D1D9F904-4622-4912-A833-0F0D1415D5BD}" destId="{6B2E42A3-D172-44D0-BAE3-88D9021CC5D4}" srcOrd="1" destOrd="0" presId="urn:microsoft.com/office/officeart/2005/8/layout/process2"/>
    <dgm:cxn modelId="{05F1CF9E-03DA-4289-9CED-F1A0C9A46E7E}" type="presParOf" srcId="{6B2E42A3-D172-44D0-BAE3-88D9021CC5D4}" destId="{7A5D4B9A-8048-4969-B769-43E1D1D77829}" srcOrd="0" destOrd="0" presId="urn:microsoft.com/office/officeart/2005/8/layout/process2"/>
    <dgm:cxn modelId="{FC0D195E-8A5D-4204-B0C3-D07BE7C4596C}" type="presParOf" srcId="{D1D9F904-4622-4912-A833-0F0D1415D5BD}" destId="{EB833B4F-7DD5-41F3-BF38-B4A71EC1C640}" srcOrd="2" destOrd="0" presId="urn:microsoft.com/office/officeart/2005/8/layout/process2"/>
    <dgm:cxn modelId="{964387AC-86AC-4DC5-828D-4B8E1A20EE00}" type="presParOf" srcId="{D1D9F904-4622-4912-A833-0F0D1415D5BD}" destId="{34D4E7AF-D9F3-4166-B986-475FC02CEB42}" srcOrd="3" destOrd="0" presId="urn:microsoft.com/office/officeart/2005/8/layout/process2"/>
    <dgm:cxn modelId="{C6D595AB-C9EF-47F7-A2EE-FD18F86659F5}" type="presParOf" srcId="{34D4E7AF-D9F3-4166-B986-475FC02CEB42}" destId="{A162EE9B-8A48-49D5-B279-76B3B6CEADDB}" srcOrd="0" destOrd="0" presId="urn:microsoft.com/office/officeart/2005/8/layout/process2"/>
    <dgm:cxn modelId="{28EB9DDB-868A-4C04-AD86-BC88741AAF63}" type="presParOf" srcId="{D1D9F904-4622-4912-A833-0F0D1415D5BD}" destId="{34D4E0ED-FE7C-4416-BDF6-4D8A053C3CE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1AF9-EBEB-41FF-89A6-1451745EDB40}">
      <dsp:nvSpPr>
        <dsp:cNvPr id="0" name=""/>
        <dsp:cNvSpPr/>
      </dsp:nvSpPr>
      <dsp:spPr>
        <a:xfrm>
          <a:off x="839" y="571369"/>
          <a:ext cx="2782030" cy="32729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A0649EF-81B0-4CE3-BB55-B850A54F2F82}">
      <dsp:nvSpPr>
        <dsp:cNvPr id="0" name=""/>
        <dsp:cNvSpPr/>
      </dsp:nvSpPr>
      <dsp:spPr>
        <a:xfrm>
          <a:off x="139940" y="702288"/>
          <a:ext cx="2503827" cy="2127435"/>
        </a:xfrm>
        <a:prstGeom prst="rect">
          <a:avLst/>
        </a:prstGeom>
        <a:blipFill>
          <a:blip xmlns:r="http://schemas.openxmlformats.org/officeDocument/2006/relationships" r:embed="rId1"/>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1C9C6-DB8E-4821-BE1B-E1A6EB2EC78E}">
      <dsp:nvSpPr>
        <dsp:cNvPr id="0" name=""/>
        <dsp:cNvSpPr/>
      </dsp:nvSpPr>
      <dsp:spPr>
        <a:xfrm>
          <a:off x="139940" y="3157047"/>
          <a:ext cx="2503827" cy="556379"/>
        </a:xfrm>
        <a:prstGeom prst="rect">
          <a:avLst/>
        </a:prstGeom>
        <a:no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Web Developer</a:t>
          </a:r>
        </a:p>
      </dsp:txBody>
      <dsp:txXfrm>
        <a:off x="139940" y="3157047"/>
        <a:ext cx="2503827" cy="556379"/>
      </dsp:txXfrm>
    </dsp:sp>
    <dsp:sp modelId="{DBCC4DF4-C72D-4FF9-A0FC-FF88E0A83C38}">
      <dsp:nvSpPr>
        <dsp:cNvPr id="0" name=""/>
        <dsp:cNvSpPr/>
      </dsp:nvSpPr>
      <dsp:spPr>
        <a:xfrm>
          <a:off x="139940" y="2829723"/>
          <a:ext cx="2503827" cy="32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Pierre Knox</a:t>
          </a:r>
        </a:p>
      </dsp:txBody>
      <dsp:txXfrm>
        <a:off x="139940" y="2829723"/>
        <a:ext cx="2503827" cy="327323"/>
      </dsp:txXfrm>
    </dsp:sp>
    <dsp:sp modelId="{05D9C3C8-DE0E-4DDE-9C9C-C831BEA3B375}">
      <dsp:nvSpPr>
        <dsp:cNvPr id="0" name=""/>
        <dsp:cNvSpPr/>
      </dsp:nvSpPr>
      <dsp:spPr>
        <a:xfrm>
          <a:off x="3509303" y="571369"/>
          <a:ext cx="2782030" cy="32729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62A529B-04DF-4B9B-B0AA-152EBBDC4F49}">
      <dsp:nvSpPr>
        <dsp:cNvPr id="0" name=""/>
        <dsp:cNvSpPr/>
      </dsp:nvSpPr>
      <dsp:spPr>
        <a:xfrm>
          <a:off x="3648405" y="702288"/>
          <a:ext cx="2503827" cy="2127435"/>
        </a:xfrm>
        <a:prstGeom prst="rect">
          <a:avLst/>
        </a:prstGeom>
        <a:blipFill>
          <a:blip xmlns:r="http://schemas.openxmlformats.org/officeDocument/2006/relationships" r:embed="rId2"/>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18713E-08B4-4ACD-A62B-3DD688449AFE}">
      <dsp:nvSpPr>
        <dsp:cNvPr id="0" name=""/>
        <dsp:cNvSpPr/>
      </dsp:nvSpPr>
      <dsp:spPr>
        <a:xfrm>
          <a:off x="3648405" y="3157047"/>
          <a:ext cx="2503827" cy="556379"/>
        </a:xfrm>
        <a:prstGeom prst="rect">
          <a:avLst/>
        </a:prstGeom>
        <a:no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Web &amp; App Designer</a:t>
          </a:r>
        </a:p>
      </dsp:txBody>
      <dsp:txXfrm>
        <a:off x="3648405" y="3157047"/>
        <a:ext cx="2503827" cy="556379"/>
      </dsp:txXfrm>
    </dsp:sp>
    <dsp:sp modelId="{9FC5DDFA-368F-4826-869E-3D52C0448202}">
      <dsp:nvSpPr>
        <dsp:cNvPr id="0" name=""/>
        <dsp:cNvSpPr/>
      </dsp:nvSpPr>
      <dsp:spPr>
        <a:xfrm>
          <a:off x="3648405" y="2829723"/>
          <a:ext cx="2503827" cy="32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Dominque Branch</a:t>
          </a:r>
        </a:p>
      </dsp:txBody>
      <dsp:txXfrm>
        <a:off x="3648405" y="2829723"/>
        <a:ext cx="2503827" cy="327323"/>
      </dsp:txXfrm>
    </dsp:sp>
    <dsp:sp modelId="{F7DBEC53-D3F2-45F1-9C46-9D282E7D8C7A}">
      <dsp:nvSpPr>
        <dsp:cNvPr id="0" name=""/>
        <dsp:cNvSpPr/>
      </dsp:nvSpPr>
      <dsp:spPr>
        <a:xfrm>
          <a:off x="7017768" y="571369"/>
          <a:ext cx="2782030" cy="32729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8EE150-8101-4399-AFC4-9E1C58638CC9}">
      <dsp:nvSpPr>
        <dsp:cNvPr id="0" name=""/>
        <dsp:cNvSpPr/>
      </dsp:nvSpPr>
      <dsp:spPr>
        <a:xfrm>
          <a:off x="7156869" y="702288"/>
          <a:ext cx="2503827" cy="2127435"/>
        </a:xfrm>
        <a:prstGeom prst="rect">
          <a:avLst/>
        </a:prstGeom>
        <a:blipFill>
          <a:blip xmlns:r="http://schemas.openxmlformats.org/officeDocument/2006/relationships" r:embed="rId3"/>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8A82A0-7C31-4D38-9AF2-C6FD2194ED5F}">
      <dsp:nvSpPr>
        <dsp:cNvPr id="0" name=""/>
        <dsp:cNvSpPr/>
      </dsp:nvSpPr>
      <dsp:spPr>
        <a:xfrm>
          <a:off x="7156869" y="3163735"/>
          <a:ext cx="2503827" cy="556379"/>
        </a:xfrm>
        <a:prstGeom prst="rect">
          <a:avLst/>
        </a:prstGeom>
        <a:no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Contracting SME</a:t>
          </a:r>
        </a:p>
      </dsp:txBody>
      <dsp:txXfrm>
        <a:off x="7156869" y="3163735"/>
        <a:ext cx="2503827" cy="556379"/>
      </dsp:txXfrm>
    </dsp:sp>
    <dsp:sp modelId="{C422BA8E-610D-4080-8E4C-D818BE2B8F4E}">
      <dsp:nvSpPr>
        <dsp:cNvPr id="0" name=""/>
        <dsp:cNvSpPr/>
      </dsp:nvSpPr>
      <dsp:spPr>
        <a:xfrm>
          <a:off x="7156869" y="2829723"/>
          <a:ext cx="2503827" cy="32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Jacquline Exum</a:t>
          </a:r>
        </a:p>
      </dsp:txBody>
      <dsp:txXfrm>
        <a:off x="7156869" y="2829723"/>
        <a:ext cx="2503827" cy="327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FA217-2CA8-44A3-8393-08A3ABC74DE6}">
      <dsp:nvSpPr>
        <dsp:cNvPr id="0" name=""/>
        <dsp:cNvSpPr/>
      </dsp:nvSpPr>
      <dsp:spPr>
        <a:xfrm>
          <a:off x="55041" y="0"/>
          <a:ext cx="2685368" cy="149187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Solicitation</a:t>
          </a:r>
        </a:p>
      </dsp:txBody>
      <dsp:txXfrm>
        <a:off x="98736" y="43695"/>
        <a:ext cx="2597978" cy="1404481"/>
      </dsp:txXfrm>
    </dsp:sp>
    <dsp:sp modelId="{6B2E42A3-D172-44D0-BAE3-88D9021CC5D4}">
      <dsp:nvSpPr>
        <dsp:cNvPr id="0" name=""/>
        <dsp:cNvSpPr/>
      </dsp:nvSpPr>
      <dsp:spPr>
        <a:xfrm rot="5400000">
          <a:off x="1117999" y="1529168"/>
          <a:ext cx="559451" cy="671342"/>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196322" y="1585114"/>
        <a:ext cx="402806" cy="391616"/>
      </dsp:txXfrm>
    </dsp:sp>
    <dsp:sp modelId="{EB833B4F-7DD5-41F3-BF38-B4A71EC1C640}">
      <dsp:nvSpPr>
        <dsp:cNvPr id="0" name=""/>
        <dsp:cNvSpPr/>
      </dsp:nvSpPr>
      <dsp:spPr>
        <a:xfrm>
          <a:off x="55041" y="2237807"/>
          <a:ext cx="2685368" cy="149187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Bid Submission, Review &amp; Analysis</a:t>
          </a:r>
        </a:p>
      </dsp:txBody>
      <dsp:txXfrm>
        <a:off x="98736" y="2281502"/>
        <a:ext cx="2597978" cy="1404481"/>
      </dsp:txXfrm>
    </dsp:sp>
    <dsp:sp modelId="{34D4E7AF-D9F3-4166-B986-475FC02CEB42}">
      <dsp:nvSpPr>
        <dsp:cNvPr id="0" name=""/>
        <dsp:cNvSpPr/>
      </dsp:nvSpPr>
      <dsp:spPr>
        <a:xfrm rot="5400000">
          <a:off x="1117999" y="3766975"/>
          <a:ext cx="559451" cy="671342"/>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196322" y="3822921"/>
        <a:ext cx="402806" cy="391616"/>
      </dsp:txXfrm>
    </dsp:sp>
    <dsp:sp modelId="{34D4E0ED-FE7C-4416-BDF6-4D8A053C3CEE}">
      <dsp:nvSpPr>
        <dsp:cNvPr id="0" name=""/>
        <dsp:cNvSpPr/>
      </dsp:nvSpPr>
      <dsp:spPr>
        <a:xfrm>
          <a:off x="55041" y="4475614"/>
          <a:ext cx="2685368" cy="149187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Award, Progression Monitoring, Contract Award &amp; Close-Out</a:t>
          </a:r>
        </a:p>
      </dsp:txBody>
      <dsp:txXfrm>
        <a:off x="98736" y="4519309"/>
        <a:ext cx="2597978" cy="1404481"/>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11/9/2025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11/9/2025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owners to easily register with the City of Memphis, access statistical information and submit bids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324219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Business Owners interaction with our ACE AI Assistant, Christina.</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186787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Team</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1237685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r>
              <a:rPr lang="en-US"/>
              <a:t>Click icon to add picture</a:t>
            </a:r>
            <a:endParaRPr lang="en-US" dirty="0"/>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a:t>Click to edit Master title style</a:t>
            </a:r>
            <a:endParaRPr lang="en-US" dirty="0"/>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r>
              <a:rPr lang="en-US"/>
              <a:t>Click to edit Master text styles</a:t>
            </a:r>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r>
              <a:rPr lang="en-US"/>
              <a:t>Click to edit Master text styles</a:t>
            </a:r>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r>
              <a:rPr lang="en-US"/>
              <a:t>Click to edit Master text styles</a:t>
            </a:r>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r>
              <a:rPr lang="en-US"/>
              <a:t>Click to edit Master text styles</a:t>
            </a:r>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r>
              <a:rPr lang="en-US"/>
              <a:t>Click icon to add picture</a:t>
            </a:r>
            <a:endParaRPr lang="en-US" dirty="0"/>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a:t>Click to edit Master title style</a:t>
            </a:r>
            <a:endParaRPr lang="en-US" dirty="0"/>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r>
              <a:rPr lang="en-US"/>
              <a:t>Click icon to add picture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7E-922A-1054-6306-D37C378F1165}"/>
              </a:ext>
            </a:extLst>
          </p:cNvPr>
          <p:cNvSpPr>
            <a:spLocks noGrp="1"/>
          </p:cNvSpPr>
          <p:nvPr>
            <p:ph type="title"/>
          </p:nvPr>
        </p:nvSpPr>
        <p:spPr>
          <a:xfrm>
            <a:off x="841248" y="841248"/>
            <a:ext cx="10479024" cy="557784"/>
          </a:xfrm>
        </p:spPr>
        <p:txBody>
          <a:bodyPr/>
          <a:lstStyle/>
          <a:p>
            <a:r>
              <a:rPr lang="en-US" dirty="0"/>
              <a:t>Team elite   </a:t>
            </a:r>
            <a:br>
              <a:rPr lang="en-US" dirty="0"/>
            </a:br>
            <a:endParaRPr lang="en-US" dirty="0">
              <a:latin typeface="+mn-lt"/>
            </a:endParaRPr>
          </a:p>
        </p:txBody>
      </p:sp>
      <p:sp>
        <p:nvSpPr>
          <p:cNvPr id="3" name="Text Placeholder 2">
            <a:extLst>
              <a:ext uri="{FF2B5EF4-FFF2-40B4-BE49-F238E27FC236}">
                <a16:creationId xmlns:a16="http://schemas.microsoft.com/office/drawing/2014/main" id="{1C3D50B0-02F8-A1E6-8A67-C0B7034A4743}"/>
              </a:ext>
            </a:extLst>
          </p:cNvPr>
          <p:cNvSpPr>
            <a:spLocks noGrp="1"/>
          </p:cNvSpPr>
          <p:nvPr>
            <p:ph type="body" sz="quarter" idx="10"/>
          </p:nvPr>
        </p:nvSpPr>
        <p:spPr>
          <a:xfrm>
            <a:off x="841247" y="1536192"/>
            <a:ext cx="10479215" cy="4480560"/>
          </a:xfrm>
        </p:spPr>
        <p:txBody>
          <a:bodyPr/>
          <a:lstStyle/>
          <a:p>
            <a:r>
              <a:rPr lang="en-US" sz="5400" dirty="0">
                <a:solidFill>
                  <a:schemeClr val="bg1"/>
                </a:solidFill>
              </a:rPr>
              <a:t>M</a:t>
            </a:r>
            <a:r>
              <a:rPr lang="en-US" sz="5400" dirty="0"/>
              <a:t>emphis </a:t>
            </a:r>
          </a:p>
          <a:p>
            <a:r>
              <a:rPr lang="en-US" sz="5400" dirty="0">
                <a:solidFill>
                  <a:srgbClr val="FF0000"/>
                </a:solidFill>
              </a:rPr>
              <a:t>A</a:t>
            </a:r>
            <a:r>
              <a:rPr lang="en-US" sz="5400" dirty="0"/>
              <a:t>ccess to</a:t>
            </a:r>
          </a:p>
          <a:p>
            <a:r>
              <a:rPr lang="en-US" sz="5400" dirty="0">
                <a:solidFill>
                  <a:srgbClr val="FF0000"/>
                </a:solidFill>
              </a:rPr>
              <a:t>C</a:t>
            </a:r>
            <a:r>
              <a:rPr lang="en-US" sz="5400" dirty="0"/>
              <a:t>ontracts</a:t>
            </a:r>
          </a:p>
          <a:p>
            <a:r>
              <a:rPr lang="en-US" sz="5400" dirty="0">
                <a:solidFill>
                  <a:srgbClr val="FF0000"/>
                </a:solidFill>
              </a:rPr>
              <a:t>E</a:t>
            </a:r>
            <a:r>
              <a:rPr lang="en-US" sz="5400" dirty="0"/>
              <a:t>asily</a:t>
            </a:r>
          </a:p>
          <a:p>
            <a:endParaRPr lang="en-US" dirty="0"/>
          </a:p>
        </p:txBody>
      </p:sp>
      <p:pic>
        <p:nvPicPr>
          <p:cNvPr id="10" name="Picture 9">
            <a:extLst>
              <a:ext uri="{FF2B5EF4-FFF2-40B4-BE49-F238E27FC236}">
                <a16:creationId xmlns:a16="http://schemas.microsoft.com/office/drawing/2014/main" id="{9BD8CFEB-BF92-3F01-E6CC-5C361F9A46C9}"/>
              </a:ext>
            </a:extLst>
          </p:cNvPr>
          <p:cNvPicPr>
            <a:picLocks noChangeAspect="1"/>
          </p:cNvPicPr>
          <p:nvPr/>
        </p:nvPicPr>
        <p:blipFill>
          <a:blip r:embed="rId2"/>
          <a:stretch>
            <a:fillRect/>
          </a:stretch>
        </p:blipFill>
        <p:spPr>
          <a:xfrm>
            <a:off x="6096000" y="4496845"/>
            <a:ext cx="5853830" cy="1252602"/>
          </a:xfrm>
          <a:prstGeom prst="rect">
            <a:avLst/>
          </a:prstGeom>
        </p:spPr>
      </p:pic>
      <p:sp>
        <p:nvSpPr>
          <p:cNvPr id="11" name="TextBox 10">
            <a:extLst>
              <a:ext uri="{FF2B5EF4-FFF2-40B4-BE49-F238E27FC236}">
                <a16:creationId xmlns:a16="http://schemas.microsoft.com/office/drawing/2014/main" id="{235CC45B-2D05-6B68-4940-56BA8C4C7916}"/>
              </a:ext>
            </a:extLst>
          </p:cNvPr>
          <p:cNvSpPr txBox="1"/>
          <p:nvPr/>
        </p:nvSpPr>
        <p:spPr>
          <a:xfrm>
            <a:off x="841246" y="6016752"/>
            <a:ext cx="11108583" cy="461665"/>
          </a:xfrm>
          <a:prstGeom prst="rect">
            <a:avLst/>
          </a:prstGeom>
          <a:noFill/>
        </p:spPr>
        <p:txBody>
          <a:bodyPr wrap="square" rtlCol="0">
            <a:spAutoFit/>
          </a:bodyPr>
          <a:lstStyle/>
          <a:p>
            <a:r>
              <a:rPr lang="en-US" sz="2400" b="1" i="1" dirty="0">
                <a:solidFill>
                  <a:schemeClr val="bg1"/>
                </a:solidFill>
              </a:rPr>
              <a:t>The new way for business owners to easily do business with the City of Memphis</a:t>
            </a:r>
          </a:p>
        </p:txBody>
      </p:sp>
      <p:pic>
        <p:nvPicPr>
          <p:cNvPr id="7" name="Picture 6">
            <a:extLst>
              <a:ext uri="{FF2B5EF4-FFF2-40B4-BE49-F238E27FC236}">
                <a16:creationId xmlns:a16="http://schemas.microsoft.com/office/drawing/2014/main" id="{72FD9EC2-39B1-6A51-0433-6B6F3A70A20E}"/>
              </a:ext>
            </a:extLst>
          </p:cNvPr>
          <p:cNvPicPr>
            <a:picLocks noChangeAspect="1"/>
          </p:cNvPicPr>
          <p:nvPr/>
        </p:nvPicPr>
        <p:blipFill>
          <a:blip r:embed="rId3"/>
          <a:stretch>
            <a:fillRect/>
          </a:stretch>
        </p:blipFill>
        <p:spPr>
          <a:xfrm>
            <a:off x="6096001" y="441895"/>
            <a:ext cx="5853828" cy="4054950"/>
          </a:xfrm>
          <a:prstGeom prst="rect">
            <a:avLst/>
          </a:prstGeom>
        </p:spPr>
      </p:pic>
    </p:spTree>
    <p:extLst>
      <p:ext uri="{BB962C8B-B14F-4D97-AF65-F5344CB8AC3E}">
        <p14:creationId xmlns:p14="http://schemas.microsoft.com/office/powerpoint/2010/main" val="15169996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45DEC-0116-BDC3-CAEF-ACCB36722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B4969-F349-9535-3A5B-51783D9C90DC}"/>
              </a:ext>
            </a:extLst>
          </p:cNvPr>
          <p:cNvSpPr>
            <a:spLocks noGrp="1"/>
          </p:cNvSpPr>
          <p:nvPr>
            <p:ph type="title"/>
          </p:nvPr>
        </p:nvSpPr>
        <p:spPr>
          <a:xfrm>
            <a:off x="841248" y="841248"/>
            <a:ext cx="10479024" cy="557784"/>
          </a:xfrm>
        </p:spPr>
        <p:txBody>
          <a:bodyPr/>
          <a:lstStyle/>
          <a:p>
            <a:r>
              <a:rPr lang="en-US" dirty="0"/>
              <a:t>Team elite   </a:t>
            </a:r>
            <a:br>
              <a:rPr lang="en-US" dirty="0"/>
            </a:br>
            <a:endParaRPr lang="en-US" dirty="0">
              <a:latin typeface="+mn-lt"/>
            </a:endParaRPr>
          </a:p>
        </p:txBody>
      </p:sp>
      <p:sp>
        <p:nvSpPr>
          <p:cNvPr id="3" name="Text Placeholder 2">
            <a:extLst>
              <a:ext uri="{FF2B5EF4-FFF2-40B4-BE49-F238E27FC236}">
                <a16:creationId xmlns:a16="http://schemas.microsoft.com/office/drawing/2014/main" id="{CEC84158-A666-0A2D-057B-59EA5F51F1E2}"/>
              </a:ext>
            </a:extLst>
          </p:cNvPr>
          <p:cNvSpPr>
            <a:spLocks noGrp="1"/>
          </p:cNvSpPr>
          <p:nvPr>
            <p:ph type="body" sz="quarter" idx="10"/>
          </p:nvPr>
        </p:nvSpPr>
        <p:spPr>
          <a:xfrm>
            <a:off x="841247" y="1536192"/>
            <a:ext cx="10479215" cy="969013"/>
          </a:xfrm>
        </p:spPr>
        <p:txBody>
          <a:bodyPr/>
          <a:lstStyle/>
          <a:p>
            <a:r>
              <a:rPr lang="en-US" sz="4800" dirty="0">
                <a:solidFill>
                  <a:schemeClr val="bg1"/>
                </a:solidFill>
              </a:rPr>
              <a:t>Collaborators</a:t>
            </a:r>
            <a:r>
              <a:rPr lang="en-US" sz="4800" dirty="0"/>
              <a:t> </a:t>
            </a:r>
          </a:p>
          <a:p>
            <a:endParaRPr lang="en-US" dirty="0"/>
          </a:p>
        </p:txBody>
      </p:sp>
      <p:graphicFrame>
        <p:nvGraphicFramePr>
          <p:cNvPr id="21" name="Diagram 20">
            <a:extLst>
              <a:ext uri="{FF2B5EF4-FFF2-40B4-BE49-F238E27FC236}">
                <a16:creationId xmlns:a16="http://schemas.microsoft.com/office/drawing/2014/main" id="{A9F72AE5-2D3F-0BEC-D768-6F73F2891F93}"/>
              </a:ext>
            </a:extLst>
          </p:cNvPr>
          <p:cNvGraphicFramePr/>
          <p:nvPr>
            <p:extLst>
              <p:ext uri="{D42A27DB-BD31-4B8C-83A1-F6EECF244321}">
                <p14:modId xmlns:p14="http://schemas.microsoft.com/office/powerpoint/2010/main" val="1064758004"/>
              </p:ext>
            </p:extLst>
          </p:nvPr>
        </p:nvGraphicFramePr>
        <p:xfrm>
          <a:off x="871537" y="2004165"/>
          <a:ext cx="9800638" cy="4415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a:extLst>
              <a:ext uri="{FF2B5EF4-FFF2-40B4-BE49-F238E27FC236}">
                <a16:creationId xmlns:a16="http://schemas.microsoft.com/office/drawing/2014/main" id="{DE49E243-A5B9-C6C1-1F3F-5A74D949E20D}"/>
              </a:ext>
            </a:extLst>
          </p:cNvPr>
          <p:cNvSpPr/>
          <p:nvPr/>
        </p:nvSpPr>
        <p:spPr>
          <a:xfrm>
            <a:off x="9732723" y="1"/>
            <a:ext cx="1572017" cy="1248094"/>
          </a:xfrm>
          <a:prstGeom prst="flowChartConnector">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 name="TextBox 4">
            <a:extLst>
              <a:ext uri="{FF2B5EF4-FFF2-40B4-BE49-F238E27FC236}">
                <a16:creationId xmlns:a16="http://schemas.microsoft.com/office/drawing/2014/main" id="{75FF1A9D-2D71-A6AC-A779-656B9C62358A}"/>
              </a:ext>
            </a:extLst>
          </p:cNvPr>
          <p:cNvSpPr txBox="1"/>
          <p:nvPr/>
        </p:nvSpPr>
        <p:spPr>
          <a:xfrm>
            <a:off x="9582410" y="1497673"/>
            <a:ext cx="2459277" cy="646331"/>
          </a:xfrm>
          <a:prstGeom prst="rect">
            <a:avLst/>
          </a:prstGeom>
          <a:noFill/>
        </p:spPr>
        <p:txBody>
          <a:bodyPr wrap="square" rtlCol="0">
            <a:spAutoFit/>
          </a:bodyPr>
          <a:lstStyle/>
          <a:p>
            <a:r>
              <a:rPr lang="en-US" b="1" dirty="0">
                <a:solidFill>
                  <a:schemeClr val="bg1"/>
                </a:solidFill>
              </a:rPr>
              <a:t>       Christina</a:t>
            </a:r>
          </a:p>
          <a:p>
            <a:r>
              <a:rPr lang="en-US" b="1" dirty="0">
                <a:solidFill>
                  <a:schemeClr val="bg1"/>
                </a:solidFill>
              </a:rPr>
              <a:t>ACE Ai Assistant</a:t>
            </a:r>
          </a:p>
        </p:txBody>
      </p:sp>
      <p:pic>
        <p:nvPicPr>
          <p:cNvPr id="8" name="Picture 7">
            <a:extLst>
              <a:ext uri="{FF2B5EF4-FFF2-40B4-BE49-F238E27FC236}">
                <a16:creationId xmlns:a16="http://schemas.microsoft.com/office/drawing/2014/main" id="{D30CFEBA-248A-3EDC-B700-942EEE5A73E3}"/>
              </a:ext>
            </a:extLst>
          </p:cNvPr>
          <p:cNvPicPr>
            <a:picLocks noChangeAspect="1"/>
          </p:cNvPicPr>
          <p:nvPr/>
        </p:nvPicPr>
        <p:blipFill>
          <a:blip r:embed="rId7"/>
          <a:stretch>
            <a:fillRect/>
          </a:stretch>
        </p:blipFill>
        <p:spPr>
          <a:xfrm>
            <a:off x="9776044" y="1"/>
            <a:ext cx="1528695" cy="1398342"/>
          </a:xfrm>
          <a:prstGeom prst="rect">
            <a:avLst/>
          </a:prstGeom>
        </p:spPr>
      </p:pic>
    </p:spTree>
    <p:extLst>
      <p:ext uri="{BB962C8B-B14F-4D97-AF65-F5344CB8AC3E}">
        <p14:creationId xmlns:p14="http://schemas.microsoft.com/office/powerpoint/2010/main" val="2545026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36F11-A50A-4347-9430-9522EAFCAB77}"/>
              </a:ext>
            </a:extLst>
          </p:cNvPr>
          <p:cNvSpPr>
            <a:spLocks noGrp="1"/>
          </p:cNvSpPr>
          <p:nvPr>
            <p:ph type="title"/>
          </p:nvPr>
        </p:nvSpPr>
        <p:spPr>
          <a:xfrm>
            <a:off x="841248" y="841248"/>
            <a:ext cx="6931152" cy="557784"/>
          </a:xfrm>
        </p:spPr>
        <p:txBody>
          <a:bodyPr/>
          <a:lstStyle/>
          <a:p>
            <a:r>
              <a:rPr lang="en-US" dirty="0"/>
              <a:t>Team elite</a:t>
            </a:r>
            <a:br>
              <a:rPr lang="en-US" dirty="0"/>
            </a:br>
            <a:br>
              <a:rPr lang="en-US" dirty="0"/>
            </a:br>
            <a:endParaRPr lang="en-US" dirty="0"/>
          </a:p>
        </p:txBody>
      </p:sp>
      <p:sp>
        <p:nvSpPr>
          <p:cNvPr id="4" name="Text Placeholder 3">
            <a:extLst>
              <a:ext uri="{FF2B5EF4-FFF2-40B4-BE49-F238E27FC236}">
                <a16:creationId xmlns:a16="http://schemas.microsoft.com/office/drawing/2014/main" id="{9A1E0E93-C6B0-0C8B-16D2-354982229DB1}"/>
              </a:ext>
            </a:extLst>
          </p:cNvPr>
          <p:cNvSpPr>
            <a:spLocks noGrp="1"/>
          </p:cNvSpPr>
          <p:nvPr>
            <p:ph type="body" sz="quarter" idx="10"/>
          </p:nvPr>
        </p:nvSpPr>
        <p:spPr>
          <a:xfrm>
            <a:off x="841247" y="1536192"/>
            <a:ext cx="6931152" cy="1069222"/>
          </a:xfrm>
        </p:spPr>
        <p:txBody>
          <a:bodyPr/>
          <a:lstStyle/>
          <a:p>
            <a:r>
              <a:rPr lang="en-US" sz="4800" dirty="0"/>
              <a:t>The Problem</a:t>
            </a:r>
          </a:p>
          <a:p>
            <a:endParaRPr lang="en-US" dirty="0"/>
          </a:p>
        </p:txBody>
      </p:sp>
      <p:sp>
        <p:nvSpPr>
          <p:cNvPr id="9" name="TextBox 8">
            <a:extLst>
              <a:ext uri="{FF2B5EF4-FFF2-40B4-BE49-F238E27FC236}">
                <a16:creationId xmlns:a16="http://schemas.microsoft.com/office/drawing/2014/main" id="{5D11B9A8-9D45-F322-56E0-D23E15BF13A3}"/>
              </a:ext>
            </a:extLst>
          </p:cNvPr>
          <p:cNvSpPr txBox="1"/>
          <p:nvPr/>
        </p:nvSpPr>
        <p:spPr>
          <a:xfrm>
            <a:off x="841247" y="2498507"/>
            <a:ext cx="10171134" cy="2308324"/>
          </a:xfrm>
          <a:prstGeom prst="rect">
            <a:avLst/>
          </a:prstGeom>
          <a:noFill/>
        </p:spPr>
        <p:txBody>
          <a:bodyPr wrap="square" rtlCol="0">
            <a:spAutoFit/>
          </a:bodyPr>
          <a:lstStyle/>
          <a:p>
            <a:pPr marL="514350" indent="-514350">
              <a:buFont typeface="+mj-lt"/>
              <a:buAutoNum type="arabicPeriod"/>
            </a:pPr>
            <a:r>
              <a:rPr lang="en-US" sz="2400" dirty="0">
                <a:solidFill>
                  <a:schemeClr val="bg1"/>
                </a:solidFill>
              </a:rPr>
              <a:t>Complexity for business owners to navigate the necessary steps to do business with the City of Memphis.</a:t>
            </a:r>
          </a:p>
          <a:p>
            <a:pPr marL="514350" indent="-514350">
              <a:buFont typeface="+mj-lt"/>
              <a:buAutoNum type="arabicPeriod"/>
            </a:pPr>
            <a:endParaRPr lang="en-US" sz="2400" dirty="0">
              <a:solidFill>
                <a:schemeClr val="bg1"/>
              </a:solidFill>
            </a:endParaRPr>
          </a:p>
          <a:p>
            <a:pPr marL="514350" indent="-514350">
              <a:buFont typeface="+mj-lt"/>
              <a:buAutoNum type="arabicPeriod"/>
            </a:pPr>
            <a:r>
              <a:rPr lang="en-US" sz="2400" dirty="0">
                <a:solidFill>
                  <a:schemeClr val="bg1"/>
                </a:solidFill>
              </a:rPr>
              <a:t>Failure or under-utilization of available technology to improve the contract administration process and provide valuable cost-saving information that can prove to be financially beneficial to the City of Memphis.</a:t>
            </a:r>
          </a:p>
        </p:txBody>
      </p:sp>
    </p:spTree>
    <p:extLst>
      <p:ext uri="{BB962C8B-B14F-4D97-AF65-F5344CB8AC3E}">
        <p14:creationId xmlns:p14="http://schemas.microsoft.com/office/powerpoint/2010/main" val="17465209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05F14-47B3-7627-92BD-BC110C9E6E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01EDD3-D937-54A9-EA7F-5C3AD12CF30E}"/>
              </a:ext>
            </a:extLst>
          </p:cNvPr>
          <p:cNvSpPr>
            <a:spLocks noGrp="1"/>
          </p:cNvSpPr>
          <p:nvPr>
            <p:ph type="title"/>
          </p:nvPr>
        </p:nvSpPr>
        <p:spPr>
          <a:xfrm>
            <a:off x="841248" y="841248"/>
            <a:ext cx="6931152" cy="373777"/>
          </a:xfrm>
        </p:spPr>
        <p:txBody>
          <a:bodyPr/>
          <a:lstStyle/>
          <a:p>
            <a:r>
              <a:rPr lang="en-US" dirty="0"/>
              <a:t>Team elite</a:t>
            </a:r>
            <a:br>
              <a:rPr lang="en-US" dirty="0"/>
            </a:br>
            <a:br>
              <a:rPr lang="en-US" dirty="0"/>
            </a:br>
            <a:endParaRPr lang="en-US" dirty="0"/>
          </a:p>
        </p:txBody>
      </p:sp>
      <p:sp>
        <p:nvSpPr>
          <p:cNvPr id="4" name="Text Placeholder 3">
            <a:extLst>
              <a:ext uri="{FF2B5EF4-FFF2-40B4-BE49-F238E27FC236}">
                <a16:creationId xmlns:a16="http://schemas.microsoft.com/office/drawing/2014/main" id="{936850EF-5A35-1006-C13C-4163192B776B}"/>
              </a:ext>
            </a:extLst>
          </p:cNvPr>
          <p:cNvSpPr>
            <a:spLocks noGrp="1"/>
          </p:cNvSpPr>
          <p:nvPr>
            <p:ph type="body" sz="quarter" idx="10"/>
          </p:nvPr>
        </p:nvSpPr>
        <p:spPr>
          <a:xfrm>
            <a:off x="841247" y="1327760"/>
            <a:ext cx="6931152" cy="701456"/>
          </a:xfrm>
        </p:spPr>
        <p:txBody>
          <a:bodyPr/>
          <a:lstStyle/>
          <a:p>
            <a:r>
              <a:rPr lang="en-US" sz="4800" dirty="0"/>
              <a:t>The Solution</a:t>
            </a:r>
          </a:p>
          <a:p>
            <a:endParaRPr lang="en-US" dirty="0"/>
          </a:p>
        </p:txBody>
      </p:sp>
      <p:sp>
        <p:nvSpPr>
          <p:cNvPr id="9" name="TextBox 8">
            <a:extLst>
              <a:ext uri="{FF2B5EF4-FFF2-40B4-BE49-F238E27FC236}">
                <a16:creationId xmlns:a16="http://schemas.microsoft.com/office/drawing/2014/main" id="{F8051580-7B88-F594-E844-E120B7ABA780}"/>
              </a:ext>
            </a:extLst>
          </p:cNvPr>
          <p:cNvSpPr txBox="1"/>
          <p:nvPr/>
        </p:nvSpPr>
        <p:spPr>
          <a:xfrm>
            <a:off x="841247" y="2029216"/>
            <a:ext cx="7926972" cy="3785652"/>
          </a:xfrm>
          <a:prstGeom prst="rect">
            <a:avLst/>
          </a:prstGeom>
          <a:noFill/>
        </p:spPr>
        <p:txBody>
          <a:bodyPr wrap="square" rtlCol="0">
            <a:spAutoFit/>
          </a:bodyPr>
          <a:lstStyle/>
          <a:p>
            <a:pPr marL="514350" indent="-514350">
              <a:buFont typeface="+mj-lt"/>
              <a:buAutoNum type="arabicPeriod"/>
            </a:pPr>
            <a:r>
              <a:rPr lang="en-US" sz="2400" dirty="0">
                <a:solidFill>
                  <a:schemeClr val="bg1"/>
                </a:solidFill>
              </a:rPr>
              <a:t>A web-based platform, also available on mobile app to the make the process of registration and obtaining a Supplier Number extremely fast and easy for Business Owners  </a:t>
            </a:r>
          </a:p>
          <a:p>
            <a:pPr marL="514350" indent="-514350">
              <a:buFont typeface="+mj-lt"/>
              <a:buAutoNum type="arabicPeriod"/>
            </a:pPr>
            <a:endParaRPr lang="en-US" sz="2400" dirty="0">
              <a:solidFill>
                <a:schemeClr val="bg1"/>
              </a:solidFill>
            </a:endParaRPr>
          </a:p>
          <a:p>
            <a:pPr marL="514350" indent="-514350">
              <a:buFont typeface="+mj-lt"/>
              <a:buAutoNum type="arabicPeriod"/>
            </a:pPr>
            <a:r>
              <a:rPr lang="en-US" sz="2400" dirty="0">
                <a:solidFill>
                  <a:schemeClr val="bg1"/>
                </a:solidFill>
              </a:rPr>
              <a:t>An application designed with efficiency in mind, allowing for full contract administration from issuing the solicitation, to analyzing the bid using automated analysis, contract award, and monitoring of contract progression through contract close-out</a:t>
            </a:r>
          </a:p>
        </p:txBody>
      </p:sp>
      <p:graphicFrame>
        <p:nvGraphicFramePr>
          <p:cNvPr id="7" name="Diagram 6">
            <a:extLst>
              <a:ext uri="{FF2B5EF4-FFF2-40B4-BE49-F238E27FC236}">
                <a16:creationId xmlns:a16="http://schemas.microsoft.com/office/drawing/2014/main" id="{939D9ED6-0604-17A9-E038-EB9B3E3C2E13}"/>
              </a:ext>
            </a:extLst>
          </p:cNvPr>
          <p:cNvGraphicFramePr/>
          <p:nvPr>
            <p:extLst>
              <p:ext uri="{D42A27DB-BD31-4B8C-83A1-F6EECF244321}">
                <p14:modId xmlns:p14="http://schemas.microsoft.com/office/powerpoint/2010/main" val="2855378428"/>
              </p:ext>
            </p:extLst>
          </p:nvPr>
        </p:nvGraphicFramePr>
        <p:xfrm>
          <a:off x="8869680" y="666206"/>
          <a:ext cx="2795451" cy="596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095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EC2C-9B11-CAB2-E3D7-46852A6472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1AC113-4363-6C23-C934-33BFD51B9E71}"/>
              </a:ext>
            </a:extLst>
          </p:cNvPr>
          <p:cNvSpPr>
            <a:spLocks noGrp="1"/>
          </p:cNvSpPr>
          <p:nvPr>
            <p:ph type="title"/>
          </p:nvPr>
        </p:nvSpPr>
        <p:spPr>
          <a:xfrm>
            <a:off x="841248" y="841248"/>
            <a:ext cx="6931152" cy="373777"/>
          </a:xfrm>
        </p:spPr>
        <p:txBody>
          <a:bodyPr/>
          <a:lstStyle/>
          <a:p>
            <a:r>
              <a:rPr lang="en-US" dirty="0"/>
              <a:t>Team elite</a:t>
            </a:r>
            <a:br>
              <a:rPr lang="en-US" dirty="0"/>
            </a:br>
            <a:br>
              <a:rPr lang="en-US" dirty="0"/>
            </a:br>
            <a:endParaRPr lang="en-US" dirty="0"/>
          </a:p>
        </p:txBody>
      </p:sp>
      <p:sp>
        <p:nvSpPr>
          <p:cNvPr id="4" name="Text Placeholder 3">
            <a:extLst>
              <a:ext uri="{FF2B5EF4-FFF2-40B4-BE49-F238E27FC236}">
                <a16:creationId xmlns:a16="http://schemas.microsoft.com/office/drawing/2014/main" id="{11CBBC7B-A5D1-C060-E14B-F4079967BA2B}"/>
              </a:ext>
            </a:extLst>
          </p:cNvPr>
          <p:cNvSpPr>
            <a:spLocks noGrp="1"/>
          </p:cNvSpPr>
          <p:nvPr>
            <p:ph type="body" sz="quarter" idx="10"/>
          </p:nvPr>
        </p:nvSpPr>
        <p:spPr>
          <a:xfrm>
            <a:off x="841247" y="1671502"/>
            <a:ext cx="6931152" cy="701456"/>
          </a:xfrm>
        </p:spPr>
        <p:txBody>
          <a:bodyPr/>
          <a:lstStyle/>
          <a:p>
            <a:r>
              <a:rPr lang="en-US" sz="4800" dirty="0"/>
              <a:t>Key Features</a:t>
            </a:r>
          </a:p>
          <a:p>
            <a:endParaRPr lang="en-US" dirty="0"/>
          </a:p>
        </p:txBody>
      </p:sp>
      <p:sp>
        <p:nvSpPr>
          <p:cNvPr id="9" name="TextBox 8">
            <a:extLst>
              <a:ext uri="{FF2B5EF4-FFF2-40B4-BE49-F238E27FC236}">
                <a16:creationId xmlns:a16="http://schemas.microsoft.com/office/drawing/2014/main" id="{787ADBC0-3E4C-04D8-F50A-7CBFAF597CEE}"/>
              </a:ext>
            </a:extLst>
          </p:cNvPr>
          <p:cNvSpPr txBox="1"/>
          <p:nvPr/>
        </p:nvSpPr>
        <p:spPr>
          <a:xfrm>
            <a:off x="841247" y="2829435"/>
            <a:ext cx="7338249" cy="2308324"/>
          </a:xfrm>
          <a:prstGeom prst="rect">
            <a:avLst/>
          </a:prstGeom>
          <a:noFill/>
        </p:spPr>
        <p:txBody>
          <a:bodyPr wrap="square" rtlCol="0">
            <a:spAutoFit/>
          </a:bodyPr>
          <a:lstStyle/>
          <a:p>
            <a:pPr marL="514350" indent="-514350">
              <a:buFont typeface="+mj-lt"/>
              <a:buAutoNum type="arabicPeriod"/>
            </a:pPr>
            <a:r>
              <a:rPr lang="en-US" sz="2400" dirty="0">
                <a:solidFill>
                  <a:schemeClr val="bg1"/>
                </a:solidFill>
              </a:rPr>
              <a:t>Useful statistical information for Bidders to assist with preparing and submitting a competitive bid.</a:t>
            </a:r>
          </a:p>
          <a:p>
            <a:pPr marL="514350" indent="-514350">
              <a:buFont typeface="+mj-lt"/>
              <a:buAutoNum type="arabicPeriod"/>
            </a:pPr>
            <a:endParaRPr lang="en-US" sz="2400" dirty="0">
              <a:solidFill>
                <a:schemeClr val="bg1"/>
              </a:solidFill>
            </a:endParaRPr>
          </a:p>
          <a:p>
            <a:pPr marL="514350" indent="-514350">
              <a:buFont typeface="+mj-lt"/>
              <a:buAutoNum type="arabicPeriod"/>
            </a:pPr>
            <a:r>
              <a:rPr lang="en-US" sz="2400" dirty="0">
                <a:solidFill>
                  <a:schemeClr val="bg1"/>
                </a:solidFill>
              </a:rPr>
              <a:t>A completely integrated application, also providing valuable analytical information for Contract Administration staff members</a:t>
            </a:r>
          </a:p>
        </p:txBody>
      </p:sp>
      <p:pic>
        <p:nvPicPr>
          <p:cNvPr id="6" name="Picture 5" descr="Assortment of keys on ring">
            <a:extLst>
              <a:ext uri="{FF2B5EF4-FFF2-40B4-BE49-F238E27FC236}">
                <a16:creationId xmlns:a16="http://schemas.microsoft.com/office/drawing/2014/main" id="{02FC059F-02DA-C222-B1B0-6AFD4ECB2A0A}"/>
              </a:ext>
            </a:extLst>
          </p:cNvPr>
          <p:cNvPicPr>
            <a:picLocks noChangeAspect="1"/>
          </p:cNvPicPr>
          <p:nvPr/>
        </p:nvPicPr>
        <p:blipFill>
          <a:blip r:embed="rId3"/>
          <a:stretch>
            <a:fillRect/>
          </a:stretch>
        </p:blipFill>
        <p:spPr>
          <a:xfrm>
            <a:off x="8179497" y="1215025"/>
            <a:ext cx="3511760" cy="3922734"/>
          </a:xfrm>
          <a:prstGeom prst="rect">
            <a:avLst/>
          </a:prstGeom>
          <a:noFill/>
          <a:ln>
            <a:noFill/>
          </a:ln>
        </p:spPr>
      </p:pic>
    </p:spTree>
    <p:extLst>
      <p:ext uri="{BB962C8B-B14F-4D97-AF65-F5344CB8AC3E}">
        <p14:creationId xmlns:p14="http://schemas.microsoft.com/office/powerpoint/2010/main" val="9739429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26DA25-1172-208C-2C26-5E3AF67E11D5}"/>
              </a:ext>
            </a:extLst>
          </p:cNvPr>
          <p:cNvSpPr>
            <a:spLocks noGrp="1"/>
          </p:cNvSpPr>
          <p:nvPr>
            <p:ph type="body" sz="quarter" idx="10"/>
          </p:nvPr>
        </p:nvSpPr>
        <p:spPr>
          <a:xfrm>
            <a:off x="841247" y="1536192"/>
            <a:ext cx="7526139" cy="693441"/>
          </a:xfrm>
        </p:spPr>
        <p:txBody>
          <a:bodyPr/>
          <a:lstStyle/>
          <a:p>
            <a:r>
              <a:rPr lang="en-US" sz="4800" dirty="0"/>
              <a:t>Memphis </a:t>
            </a:r>
            <a:r>
              <a:rPr lang="en-US" sz="4800" dirty="0">
                <a:solidFill>
                  <a:schemeClr val="bg1"/>
                </a:solidFill>
              </a:rPr>
              <a:t>ACE</a:t>
            </a:r>
            <a:r>
              <a:rPr lang="en-US" sz="4800" dirty="0"/>
              <a:t> AI Capabilities</a:t>
            </a:r>
          </a:p>
          <a:p>
            <a:endParaRPr lang="en-US" dirty="0"/>
          </a:p>
        </p:txBody>
      </p:sp>
      <p:sp>
        <p:nvSpPr>
          <p:cNvPr id="5" name="Title 4">
            <a:extLst>
              <a:ext uri="{FF2B5EF4-FFF2-40B4-BE49-F238E27FC236}">
                <a16:creationId xmlns:a16="http://schemas.microsoft.com/office/drawing/2014/main" id="{328CD383-5067-4E67-881B-8A7F8E0F6023}"/>
              </a:ext>
            </a:extLst>
          </p:cNvPr>
          <p:cNvSpPr>
            <a:spLocks noGrp="1"/>
          </p:cNvSpPr>
          <p:nvPr>
            <p:ph type="title"/>
          </p:nvPr>
        </p:nvSpPr>
        <p:spPr/>
        <p:txBody>
          <a:bodyPr/>
          <a:lstStyle/>
          <a:p>
            <a:r>
              <a:rPr lang="en-US" dirty="0"/>
              <a:t>Team elite</a:t>
            </a:r>
          </a:p>
        </p:txBody>
      </p:sp>
      <p:sp>
        <p:nvSpPr>
          <p:cNvPr id="10" name="TextBox 9">
            <a:extLst>
              <a:ext uri="{FF2B5EF4-FFF2-40B4-BE49-F238E27FC236}">
                <a16:creationId xmlns:a16="http://schemas.microsoft.com/office/drawing/2014/main" id="{1F8712D9-E4B1-321F-EABC-DA0D94C61891}"/>
              </a:ext>
            </a:extLst>
          </p:cNvPr>
          <p:cNvSpPr txBox="1"/>
          <p:nvPr/>
        </p:nvSpPr>
        <p:spPr>
          <a:xfrm>
            <a:off x="710618" y="2477322"/>
            <a:ext cx="7526139" cy="3416320"/>
          </a:xfrm>
          <a:prstGeom prst="rect">
            <a:avLst/>
          </a:prstGeom>
          <a:noFill/>
        </p:spPr>
        <p:txBody>
          <a:bodyPr wrap="square" rtlCol="0">
            <a:spAutoFit/>
          </a:bodyPr>
          <a:lstStyle/>
          <a:p>
            <a:r>
              <a:rPr lang="en-US" sz="2400" b="1" u="sng" dirty="0">
                <a:solidFill>
                  <a:schemeClr val="bg1"/>
                </a:solidFill>
              </a:rPr>
              <a:t>End-User</a:t>
            </a:r>
            <a:r>
              <a:rPr lang="en-US" sz="2400" u="sng" dirty="0">
                <a:solidFill>
                  <a:schemeClr val="bg1"/>
                </a:solidFill>
              </a:rPr>
              <a:t>:  </a:t>
            </a:r>
          </a:p>
          <a:p>
            <a:r>
              <a:rPr lang="en-US" sz="2400" dirty="0">
                <a:solidFill>
                  <a:schemeClr val="bg1"/>
                </a:solidFill>
              </a:rPr>
              <a:t>Supplier Communicates with AI Assistant to verify last year’s winning bid in preparation to bid for current solicitation.</a:t>
            </a:r>
          </a:p>
          <a:p>
            <a:endParaRPr lang="en-US" sz="2400" dirty="0">
              <a:solidFill>
                <a:schemeClr val="bg1"/>
              </a:solidFill>
            </a:endParaRPr>
          </a:p>
          <a:p>
            <a:r>
              <a:rPr lang="en-US" sz="2400" b="1" u="sng" dirty="0">
                <a:solidFill>
                  <a:schemeClr val="bg1"/>
                </a:solidFill>
              </a:rPr>
              <a:t>Contract Administrator</a:t>
            </a:r>
            <a:r>
              <a:rPr lang="en-US" sz="2400" u="sng" dirty="0">
                <a:solidFill>
                  <a:schemeClr val="bg1"/>
                </a:solidFill>
              </a:rPr>
              <a:t>:  </a:t>
            </a:r>
          </a:p>
          <a:p>
            <a:r>
              <a:rPr lang="en-US" sz="2400" dirty="0">
                <a:solidFill>
                  <a:schemeClr val="bg1"/>
                </a:solidFill>
              </a:rPr>
              <a:t>In preparing for issuance of an upcoming Solicitation for RFP, Christina is asked for the range for last year’s bid, as well as, the winning bid amount.</a:t>
            </a:r>
          </a:p>
        </p:txBody>
      </p:sp>
      <p:pic>
        <p:nvPicPr>
          <p:cNvPr id="13" name="Picture 12">
            <a:extLst>
              <a:ext uri="{FF2B5EF4-FFF2-40B4-BE49-F238E27FC236}">
                <a16:creationId xmlns:a16="http://schemas.microsoft.com/office/drawing/2014/main" id="{701A1C3A-B6B0-222A-7C6E-C05F4938D634}"/>
              </a:ext>
            </a:extLst>
          </p:cNvPr>
          <p:cNvPicPr>
            <a:picLocks noChangeAspect="1"/>
          </p:cNvPicPr>
          <p:nvPr/>
        </p:nvPicPr>
        <p:blipFill>
          <a:blip r:embed="rId3"/>
          <a:stretch>
            <a:fillRect/>
          </a:stretch>
        </p:blipFill>
        <p:spPr>
          <a:xfrm>
            <a:off x="8830849" y="1399032"/>
            <a:ext cx="2810465" cy="4951664"/>
          </a:xfrm>
          <a:prstGeom prst="rect">
            <a:avLst/>
          </a:prstGeom>
        </p:spPr>
      </p:pic>
    </p:spTree>
    <p:extLst>
      <p:ext uri="{BB962C8B-B14F-4D97-AF65-F5344CB8AC3E}">
        <p14:creationId xmlns:p14="http://schemas.microsoft.com/office/powerpoint/2010/main" val="170918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65F9-1277-44D6-5061-5E39C31A4F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2358F9-1E09-8477-CC17-76631207C588}"/>
              </a:ext>
            </a:extLst>
          </p:cNvPr>
          <p:cNvSpPr>
            <a:spLocks noGrp="1"/>
          </p:cNvSpPr>
          <p:nvPr>
            <p:ph type="title"/>
          </p:nvPr>
        </p:nvSpPr>
        <p:spPr>
          <a:xfrm>
            <a:off x="841248" y="841248"/>
            <a:ext cx="6931152" cy="373777"/>
          </a:xfrm>
        </p:spPr>
        <p:txBody>
          <a:bodyPr/>
          <a:lstStyle/>
          <a:p>
            <a:r>
              <a:rPr lang="en-US" dirty="0"/>
              <a:t>Team elite</a:t>
            </a:r>
            <a:br>
              <a:rPr lang="en-US" dirty="0"/>
            </a:br>
            <a:br>
              <a:rPr lang="en-US" dirty="0"/>
            </a:br>
            <a:endParaRPr lang="en-US" dirty="0"/>
          </a:p>
        </p:txBody>
      </p:sp>
      <p:sp>
        <p:nvSpPr>
          <p:cNvPr id="4" name="Text Placeholder 3">
            <a:extLst>
              <a:ext uri="{FF2B5EF4-FFF2-40B4-BE49-F238E27FC236}">
                <a16:creationId xmlns:a16="http://schemas.microsoft.com/office/drawing/2014/main" id="{A0F61931-89F9-EF4F-3007-274C1E759F4D}"/>
              </a:ext>
            </a:extLst>
          </p:cNvPr>
          <p:cNvSpPr>
            <a:spLocks noGrp="1"/>
          </p:cNvSpPr>
          <p:nvPr>
            <p:ph type="body" sz="quarter" idx="10"/>
          </p:nvPr>
        </p:nvSpPr>
        <p:spPr>
          <a:xfrm>
            <a:off x="841247" y="1327760"/>
            <a:ext cx="6931152" cy="701456"/>
          </a:xfrm>
        </p:spPr>
        <p:txBody>
          <a:bodyPr/>
          <a:lstStyle/>
          <a:p>
            <a:r>
              <a:rPr lang="en-US" sz="4800" dirty="0"/>
              <a:t>Examples of AI Statistical and Analytical Production</a:t>
            </a:r>
          </a:p>
          <a:p>
            <a:endParaRPr lang="en-US" dirty="0"/>
          </a:p>
        </p:txBody>
      </p:sp>
      <p:sp>
        <p:nvSpPr>
          <p:cNvPr id="8" name="TextBox 7">
            <a:extLst>
              <a:ext uri="{FF2B5EF4-FFF2-40B4-BE49-F238E27FC236}">
                <a16:creationId xmlns:a16="http://schemas.microsoft.com/office/drawing/2014/main" id="{E5C0E071-9DD3-5120-DD65-9B35B4A08DC9}"/>
              </a:ext>
            </a:extLst>
          </p:cNvPr>
          <p:cNvSpPr txBox="1"/>
          <p:nvPr/>
        </p:nvSpPr>
        <p:spPr>
          <a:xfrm>
            <a:off x="841247" y="2993601"/>
            <a:ext cx="5398718" cy="461665"/>
          </a:xfrm>
          <a:prstGeom prst="rect">
            <a:avLst/>
          </a:prstGeom>
          <a:noFill/>
        </p:spPr>
        <p:txBody>
          <a:bodyPr wrap="square" rtlCol="0">
            <a:spAutoFit/>
          </a:bodyPr>
          <a:lstStyle/>
          <a:p>
            <a:r>
              <a:rPr lang="en-US" sz="2400" dirty="0">
                <a:solidFill>
                  <a:schemeClr val="bg1"/>
                </a:solidFill>
              </a:rPr>
              <a:t>Bidder Statistical Information Request</a:t>
            </a:r>
          </a:p>
        </p:txBody>
      </p:sp>
      <p:sp>
        <p:nvSpPr>
          <p:cNvPr id="10" name="TextBox 9">
            <a:extLst>
              <a:ext uri="{FF2B5EF4-FFF2-40B4-BE49-F238E27FC236}">
                <a16:creationId xmlns:a16="http://schemas.microsoft.com/office/drawing/2014/main" id="{498AB172-7512-FE54-9C79-EC9BCE9181EF}"/>
              </a:ext>
            </a:extLst>
          </p:cNvPr>
          <p:cNvSpPr txBox="1"/>
          <p:nvPr/>
        </p:nvSpPr>
        <p:spPr>
          <a:xfrm>
            <a:off x="7089733" y="2993601"/>
            <a:ext cx="4935253" cy="461665"/>
          </a:xfrm>
          <a:prstGeom prst="rect">
            <a:avLst/>
          </a:prstGeom>
          <a:noFill/>
        </p:spPr>
        <p:txBody>
          <a:bodyPr wrap="square" rtlCol="0">
            <a:spAutoFit/>
          </a:bodyPr>
          <a:lstStyle/>
          <a:p>
            <a:r>
              <a:rPr lang="en-US" sz="2400" b="1" dirty="0">
                <a:solidFill>
                  <a:schemeClr val="bg1"/>
                </a:solidFill>
              </a:rPr>
              <a:t>Contract Admin Analytical Request</a:t>
            </a:r>
          </a:p>
        </p:txBody>
      </p:sp>
    </p:spTree>
    <p:extLst>
      <p:ext uri="{BB962C8B-B14F-4D97-AF65-F5344CB8AC3E}">
        <p14:creationId xmlns:p14="http://schemas.microsoft.com/office/powerpoint/2010/main" val="159404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C25EE42-B3D5-AD1E-48BE-54CEFF2E3D79}"/>
              </a:ext>
            </a:extLst>
          </p:cNvPr>
          <p:cNvSpPr>
            <a:spLocks noGrp="1"/>
          </p:cNvSpPr>
          <p:nvPr>
            <p:ph type="title"/>
          </p:nvPr>
        </p:nvSpPr>
        <p:spPr>
          <a:xfrm>
            <a:off x="841243" y="832105"/>
            <a:ext cx="10479088" cy="1147008"/>
          </a:xfrm>
        </p:spPr>
        <p:txBody>
          <a:bodyPr/>
          <a:lstStyle/>
          <a:p>
            <a:r>
              <a:rPr lang="en-US" dirty="0"/>
              <a:t>Thank you</a:t>
            </a:r>
          </a:p>
        </p:txBody>
      </p:sp>
      <p:sp>
        <p:nvSpPr>
          <p:cNvPr id="15" name="Text Placeholder 14">
            <a:extLst>
              <a:ext uri="{FF2B5EF4-FFF2-40B4-BE49-F238E27FC236}">
                <a16:creationId xmlns:a16="http://schemas.microsoft.com/office/drawing/2014/main" id="{F4027D16-8477-9439-2912-A02011AD8AC6}"/>
              </a:ext>
            </a:extLst>
          </p:cNvPr>
          <p:cNvSpPr>
            <a:spLocks noGrp="1"/>
          </p:cNvSpPr>
          <p:nvPr>
            <p:ph type="body" sz="quarter" idx="11"/>
          </p:nvPr>
        </p:nvSpPr>
        <p:spPr>
          <a:xfrm>
            <a:off x="841375" y="3705309"/>
            <a:ext cx="10479088" cy="2587625"/>
          </a:xfrm>
        </p:spPr>
        <p:txBody>
          <a:bodyPr/>
          <a:lstStyle/>
          <a:p>
            <a:r>
              <a:rPr lang="en-US" dirty="0"/>
              <a:t>Team elite (Pierre </a:t>
            </a:r>
            <a:r>
              <a:rPr lang="en-US" dirty="0" err="1"/>
              <a:t>knox</a:t>
            </a:r>
            <a:r>
              <a:rPr lang="en-US" dirty="0"/>
              <a:t>, Dominique branch, &amp; </a:t>
            </a:r>
            <a:r>
              <a:rPr lang="en-US" dirty="0" err="1"/>
              <a:t>jacquline</a:t>
            </a:r>
            <a:r>
              <a:rPr lang="en-US" dirty="0"/>
              <a:t> </a:t>
            </a:r>
            <a:r>
              <a:rPr lang="en-US" dirty="0" err="1"/>
              <a:t>exum</a:t>
            </a:r>
            <a:r>
              <a:rPr lang="en-US" dirty="0"/>
              <a:t>)</a:t>
            </a:r>
            <a:br>
              <a:rPr lang="en-US" dirty="0"/>
            </a:br>
            <a:r>
              <a:rPr lang="en-US" dirty="0"/>
              <a:t>901-356-5395</a:t>
            </a:r>
            <a:br>
              <a:rPr lang="en-US" dirty="0"/>
            </a:br>
            <a:r>
              <a:rPr lang="en-US" dirty="0"/>
              <a:t>teamelite@ace.com</a:t>
            </a:r>
            <a:br>
              <a:rPr lang="en-US" dirty="0"/>
            </a:br>
            <a:r>
              <a:rPr lang="en-US" dirty="0"/>
              <a:t>WWW.memphisace.COM</a:t>
            </a:r>
          </a:p>
        </p:txBody>
      </p:sp>
      <p:sp>
        <p:nvSpPr>
          <p:cNvPr id="2" name="TextBox 1">
            <a:extLst>
              <a:ext uri="{FF2B5EF4-FFF2-40B4-BE49-F238E27FC236}">
                <a16:creationId xmlns:a16="http://schemas.microsoft.com/office/drawing/2014/main" id="{EF71B6A8-85BD-F022-399F-B1624F2BF24D}"/>
              </a:ext>
            </a:extLst>
          </p:cNvPr>
          <p:cNvSpPr txBox="1"/>
          <p:nvPr/>
        </p:nvSpPr>
        <p:spPr>
          <a:xfrm>
            <a:off x="841243" y="2134325"/>
            <a:ext cx="9695145" cy="707886"/>
          </a:xfrm>
          <a:prstGeom prst="rect">
            <a:avLst/>
          </a:prstGeom>
          <a:noFill/>
        </p:spPr>
        <p:txBody>
          <a:bodyPr wrap="square" rtlCol="0">
            <a:spAutoFit/>
          </a:bodyPr>
          <a:lstStyle/>
          <a:p>
            <a:r>
              <a:rPr lang="en-US" sz="4000" b="1" dirty="0">
                <a:solidFill>
                  <a:schemeClr val="bg1"/>
                </a:solidFill>
              </a:rPr>
              <a:t>Memphis Access Contracts Easily (ACE) App</a:t>
            </a:r>
          </a:p>
        </p:txBody>
      </p:sp>
      <p:sp>
        <p:nvSpPr>
          <p:cNvPr id="3" name="TextBox 2">
            <a:extLst>
              <a:ext uri="{FF2B5EF4-FFF2-40B4-BE49-F238E27FC236}">
                <a16:creationId xmlns:a16="http://schemas.microsoft.com/office/drawing/2014/main" id="{C518C1D0-C552-AA21-16A6-CDD3BD3DAB35}"/>
              </a:ext>
            </a:extLst>
          </p:cNvPr>
          <p:cNvSpPr txBox="1"/>
          <p:nvPr/>
        </p:nvSpPr>
        <p:spPr>
          <a:xfrm>
            <a:off x="841243" y="2830882"/>
            <a:ext cx="9091897" cy="400110"/>
          </a:xfrm>
          <a:prstGeom prst="rect">
            <a:avLst/>
          </a:prstGeom>
          <a:noFill/>
        </p:spPr>
        <p:txBody>
          <a:bodyPr wrap="square" rtlCol="0">
            <a:spAutoFit/>
          </a:bodyPr>
          <a:lstStyle/>
          <a:p>
            <a:r>
              <a:rPr lang="en-US" sz="2000" i="1" dirty="0">
                <a:solidFill>
                  <a:schemeClr val="bg1"/>
                </a:solidFill>
              </a:rPr>
              <a:t>An Innovative Enhanced AI Platform Making Contracting Easy and Simple!</a:t>
            </a:r>
          </a:p>
        </p:txBody>
      </p:sp>
    </p:spTree>
    <p:extLst>
      <p:ext uri="{BB962C8B-B14F-4D97-AF65-F5344CB8AC3E}">
        <p14:creationId xmlns:p14="http://schemas.microsoft.com/office/powerpoint/2010/main" val="19884370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47F30-5811-40C0-99EC-CF53200590B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A8837B91-4329-4308-94DA-BB811B5F3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Corporate colors presentation</Template>
  <TotalTime>1070</TotalTime>
  <Words>388</Words>
  <Application>Microsoft Office PowerPoint</Application>
  <PresentationFormat>Widescreen</PresentationFormat>
  <Paragraphs>55</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Light</vt:lpstr>
      <vt:lpstr>Arial</vt:lpstr>
      <vt:lpstr>Calibri</vt:lpstr>
      <vt:lpstr>Custom</vt:lpstr>
      <vt:lpstr>Team elite    </vt:lpstr>
      <vt:lpstr>Team elite    </vt:lpstr>
      <vt:lpstr>Team elite  </vt:lpstr>
      <vt:lpstr>Team elite  </vt:lpstr>
      <vt:lpstr>Team elite  </vt:lpstr>
      <vt:lpstr>Team elite</vt:lpstr>
      <vt:lpstr>Team elite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Pierre Knox</dc:creator>
  <cp:lastModifiedBy>Pierre Knox</cp:lastModifiedBy>
  <cp:revision>26</cp:revision>
  <dcterms:created xsi:type="dcterms:W3CDTF">2025-11-08T17:43:48Z</dcterms:created>
  <dcterms:modified xsi:type="dcterms:W3CDTF">2025-11-09T16:52:17Z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