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nonymous Pro Bold" charset="1" panose="02060809030202000504"/>
      <p:regular r:id="rId11"/>
    </p:embeddedFont>
    <p:embeddedFont>
      <p:font typeface="Anonymous Pro" charset="1" panose="020606090302020005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3147" y="1962802"/>
            <a:ext cx="13183731" cy="8324198"/>
          </a:xfrm>
          <a:custGeom>
            <a:avLst/>
            <a:gdLst/>
            <a:ahLst/>
            <a:cxnLst/>
            <a:rect r="r" b="b" t="t" l="l"/>
            <a:pathLst>
              <a:path h="8324198" w="13183731">
                <a:moveTo>
                  <a:pt x="0" y="0"/>
                </a:moveTo>
                <a:lnTo>
                  <a:pt x="13183730" y="0"/>
                </a:lnTo>
                <a:lnTo>
                  <a:pt x="13183730" y="8324198"/>
                </a:lnTo>
                <a:lnTo>
                  <a:pt x="0" y="832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7692" r="-4685" b="-8833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83045" y="8338775"/>
            <a:ext cx="10921910" cy="158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7"/>
              </a:lnSpc>
            </a:pPr>
          </a:p>
          <a:p>
            <a:pPr algn="ctr">
              <a:lnSpc>
                <a:spcPts val="5237"/>
              </a:lnSpc>
            </a:pPr>
            <a:r>
              <a:rPr lang="en-US" sz="37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.</a:t>
            </a:r>
          </a:p>
          <a:p>
            <a:pPr algn="ctr">
              <a:lnSpc>
                <a:spcPts val="3697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090345" y="285950"/>
            <a:ext cx="13866532" cy="224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143876"/>
                </a:solidFill>
                <a:latin typeface="Anonymous Pro"/>
                <a:ea typeface="Anonymous Pro"/>
                <a:cs typeface="Anonymous Pro"/>
                <a:sym typeface="Anonymous Pro"/>
              </a:rPr>
              <a:t>The</a:t>
            </a:r>
            <a:r>
              <a:rPr lang="en-US" sz="3440">
                <a:solidFill>
                  <a:srgbClr val="143876"/>
                </a:solidFill>
                <a:latin typeface="Anonymous Pro"/>
                <a:ea typeface="Anonymous Pro"/>
                <a:cs typeface="Anonymous Pro"/>
                <a:sym typeface="Anonymous Pro"/>
              </a:rPr>
              <a:t> Memphis Business S.y.s.t.e.m</a:t>
            </a:r>
          </a:p>
          <a:p>
            <a:pPr algn="ctr">
              <a:lnSpc>
                <a:spcPts val="3417"/>
              </a:lnSpc>
              <a:spcBef>
                <a:spcPct val="0"/>
              </a:spcBef>
            </a:pPr>
            <a:r>
              <a:rPr lang="en-US" b="true" sz="24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Saving Your Self Time, Energy, and Money</a:t>
            </a:r>
          </a:p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b="true" sz="34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(TMBS)</a:t>
            </a:r>
          </a:p>
          <a:p>
            <a:pPr algn="ctr">
              <a:lnSpc>
                <a:spcPts val="481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76822" y="8464955"/>
            <a:ext cx="2478159" cy="2193901"/>
          </a:xfrm>
          <a:custGeom>
            <a:avLst/>
            <a:gdLst/>
            <a:ahLst/>
            <a:cxnLst/>
            <a:rect r="r" b="b" t="t" l="l"/>
            <a:pathLst>
              <a:path h="2193901" w="2478159">
                <a:moveTo>
                  <a:pt x="0" y="0"/>
                </a:moveTo>
                <a:lnTo>
                  <a:pt x="2478159" y="0"/>
                </a:lnTo>
                <a:lnTo>
                  <a:pt x="2478159" y="2193901"/>
                </a:lnTo>
                <a:lnTo>
                  <a:pt x="0" y="2193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626" r="0" b="-448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73845" y="230804"/>
            <a:ext cx="5140310" cy="598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b="true" sz="34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The Challenge</a:t>
            </a: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84855" y="1389898"/>
            <a:ext cx="12510169" cy="256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</a:pP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Complex Vendor Onboarding</a:t>
            </a:r>
          </a:p>
          <a:p>
            <a:pPr algn="ctr">
              <a:lnSpc>
                <a:spcPts val="5237"/>
              </a:lnSpc>
              <a:spcBef>
                <a:spcPct val="0"/>
              </a:spcBef>
            </a:pPr>
            <a:r>
              <a:rPr lang="en-US" sz="37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Many businesses struggle to </a:t>
            </a:r>
            <a:r>
              <a:rPr lang="en-US" b="true" sz="37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navigate </a:t>
            </a:r>
            <a:r>
              <a:rPr lang="en-US" sz="37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the confusing and time-consuming process of becoming </a:t>
            </a:r>
            <a:r>
              <a:rPr lang="en-US" b="true" sz="37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approved</a:t>
            </a:r>
            <a:r>
              <a:rPr lang="en-US" sz="37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city vendors.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4039572"/>
            <a:ext cx="17954981" cy="1836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5"/>
              </a:lnSpc>
            </a:pPr>
            <a:r>
              <a:rPr lang="en-US" sz="3182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Lack of Visibility &amp; Connection</a:t>
            </a:r>
          </a:p>
          <a:p>
            <a:pPr algn="ctr">
              <a:lnSpc>
                <a:spcPts val="5155"/>
              </a:lnSpc>
              <a:spcBef>
                <a:spcPct val="0"/>
              </a:spcBef>
            </a:pPr>
            <a:r>
              <a:rPr lang="en-US" sz="3682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Even after approval, businesses often remain </a:t>
            </a:r>
            <a:r>
              <a:rPr lang="en-US" b="true" sz="3682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disconnected</a:t>
            </a:r>
            <a:r>
              <a:rPr lang="en-US" sz="3682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from real contracting and partnership </a:t>
            </a:r>
            <a:r>
              <a:rPr lang="en-US" b="true" sz="3682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opportunities.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6438411"/>
            <a:ext cx="17650920" cy="4220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b="true" sz="34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Dis</a:t>
            </a:r>
            <a:r>
              <a:rPr lang="en-US" b="true" sz="34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organized Reporting &amp; Tracking</a:t>
            </a:r>
          </a:p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City staff and agencies lack a simple, </a:t>
            </a:r>
            <a:r>
              <a:rPr lang="en-US" b="true" sz="344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centralized system to</a:t>
            </a: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manage vendor data, close out contracts, and identify local partners for future projects.</a:t>
            </a:r>
          </a:p>
          <a:p>
            <a:pPr algn="ctr">
              <a:lnSpc>
                <a:spcPts val="4817"/>
              </a:lnSpc>
              <a:spcBef>
                <a:spcPct val="0"/>
              </a:spcBef>
            </a:pPr>
          </a:p>
          <a:p>
            <a:pPr algn="ctr">
              <a:lnSpc>
                <a:spcPts val="4817"/>
              </a:lnSpc>
              <a:spcBef>
                <a:spcPct val="0"/>
              </a:spcBef>
            </a:pPr>
          </a:p>
          <a:p>
            <a:pPr algn="ctr">
              <a:lnSpc>
                <a:spcPts val="453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1120" y="2492650"/>
            <a:ext cx="17225760" cy="676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1.) </a:t>
            </a:r>
            <a:r>
              <a:rPr lang="en-US" sz="3957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Smart Onboarding</a:t>
            </a: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– Step-by-step registration and compliance checks.</a:t>
            </a:r>
          </a:p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2.) </a:t>
            </a:r>
            <a:r>
              <a:rPr lang="en-US" sz="3957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Business Profile Builder</a:t>
            </a: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– Showcase your services, licenses, and certifications.</a:t>
            </a:r>
          </a:p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3.) </a:t>
            </a:r>
            <a:r>
              <a:rPr lang="en-US" sz="3957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Opportunity Alert</a:t>
            </a: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s – Get matched instantly with contracts and RFPs that fit your business.</a:t>
            </a:r>
          </a:p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4.) </a:t>
            </a:r>
            <a:r>
              <a:rPr lang="en-US" sz="3957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Contract Closeout Tools</a:t>
            </a:r>
            <a:r>
              <a:rPr lang="en-US" sz="3957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– Track contract progress, submit reports, and build a verified vendor record for future projects.</a:t>
            </a:r>
          </a:p>
          <a:p>
            <a:pPr algn="ctr">
              <a:lnSpc>
                <a:spcPts val="422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692158" y="8142404"/>
            <a:ext cx="2064722" cy="2231793"/>
          </a:xfrm>
          <a:custGeom>
            <a:avLst/>
            <a:gdLst/>
            <a:ahLst/>
            <a:cxnLst/>
            <a:rect r="r" b="b" t="t" l="l"/>
            <a:pathLst>
              <a:path h="2231793" w="2064722">
                <a:moveTo>
                  <a:pt x="0" y="0"/>
                </a:moveTo>
                <a:lnTo>
                  <a:pt x="2064722" y="0"/>
                </a:lnTo>
                <a:lnTo>
                  <a:pt x="2064722" y="2231792"/>
                </a:lnTo>
                <a:lnTo>
                  <a:pt x="0" y="2231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461" r="-11125" b="-4117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373336"/>
            <a:ext cx="17477171" cy="242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</a:pP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The Solution </a:t>
            </a:r>
          </a:p>
          <a:p>
            <a:pPr algn="ctr">
              <a:lnSpc>
                <a:spcPts val="4817"/>
              </a:lnSpc>
            </a:pP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( TMBS)</a:t>
            </a: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A system designed to help Memphis businesses register, grow, and win government contracts faster and easier than ever before.</a:t>
            </a:r>
          </a:p>
          <a:p>
            <a:pPr algn="ctr">
              <a:lnSpc>
                <a:spcPts val="481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3596" y="195185"/>
            <a:ext cx="16225704" cy="9849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TMBS Pricing Options</a:t>
            </a:r>
          </a:p>
          <a:p>
            <a:pPr algn="ctr">
              <a:lnSpc>
                <a:spcPts val="3137"/>
              </a:lnSpc>
            </a:pPr>
            <a:r>
              <a:rPr lang="en-US" sz="22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1. Basic Pla</a:t>
            </a: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n – $0 / month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For new or small businesses just starting out.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Vendor registration help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Upload documents easily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Limited AI guidance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3 monthly contract alerts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Goal: Get vendor-ready and start seeing opportunities.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2</a:t>
            </a:r>
            <a:r>
              <a:rPr lang="en-US" sz="22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. Growth Plan</a:t>
            </a: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– $25 / month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For businesses ready to grow and compete.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Full Smart Onboarding tools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Unlimited contract &amp; RFP alerts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AI Business Profile Builder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Access to training &amp; partner programs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Email/text support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Goal: Win contracts and scale with confidence.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3.</a:t>
            </a:r>
            <a:r>
              <a:rPr lang="en-US" sz="22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Enterprise Plan </a:t>
            </a: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– $99 / month (or custom for agencies)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For larger businesses, nonprofits, or city departments.</a:t>
            </a:r>
          </a:p>
          <a:p>
            <a:pPr algn="ctr">
              <a:lnSpc>
                <a:spcPts val="3137"/>
              </a:lnSpc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Everything in Growth Plan</a:t>
            </a:r>
          </a:p>
          <a:p>
            <a:pPr algn="ctr">
              <a:lnSpc>
                <a:spcPts val="3137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Contract reporting &amp; close</a:t>
            </a: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out tools</a:t>
            </a:r>
          </a:p>
          <a:p>
            <a:pPr algn="ctr">
              <a:lnSpc>
                <a:spcPts val="3137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Vendor performance tracking dashboard</a:t>
            </a:r>
          </a:p>
          <a:p>
            <a:pPr algn="ctr">
              <a:lnSpc>
                <a:spcPts val="3137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Priority onboarding &amp; support</a:t>
            </a:r>
          </a:p>
          <a:p>
            <a:pPr algn="ctr">
              <a:lnSpc>
                <a:spcPts val="3137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✅ Data insights for future bids</a:t>
            </a:r>
          </a:p>
          <a:p>
            <a:pPr algn="ctr">
              <a:lnSpc>
                <a:spcPts val="3137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Goal: Streamline vendor management and partnerships citywide.</a:t>
            </a:r>
          </a:p>
          <a:p>
            <a:pPr algn="ctr">
              <a:lnSpc>
                <a:spcPts val="3214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211786" y="6983241"/>
            <a:ext cx="3076214" cy="3684351"/>
          </a:xfrm>
          <a:custGeom>
            <a:avLst/>
            <a:gdLst/>
            <a:ahLst/>
            <a:cxnLst/>
            <a:rect r="r" b="b" t="t" l="l"/>
            <a:pathLst>
              <a:path h="3684351" w="3076214">
                <a:moveTo>
                  <a:pt x="0" y="0"/>
                </a:moveTo>
                <a:lnTo>
                  <a:pt x="3076214" y="0"/>
                </a:lnTo>
                <a:lnTo>
                  <a:pt x="3076214" y="3684351"/>
                </a:lnTo>
                <a:lnTo>
                  <a:pt x="0" y="3684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1296" b="-3615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623" y="329680"/>
            <a:ext cx="18128754" cy="791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</a:pP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Impact</a:t>
            </a:r>
          </a:p>
          <a:p>
            <a:pPr algn="ctr">
              <a:lnSpc>
                <a:spcPts val="4817"/>
              </a:lnSpc>
            </a:pP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1.) </a:t>
            </a: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For Businesses: Easier access</a:t>
            </a: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to city contracts and support programs.</a:t>
            </a:r>
          </a:p>
          <a:p>
            <a:pPr algn="ctr">
              <a:lnSpc>
                <a:spcPts val="4817"/>
              </a:lnSpc>
            </a:pP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Less paperwork, faster results, and more visibility.</a:t>
            </a:r>
          </a:p>
          <a:p>
            <a:pPr algn="ctr">
              <a:lnSpc>
                <a:spcPts val="4817"/>
              </a:lnSpc>
            </a:pPr>
          </a:p>
          <a:p>
            <a:pPr algn="ctr">
              <a:lnSpc>
                <a:spcPts val="4817"/>
              </a:lnSpc>
            </a:pP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2.) </a:t>
            </a: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For the City :Organized vendor tracking </a:t>
            </a: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and transparent reporting.</a:t>
            </a:r>
          </a:p>
          <a:p>
            <a:pPr algn="ctr">
              <a:lnSpc>
                <a:spcPts val="4817"/>
              </a:lnSpc>
            </a:pPr>
          </a:p>
          <a:p>
            <a:pPr algn="ctr">
              <a:lnSpc>
                <a:spcPts val="4817"/>
              </a:lnSpc>
            </a:pP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Stronger relationships </a:t>
            </a: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with reliable local partners.</a:t>
            </a:r>
          </a:p>
          <a:p>
            <a:pPr algn="ctr">
              <a:lnSpc>
                <a:spcPts val="4817"/>
              </a:lnSpc>
            </a:pPr>
          </a:p>
          <a:p>
            <a:pPr algn="ctr">
              <a:lnSpc>
                <a:spcPts val="4817"/>
              </a:lnSpc>
            </a:pP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3.) </a:t>
            </a:r>
            <a:r>
              <a:rPr lang="en-US" sz="3440" b="true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For Memphis:</a:t>
            </a:r>
          </a:p>
          <a:p>
            <a:pPr algn="ctr">
              <a:lnSpc>
                <a:spcPts val="4817"/>
              </a:lnSpc>
            </a:pPr>
            <a:r>
              <a:rPr lang="en-US" sz="344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 thriving, connected business ecosystem that supports growth and inclusion.</a:t>
            </a:r>
          </a:p>
          <a:p>
            <a:pPr algn="ctr">
              <a:lnSpc>
                <a:spcPts val="4817"/>
              </a:lnSpc>
            </a:pPr>
          </a:p>
          <a:p>
            <a:pPr algn="ctr">
              <a:lnSpc>
                <a:spcPts val="4817"/>
              </a:lnSpc>
            </a:pPr>
          </a:p>
          <a:p>
            <a:pPr algn="ctr">
              <a:lnSpc>
                <a:spcPts val="4817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466242" y="7431494"/>
            <a:ext cx="2742135" cy="2855506"/>
          </a:xfrm>
          <a:custGeom>
            <a:avLst/>
            <a:gdLst/>
            <a:ahLst/>
            <a:cxnLst/>
            <a:rect r="r" b="b" t="t" l="l"/>
            <a:pathLst>
              <a:path h="2855506" w="2742135">
                <a:moveTo>
                  <a:pt x="0" y="0"/>
                </a:moveTo>
                <a:lnTo>
                  <a:pt x="2742135" y="0"/>
                </a:lnTo>
                <a:lnTo>
                  <a:pt x="2742135" y="2855506"/>
                </a:lnTo>
                <a:lnTo>
                  <a:pt x="0" y="2855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541" r="-8706" b="-4041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DAG4KqTDyGI</dc:identifier>
  <dcterms:modified xsi:type="dcterms:W3CDTF">2011-08-01T06:04:30Z</dcterms:modified>
  <cp:revision>1</cp:revision>
  <dc:title>Your paragraph text</dc:title>
</cp:coreProperties>
</file>