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Unbounded"/>
      <p:regular r:id="rId19"/>
    </p:embeddedFont>
    <p:embeddedFont>
      <p:font typeface="Unbounded"/>
      <p:regular r:id="rId20"/>
    </p:embeddedFont>
    <p:embeddedFont>
      <p:font typeface="Open Sans"/>
      <p:regular r:id="rId21"/>
    </p:embeddedFont>
    <p:embeddedFont>
      <p:font typeface="Open Sans"/>
      <p:regular r:id="rId22"/>
    </p:embeddedFont>
    <p:embeddedFont>
      <p:font typeface="Open Sans"/>
      <p:regular r:id="rId23"/>
    </p:embeddedFont>
    <p:embeddedFont>
      <p:font typeface="Open Sans"/>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right to it. I'm here to present Memphis's next bridge between public interests and private business.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an entrepreneur or small-business owner you know how the saying goes you gotta spend money, to make money. 
At least, That's how it usually goes.
But, if you navigate public proposals for business, you might agree with my version of the saying. (click)
If that sounds about right to you, that's what we're here to alleviate today.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challenge:
We got great insights and anecdotal data this weekend and it boiled to 3 things for me. Complexity, compliance, and human capacity.
Last night there were 8 open solicitations in the city's portal. 2 of them had attached with 50-60 pages. What more do I have to say? I'm already second-guessing this decision. 
But I persevere, but in all those words and places to sign, there's still missing vital information, the questions and answers get extended costing more time.
And in some of the worst-case scenarios someone is taking time to apply for jobs they're ineligible for becuase they scrolled right past clause in a sentence under a spreadsheet, again wasted time. 
This is impacting busy people's time, opportunity costs missing out on good vendors, and lastly the public perception of Memphis as an economic HUB.
So where do we go from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answer? 
We need clarity, in common language, as quickly as possible.
What if we could turn that barrier to entry, into a hustler's dream? A plan of action and box to check.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you to the Memphis B.B.Q.
It has three main features:
AI summarization - We're using the BBQ to do what LLMs do best. generates clear, concise briefs you can review in minutes instead of hours
Extraction and organization - Retrieves action items &amp; deliverables with due dates. 
Improved user experience - We're standing between the user and an intimidating PDF distilling it into something that can drive a desicion with less overhead effort.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me to demonstrate:
This is a real life RFP. I assure you I did not memorize this in 30 hours. 60 pages like I said. 30 front and back.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Enough dilly dally, lets bring out the BBQ</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2-1.png"/><Relationship Id="rId3"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3-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hyperlink" Target="https://cdn.gamma.app/bvq5csehq024c19/ea0bd15edc844e128ef7beff37a3fe58/original/RFQ-324765-Ground-Maintenance-Services-for-Cent.pdf" TargetMode="External"/><Relationship Id="rId1" Type="http://schemas.openxmlformats.org/officeDocument/2006/relationships/image" Target="../media/image-6-1.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memphis-bbq.vercel.app/" TargetMode="External"/><Relationship Id="rId1" Type="http://schemas.openxmlformats.org/officeDocument/2006/relationships/image" Target="../media/image-7-1.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slideLayout" Target="../slideLayouts/slideLayout10.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00325"/>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Memphis Better Business Qualifier </a:t>
            </a:r>
            <a:endParaRPr lang="en-US" sz="4450" dirty="0"/>
          </a:p>
        </p:txBody>
      </p:sp>
      <p:sp>
        <p:nvSpPr>
          <p:cNvPr id="4" name="Text 1"/>
          <p:cNvSpPr/>
          <p:nvPr/>
        </p:nvSpPr>
        <p:spPr>
          <a:xfrm>
            <a:off x="793790" y="4358045"/>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Streamlining City of Memphis RFQ/RFP Management for Modern Businesses</a:t>
            </a:r>
            <a:endParaRPr lang="en-US" sz="1750" dirty="0"/>
          </a:p>
        </p:txBody>
      </p:sp>
      <p:sp>
        <p:nvSpPr>
          <p:cNvPr id="5" name="Text 2"/>
          <p:cNvSpPr/>
          <p:nvPr/>
        </p:nvSpPr>
        <p:spPr>
          <a:xfrm>
            <a:off x="793790" y="5339001"/>
            <a:ext cx="7556421" cy="290274"/>
          </a:xfrm>
          <a:prstGeom prst="rect">
            <a:avLst/>
          </a:prstGeom>
          <a:noFill/>
          <a:ln/>
        </p:spPr>
        <p:txBody>
          <a:bodyPr wrap="none" lIns="0" tIns="0" rIns="0" bIns="0" rtlCol="0" anchor="t"/>
          <a:lstStyle/>
          <a:p>
            <a:pPr algn="l" indent="0" marL="0">
              <a:lnSpc>
                <a:spcPts val="2250"/>
              </a:lnSpc>
              <a:buNone/>
            </a:pPr>
            <a:r>
              <a:rPr lang="en-US" sz="1400" dirty="0">
                <a:solidFill>
                  <a:srgbClr val="333F70"/>
                </a:solidFill>
                <a:latin typeface="Open Sans" pitchFamily="34" charset="0"/>
                <a:ea typeface="Open Sans" pitchFamily="34" charset="-122"/>
                <a:cs typeface="Open Sans" pitchFamily="34" charset="-120"/>
              </a:rPr>
              <a:t>Tremaine McKinley</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12338" y="481132"/>
            <a:ext cx="5803225" cy="546735"/>
          </a:xfrm>
          <a:prstGeom prst="rect">
            <a:avLst/>
          </a:prstGeom>
          <a:noFill/>
          <a:ln/>
        </p:spPr>
        <p:txBody>
          <a:bodyPr wrap="none" lIns="0" tIns="0" rIns="0" bIns="0" rtlCol="0" anchor="t"/>
          <a:lstStyle/>
          <a:p>
            <a:pPr algn="l" indent="0" marL="0">
              <a:lnSpc>
                <a:spcPts val="4300"/>
              </a:lnSpc>
              <a:buNone/>
            </a:pPr>
            <a:r>
              <a:rPr lang="en-US" sz="3400" b="1" dirty="0">
                <a:solidFill>
                  <a:srgbClr val="333F70"/>
                </a:solidFill>
                <a:latin typeface="Unbounded Bold" pitchFamily="34" charset="0"/>
                <a:ea typeface="Unbounded Bold" pitchFamily="34" charset="-122"/>
                <a:cs typeface="Unbounded Bold" pitchFamily="34" charset="-120"/>
              </a:rPr>
              <a:t>How this was hacked</a:t>
            </a:r>
            <a:endParaRPr lang="en-US" sz="3400" dirty="0"/>
          </a:p>
        </p:txBody>
      </p:sp>
      <p:sp>
        <p:nvSpPr>
          <p:cNvPr id="3" name="Shape 1"/>
          <p:cNvSpPr/>
          <p:nvPr/>
        </p:nvSpPr>
        <p:spPr>
          <a:xfrm>
            <a:off x="486370" y="1290280"/>
            <a:ext cx="3974902" cy="6462593"/>
          </a:xfrm>
          <a:prstGeom prst="roundRect">
            <a:avLst>
              <a:gd name="adj" fmla="val 3169"/>
            </a:avLst>
          </a:prstGeom>
          <a:solidFill>
            <a:srgbClr val="FFFFFF"/>
          </a:solidFill>
          <a:ln/>
        </p:spPr>
      </p:sp>
      <p:pic>
        <p:nvPicPr>
          <p:cNvPr id="4" name="Image 0" descr="preencoded.png">    </p:cNvPr>
          <p:cNvPicPr>
            <a:picLocks noChangeAspect="1"/>
          </p:cNvPicPr>
          <p:nvPr/>
        </p:nvPicPr>
        <p:blipFill>
          <a:blip r:embed="rId1"/>
          <a:stretch>
            <a:fillRect/>
          </a:stretch>
        </p:blipFill>
        <p:spPr>
          <a:xfrm>
            <a:off x="661273" y="2191107"/>
            <a:ext cx="3625096" cy="4660821"/>
          </a:xfrm>
          <a:prstGeom prst="rect">
            <a:avLst/>
          </a:prstGeom>
        </p:spPr>
      </p:pic>
      <p:sp>
        <p:nvSpPr>
          <p:cNvPr id="5" name="Shape 2"/>
          <p:cNvSpPr/>
          <p:nvPr/>
        </p:nvSpPr>
        <p:spPr>
          <a:xfrm>
            <a:off x="4769644" y="1749504"/>
            <a:ext cx="4540448" cy="1923455"/>
          </a:xfrm>
          <a:prstGeom prst="roundRect">
            <a:avLst>
              <a:gd name="adj" fmla="val 5705"/>
            </a:avLst>
          </a:prstGeom>
          <a:solidFill>
            <a:srgbClr val="FFFFFF"/>
          </a:solidFill>
          <a:ln/>
        </p:spPr>
      </p:sp>
      <p:sp>
        <p:nvSpPr>
          <p:cNvPr id="6" name="Shape 3"/>
          <p:cNvSpPr/>
          <p:nvPr/>
        </p:nvSpPr>
        <p:spPr>
          <a:xfrm>
            <a:off x="4769644" y="1726644"/>
            <a:ext cx="4540448" cy="91440"/>
          </a:xfrm>
          <a:prstGeom prst="roundRect">
            <a:avLst>
              <a:gd name="adj" fmla="val 80366"/>
            </a:avLst>
          </a:prstGeom>
          <a:solidFill>
            <a:srgbClr val="26A688"/>
          </a:solidFill>
          <a:ln/>
        </p:spPr>
      </p:sp>
      <p:sp>
        <p:nvSpPr>
          <p:cNvPr id="7" name="Shape 4"/>
          <p:cNvSpPr/>
          <p:nvPr/>
        </p:nvSpPr>
        <p:spPr>
          <a:xfrm>
            <a:off x="6777395" y="1487091"/>
            <a:ext cx="524828" cy="524828"/>
          </a:xfrm>
          <a:prstGeom prst="roundRect">
            <a:avLst>
              <a:gd name="adj" fmla="val 174229"/>
            </a:avLst>
          </a:prstGeom>
          <a:solidFill>
            <a:srgbClr val="26A688"/>
          </a:solidFill>
          <a:ln/>
        </p:spPr>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4795" y="1644491"/>
            <a:ext cx="209907" cy="209907"/>
          </a:xfrm>
          <a:prstGeom prst="rect">
            <a:avLst/>
          </a:prstGeom>
        </p:spPr>
      </p:pic>
      <p:sp>
        <p:nvSpPr>
          <p:cNvPr id="9" name="Text 5"/>
          <p:cNvSpPr/>
          <p:nvPr/>
        </p:nvSpPr>
        <p:spPr>
          <a:xfrm>
            <a:off x="5395079" y="2186821"/>
            <a:ext cx="3289459" cy="273368"/>
          </a:xfrm>
          <a:prstGeom prst="rect">
            <a:avLst/>
          </a:prstGeom>
          <a:noFill/>
          <a:ln/>
        </p:spPr>
        <p:txBody>
          <a:bodyPr wrap="none" lIns="0" tIns="0" rIns="0" bIns="0" rtlCol="0" anchor="t"/>
          <a:lstStyle/>
          <a:p>
            <a:pPr algn="ctr" indent="0" marL="0">
              <a:lnSpc>
                <a:spcPts val="2150"/>
              </a:lnSpc>
              <a:buNone/>
            </a:pPr>
            <a:r>
              <a:rPr lang="en-US" sz="1700" b="1" dirty="0">
                <a:solidFill>
                  <a:srgbClr val="333F70"/>
                </a:solidFill>
                <a:latin typeface="Unbounded Bold" pitchFamily="34" charset="0"/>
                <a:ea typeface="Unbounded Bold" pitchFamily="34" charset="-122"/>
                <a:cs typeface="Unbounded Bold" pitchFamily="34" charset="-120"/>
              </a:rPr>
              <a:t>Frontend: React.js (Vite)</a:t>
            </a:r>
            <a:endParaRPr lang="en-US" sz="1700" dirty="0"/>
          </a:p>
        </p:txBody>
      </p:sp>
      <p:sp>
        <p:nvSpPr>
          <p:cNvPr id="10" name="Text 6"/>
          <p:cNvSpPr/>
          <p:nvPr/>
        </p:nvSpPr>
        <p:spPr>
          <a:xfrm>
            <a:off x="4967407" y="2635091"/>
            <a:ext cx="4144923" cy="560070"/>
          </a:xfrm>
          <a:prstGeom prst="rect">
            <a:avLst/>
          </a:prstGeom>
          <a:noFill/>
          <a:ln/>
        </p:spPr>
        <p:txBody>
          <a:bodyPr wrap="square" lIns="0" tIns="0" rIns="0" bIns="0" rtlCol="0" anchor="t"/>
          <a:lstStyle/>
          <a:p>
            <a:pPr algn="ctr" indent="0" marL="0">
              <a:lnSpc>
                <a:spcPts val="2200"/>
              </a:lnSpc>
              <a:buNone/>
            </a:pPr>
            <a:r>
              <a:rPr lang="en-US" sz="1350" b="1" dirty="0">
                <a:solidFill>
                  <a:srgbClr val="333F70"/>
                </a:solidFill>
                <a:latin typeface="Open Sans" pitchFamily="34" charset="0"/>
                <a:ea typeface="Open Sans" pitchFamily="34" charset="-122"/>
                <a:cs typeface="Open Sans" pitchFamily="34" charset="-120"/>
              </a:rPr>
              <a:t>Other tools</a:t>
            </a:r>
            <a:pPr algn="ctr" indent="0" marL="0">
              <a:lnSpc>
                <a:spcPts val="2200"/>
              </a:lnSpc>
              <a:buNone/>
            </a:pPr>
            <a:r>
              <a:rPr lang="en-US" sz="1350" dirty="0">
                <a:solidFill>
                  <a:srgbClr val="333F70"/>
                </a:solidFill>
                <a:latin typeface="Open Sans" pitchFamily="34" charset="0"/>
                <a:ea typeface="Open Sans" pitchFamily="34" charset="-122"/>
                <a:cs typeface="Open Sans" pitchFamily="34" charset="-120"/>
              </a:rPr>
              <a:t>: Tailwindcss (style), lucide-react (icons) </a:t>
            </a:r>
            <a:endParaRPr lang="en-US" sz="1350" dirty="0"/>
          </a:p>
        </p:txBody>
      </p:sp>
      <p:sp>
        <p:nvSpPr>
          <p:cNvPr id="11" name="Shape 7"/>
          <p:cNvSpPr/>
          <p:nvPr/>
        </p:nvSpPr>
        <p:spPr>
          <a:xfrm>
            <a:off x="9484995" y="1749504"/>
            <a:ext cx="4540568" cy="1923455"/>
          </a:xfrm>
          <a:prstGeom prst="roundRect">
            <a:avLst>
              <a:gd name="adj" fmla="val 5705"/>
            </a:avLst>
          </a:prstGeom>
          <a:solidFill>
            <a:srgbClr val="FFFFFF"/>
          </a:solidFill>
          <a:ln/>
        </p:spPr>
      </p:sp>
      <p:sp>
        <p:nvSpPr>
          <p:cNvPr id="12" name="Shape 8"/>
          <p:cNvSpPr/>
          <p:nvPr/>
        </p:nvSpPr>
        <p:spPr>
          <a:xfrm>
            <a:off x="9484995" y="1726644"/>
            <a:ext cx="4540568" cy="91440"/>
          </a:xfrm>
          <a:prstGeom prst="roundRect">
            <a:avLst>
              <a:gd name="adj" fmla="val 80366"/>
            </a:avLst>
          </a:prstGeom>
          <a:solidFill>
            <a:srgbClr val="26A688"/>
          </a:solidFill>
          <a:ln/>
        </p:spPr>
      </p:sp>
      <p:sp>
        <p:nvSpPr>
          <p:cNvPr id="13" name="Shape 9"/>
          <p:cNvSpPr/>
          <p:nvPr/>
        </p:nvSpPr>
        <p:spPr>
          <a:xfrm>
            <a:off x="11492865" y="1487091"/>
            <a:ext cx="524828" cy="524828"/>
          </a:xfrm>
          <a:prstGeom prst="roundRect">
            <a:avLst>
              <a:gd name="adj" fmla="val 174229"/>
            </a:avLst>
          </a:prstGeom>
          <a:solidFill>
            <a:srgbClr val="26A688"/>
          </a:solidFill>
          <a:ln/>
        </p:spPr>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50266" y="1644491"/>
            <a:ext cx="209907" cy="209907"/>
          </a:xfrm>
          <a:prstGeom prst="rect">
            <a:avLst/>
          </a:prstGeom>
        </p:spPr>
      </p:pic>
      <p:sp>
        <p:nvSpPr>
          <p:cNvPr id="15" name="Text 10"/>
          <p:cNvSpPr/>
          <p:nvPr/>
        </p:nvSpPr>
        <p:spPr>
          <a:xfrm>
            <a:off x="10214491" y="2186821"/>
            <a:ext cx="3081457" cy="273368"/>
          </a:xfrm>
          <a:prstGeom prst="rect">
            <a:avLst/>
          </a:prstGeom>
          <a:noFill/>
          <a:ln/>
        </p:spPr>
        <p:txBody>
          <a:bodyPr wrap="none" lIns="0" tIns="0" rIns="0" bIns="0" rtlCol="0" anchor="t"/>
          <a:lstStyle/>
          <a:p>
            <a:pPr algn="ctr" indent="0" marL="0">
              <a:lnSpc>
                <a:spcPts val="2150"/>
              </a:lnSpc>
              <a:buNone/>
            </a:pPr>
            <a:r>
              <a:rPr lang="en-US" sz="1700" b="1" dirty="0">
                <a:solidFill>
                  <a:srgbClr val="333F70"/>
                </a:solidFill>
                <a:latin typeface="Unbounded Bold" pitchFamily="34" charset="0"/>
                <a:ea typeface="Unbounded Bold" pitchFamily="34" charset="-122"/>
                <a:cs typeface="Unbounded Bold" pitchFamily="34" charset="-120"/>
              </a:rPr>
              <a:t>LLM: Gemini by Google</a:t>
            </a:r>
            <a:endParaRPr lang="en-US" sz="1700" dirty="0"/>
          </a:p>
        </p:txBody>
      </p:sp>
      <p:sp>
        <p:nvSpPr>
          <p:cNvPr id="16" name="Text 11"/>
          <p:cNvSpPr/>
          <p:nvPr/>
        </p:nvSpPr>
        <p:spPr>
          <a:xfrm>
            <a:off x="9682758" y="2635091"/>
            <a:ext cx="4145042" cy="840105"/>
          </a:xfrm>
          <a:prstGeom prst="rect">
            <a:avLst/>
          </a:prstGeom>
          <a:noFill/>
          <a:ln/>
        </p:spPr>
        <p:txBody>
          <a:bodyPr wrap="square" lIns="0" tIns="0" rIns="0" bIns="0" rtlCol="0" anchor="t"/>
          <a:lstStyle/>
          <a:p>
            <a:pPr algn="ctr" indent="0" marL="0">
              <a:lnSpc>
                <a:spcPts val="2200"/>
              </a:lnSpc>
              <a:buNone/>
            </a:pPr>
            <a:r>
              <a:rPr lang="en-US" sz="1350" dirty="0">
                <a:solidFill>
                  <a:srgbClr val="333F70"/>
                </a:solidFill>
                <a:latin typeface="Open Sans" pitchFamily="34" charset="0"/>
                <a:ea typeface="Open Sans" pitchFamily="34" charset="-122"/>
                <a:cs typeface="Open Sans" pitchFamily="34" charset="-120"/>
              </a:rPr>
              <a:t>RFP/RFQ summarization completed by a "Gem", a customized version of the chatbox given specific system instructions. </a:t>
            </a:r>
            <a:endParaRPr lang="en-US" sz="1350" dirty="0"/>
          </a:p>
        </p:txBody>
      </p:sp>
      <p:sp>
        <p:nvSpPr>
          <p:cNvPr id="17" name="Shape 12"/>
          <p:cNvSpPr/>
          <p:nvPr/>
        </p:nvSpPr>
        <p:spPr>
          <a:xfrm>
            <a:off x="4769644" y="4110276"/>
            <a:ext cx="9255919" cy="3445788"/>
          </a:xfrm>
          <a:prstGeom prst="roundRect">
            <a:avLst>
              <a:gd name="adj" fmla="val 3184"/>
            </a:avLst>
          </a:prstGeom>
          <a:solidFill>
            <a:srgbClr val="FFFFFF"/>
          </a:solidFill>
          <a:ln/>
        </p:spPr>
      </p:sp>
      <p:sp>
        <p:nvSpPr>
          <p:cNvPr id="18" name="Shape 13"/>
          <p:cNvSpPr/>
          <p:nvPr/>
        </p:nvSpPr>
        <p:spPr>
          <a:xfrm>
            <a:off x="4769644" y="4087416"/>
            <a:ext cx="9255919" cy="91440"/>
          </a:xfrm>
          <a:prstGeom prst="roundRect">
            <a:avLst>
              <a:gd name="adj" fmla="val 80366"/>
            </a:avLst>
          </a:prstGeom>
          <a:solidFill>
            <a:srgbClr val="26A688"/>
          </a:solidFill>
          <a:ln/>
        </p:spPr>
      </p:sp>
      <p:sp>
        <p:nvSpPr>
          <p:cNvPr id="19" name="Shape 14"/>
          <p:cNvSpPr/>
          <p:nvPr/>
        </p:nvSpPr>
        <p:spPr>
          <a:xfrm>
            <a:off x="9135189" y="3847862"/>
            <a:ext cx="524828" cy="524828"/>
          </a:xfrm>
          <a:prstGeom prst="roundRect">
            <a:avLst>
              <a:gd name="adj" fmla="val 174229"/>
            </a:avLst>
          </a:prstGeom>
          <a:solidFill>
            <a:srgbClr val="26A688"/>
          </a:solidFill>
          <a:ln/>
        </p:spPr>
      </p:sp>
      <p:pic>
        <p:nvPicPr>
          <p:cNvPr id="2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2590" y="4005263"/>
            <a:ext cx="209907" cy="209907"/>
          </a:xfrm>
          <a:prstGeom prst="rect">
            <a:avLst/>
          </a:prstGeom>
        </p:spPr>
      </p:pic>
      <p:sp>
        <p:nvSpPr>
          <p:cNvPr id="21" name="Text 15"/>
          <p:cNvSpPr/>
          <p:nvPr/>
        </p:nvSpPr>
        <p:spPr>
          <a:xfrm>
            <a:off x="7673221" y="4547592"/>
            <a:ext cx="3448645" cy="273368"/>
          </a:xfrm>
          <a:prstGeom prst="rect">
            <a:avLst/>
          </a:prstGeom>
          <a:noFill/>
          <a:ln/>
        </p:spPr>
        <p:txBody>
          <a:bodyPr wrap="none" lIns="0" tIns="0" rIns="0" bIns="0" rtlCol="0" anchor="t"/>
          <a:lstStyle/>
          <a:p>
            <a:pPr algn="ctr" indent="0" marL="0">
              <a:lnSpc>
                <a:spcPts val="2150"/>
              </a:lnSpc>
              <a:buNone/>
            </a:pPr>
            <a:r>
              <a:rPr lang="en-US" sz="1700" b="1" dirty="0">
                <a:solidFill>
                  <a:srgbClr val="333F70"/>
                </a:solidFill>
                <a:latin typeface="Unbounded Bold" pitchFamily="34" charset="0"/>
                <a:ea typeface="Unbounded Bold" pitchFamily="34" charset="-122"/>
                <a:cs typeface="Unbounded Bold" pitchFamily="34" charset="-120"/>
              </a:rPr>
              <a:t>AI-assisted Development</a:t>
            </a:r>
            <a:endParaRPr lang="en-US" sz="1700" dirty="0"/>
          </a:p>
        </p:txBody>
      </p:sp>
      <p:sp>
        <p:nvSpPr>
          <p:cNvPr id="22" name="Text 16"/>
          <p:cNvSpPr/>
          <p:nvPr/>
        </p:nvSpPr>
        <p:spPr>
          <a:xfrm>
            <a:off x="4967407" y="4995863"/>
            <a:ext cx="8860393" cy="560070"/>
          </a:xfrm>
          <a:prstGeom prst="rect">
            <a:avLst/>
          </a:prstGeom>
          <a:noFill/>
          <a:ln/>
        </p:spPr>
        <p:txBody>
          <a:bodyPr wrap="square" lIns="0" tIns="0" rIns="0" bIns="0" rtlCol="0" anchor="t"/>
          <a:lstStyle/>
          <a:p>
            <a:pPr algn="ctr" indent="0" marL="0">
              <a:lnSpc>
                <a:spcPts val="2200"/>
              </a:lnSpc>
              <a:buNone/>
            </a:pPr>
            <a:r>
              <a:rPr lang="en-US" sz="1350" dirty="0">
                <a:solidFill>
                  <a:srgbClr val="333F70"/>
                </a:solidFill>
                <a:latin typeface="Open Sans" pitchFamily="34" charset="0"/>
                <a:ea typeface="Open Sans" pitchFamily="34" charset="-122"/>
                <a:cs typeface="Open Sans" pitchFamily="34" charset="-120"/>
              </a:rPr>
              <a:t>AI coding assistants were used throughout the development process to provide a prototype in the ~30 hour timeframe. Some including:</a:t>
            </a:r>
            <a:endParaRPr lang="en-US" sz="1350" dirty="0"/>
          </a:p>
        </p:txBody>
      </p:sp>
      <p:sp>
        <p:nvSpPr>
          <p:cNvPr id="23" name="Text 17"/>
          <p:cNvSpPr/>
          <p:nvPr/>
        </p:nvSpPr>
        <p:spPr>
          <a:xfrm>
            <a:off x="4967407" y="5713333"/>
            <a:ext cx="8860393" cy="280035"/>
          </a:xfrm>
          <a:prstGeom prst="rect">
            <a:avLst/>
          </a:prstGeom>
          <a:noFill/>
          <a:ln/>
        </p:spPr>
        <p:txBody>
          <a:bodyPr wrap="none" lIns="0" tIns="0" rIns="0" bIns="0" rtlCol="0" anchor="t"/>
          <a:lstStyle/>
          <a:p>
            <a:pPr algn="l" marL="342900" indent="-342900">
              <a:lnSpc>
                <a:spcPts val="2200"/>
              </a:lnSpc>
              <a:buSzPct val="100000"/>
              <a:buChar char="•"/>
            </a:pPr>
            <a:r>
              <a:rPr lang="en-US" sz="1350" b="1" dirty="0">
                <a:solidFill>
                  <a:srgbClr val="333F70"/>
                </a:solidFill>
                <a:latin typeface="Open Sans" pitchFamily="34" charset="0"/>
                <a:ea typeface="Open Sans" pitchFamily="34" charset="-122"/>
                <a:cs typeface="Open Sans" pitchFamily="34" charset="-120"/>
              </a:rPr>
              <a:t>Claude by Anthropic</a:t>
            </a:r>
            <a:pPr algn="l" indent="0" marL="0">
              <a:lnSpc>
                <a:spcPts val="2200"/>
              </a:lnSpc>
              <a:buNone/>
            </a:pPr>
            <a:r>
              <a:rPr lang="en-US" sz="1350" dirty="0">
                <a:solidFill>
                  <a:srgbClr val="333F70"/>
                </a:solidFill>
                <a:latin typeface="Open Sans" pitchFamily="34" charset="0"/>
                <a:ea typeface="Open Sans" pitchFamily="34" charset="-122"/>
                <a:cs typeface="Open Sans" pitchFamily="34" charset="-120"/>
              </a:rPr>
              <a:t>: Wireframe &amp; "backend" structure</a:t>
            </a:r>
            <a:endParaRPr lang="en-US" sz="1350" dirty="0"/>
          </a:p>
        </p:txBody>
      </p:sp>
      <p:sp>
        <p:nvSpPr>
          <p:cNvPr id="24" name="Text 18"/>
          <p:cNvSpPr/>
          <p:nvPr/>
        </p:nvSpPr>
        <p:spPr>
          <a:xfrm>
            <a:off x="4967407" y="6054566"/>
            <a:ext cx="8860393" cy="280035"/>
          </a:xfrm>
          <a:prstGeom prst="rect">
            <a:avLst/>
          </a:prstGeom>
          <a:noFill/>
          <a:ln/>
        </p:spPr>
        <p:txBody>
          <a:bodyPr wrap="none" lIns="0" tIns="0" rIns="0" bIns="0" rtlCol="0" anchor="t"/>
          <a:lstStyle/>
          <a:p>
            <a:pPr algn="l" lvl="1" marL="685800" indent="-342900">
              <a:lnSpc>
                <a:spcPts val="2200"/>
              </a:lnSpc>
              <a:buSzPct val="100000"/>
              <a:buChar char="•"/>
            </a:pPr>
            <a:r>
              <a:rPr lang="en-US" sz="1350" dirty="0">
                <a:solidFill>
                  <a:srgbClr val="333F70"/>
                </a:solidFill>
                <a:latin typeface="Open Sans" pitchFamily="34" charset="0"/>
                <a:ea typeface="Open Sans" pitchFamily="34" charset="-122"/>
                <a:cs typeface="Open Sans" pitchFamily="34" charset="-120"/>
              </a:rPr>
              <a:t>Auto-complete and IDE chatbox within Cursor.</a:t>
            </a:r>
            <a:endParaRPr lang="en-US" sz="1350" dirty="0"/>
          </a:p>
        </p:txBody>
      </p:sp>
      <p:sp>
        <p:nvSpPr>
          <p:cNvPr id="25" name="Text 19"/>
          <p:cNvSpPr/>
          <p:nvPr/>
        </p:nvSpPr>
        <p:spPr>
          <a:xfrm>
            <a:off x="4967407" y="6395799"/>
            <a:ext cx="8860393" cy="280035"/>
          </a:xfrm>
          <a:prstGeom prst="rect">
            <a:avLst/>
          </a:prstGeom>
          <a:noFill/>
          <a:ln/>
        </p:spPr>
        <p:txBody>
          <a:bodyPr wrap="none" lIns="0" tIns="0" rIns="0" bIns="0" rtlCol="0" anchor="t"/>
          <a:lstStyle/>
          <a:p>
            <a:pPr algn="l" marL="342900" indent="-342900">
              <a:lnSpc>
                <a:spcPts val="2200"/>
              </a:lnSpc>
              <a:buSzPct val="100000"/>
              <a:buChar char="•"/>
            </a:pPr>
            <a:r>
              <a:rPr lang="en-US" sz="1350" b="1" dirty="0">
                <a:solidFill>
                  <a:srgbClr val="333F70"/>
                </a:solidFill>
                <a:latin typeface="Open Sans" pitchFamily="34" charset="0"/>
                <a:ea typeface="Open Sans" pitchFamily="34" charset="-122"/>
                <a:cs typeface="Open Sans" pitchFamily="34" charset="-120"/>
              </a:rPr>
              <a:t>Chat-GPT by Open AI (Free)</a:t>
            </a:r>
            <a:pPr algn="l" indent="0" marL="0">
              <a:lnSpc>
                <a:spcPts val="2200"/>
              </a:lnSpc>
              <a:buNone/>
            </a:pPr>
            <a:r>
              <a:rPr lang="en-US" sz="1350" dirty="0">
                <a:solidFill>
                  <a:srgbClr val="333F70"/>
                </a:solidFill>
                <a:latin typeface="Open Sans" pitchFamily="34" charset="0"/>
                <a:ea typeface="Open Sans" pitchFamily="34" charset="-122"/>
                <a:cs typeface="Open Sans" pitchFamily="34" charset="-120"/>
              </a:rPr>
              <a:t>: General code &amp; research questions</a:t>
            </a:r>
            <a:endParaRPr lang="en-US" sz="1350" dirty="0"/>
          </a:p>
        </p:txBody>
      </p:sp>
      <p:sp>
        <p:nvSpPr>
          <p:cNvPr id="26" name="Text 20"/>
          <p:cNvSpPr/>
          <p:nvPr/>
        </p:nvSpPr>
        <p:spPr>
          <a:xfrm>
            <a:off x="4967407" y="6737033"/>
            <a:ext cx="8860393" cy="280035"/>
          </a:xfrm>
          <a:prstGeom prst="rect">
            <a:avLst/>
          </a:prstGeom>
          <a:noFill/>
          <a:ln/>
        </p:spPr>
        <p:txBody>
          <a:bodyPr wrap="none" lIns="0" tIns="0" rIns="0" bIns="0" rtlCol="0" anchor="t"/>
          <a:lstStyle/>
          <a:p>
            <a:pPr algn="l" marL="342900" indent="-342900">
              <a:lnSpc>
                <a:spcPts val="2200"/>
              </a:lnSpc>
              <a:buSzPct val="100000"/>
              <a:buChar char="•"/>
            </a:pPr>
            <a:r>
              <a:rPr lang="en-US" sz="1350" b="1" dirty="0">
                <a:solidFill>
                  <a:srgbClr val="333F70"/>
                </a:solidFill>
                <a:latin typeface="Open Sans" pitchFamily="34" charset="0"/>
                <a:ea typeface="Open Sans" pitchFamily="34" charset="-122"/>
                <a:cs typeface="Open Sans" pitchFamily="34" charset="-120"/>
              </a:rPr>
              <a:t>Google Gemini (Pro)</a:t>
            </a:r>
            <a:pPr algn="l" indent="0" marL="0">
              <a:lnSpc>
                <a:spcPts val="2200"/>
              </a:lnSpc>
              <a:buNone/>
            </a:pPr>
            <a:r>
              <a:rPr lang="en-US" sz="1350" dirty="0">
                <a:solidFill>
                  <a:srgbClr val="333F70"/>
                </a:solidFill>
                <a:latin typeface="Open Sans" pitchFamily="34" charset="0"/>
                <a:ea typeface="Open Sans" pitchFamily="34" charset="-122"/>
                <a:cs typeface="Open Sans" pitchFamily="34" charset="-120"/>
              </a:rPr>
              <a:t>: Spot fixes, refactors, and AI integration</a:t>
            </a:r>
            <a:endParaRPr lang="en-US" sz="1350" dirty="0"/>
          </a:p>
        </p:txBody>
      </p:sp>
      <p:sp>
        <p:nvSpPr>
          <p:cNvPr id="27" name="Text 21"/>
          <p:cNvSpPr/>
          <p:nvPr/>
        </p:nvSpPr>
        <p:spPr>
          <a:xfrm>
            <a:off x="4967407" y="7078266"/>
            <a:ext cx="8860393" cy="280035"/>
          </a:xfrm>
          <a:prstGeom prst="rect">
            <a:avLst/>
          </a:prstGeom>
          <a:noFill/>
          <a:ln/>
        </p:spPr>
        <p:txBody>
          <a:bodyPr wrap="none" lIns="0" tIns="0" rIns="0" bIns="0" rtlCol="0" anchor="t"/>
          <a:lstStyle/>
          <a:p>
            <a:pPr algn="l" lvl="1" marL="685800" indent="-342900">
              <a:lnSpc>
                <a:spcPts val="2200"/>
              </a:lnSpc>
              <a:buSzPct val="100000"/>
              <a:buChar char="•"/>
            </a:pPr>
            <a:r>
              <a:rPr lang="en-US" sz="1350" b="1" dirty="0">
                <a:solidFill>
                  <a:srgbClr val="333F70"/>
                </a:solidFill>
                <a:latin typeface="Open Sans" pitchFamily="34" charset="0"/>
                <a:ea typeface="Open Sans" pitchFamily="34" charset="-122"/>
                <a:cs typeface="Open Sans" pitchFamily="34" charset="-120"/>
              </a:rPr>
              <a:t>Nano-Banana </a:t>
            </a:r>
            <a:pPr algn="l" lvl="1" indent="0" marL="0">
              <a:lnSpc>
                <a:spcPts val="2200"/>
              </a:lnSpc>
              <a:buNone/>
            </a:pPr>
            <a:r>
              <a:rPr lang="en-US" sz="1350" dirty="0">
                <a:solidFill>
                  <a:srgbClr val="333F70"/>
                </a:solidFill>
                <a:latin typeface="Open Sans" pitchFamily="34" charset="0"/>
                <a:ea typeface="Open Sans" pitchFamily="34" charset="-122"/>
                <a:cs typeface="Open Sans" pitchFamily="34" charset="-120"/>
              </a:rPr>
              <a:t>to create the pig logo.</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382929" y="900351"/>
            <a:ext cx="6198394" cy="647700"/>
          </a:xfrm>
          <a:prstGeom prst="rect">
            <a:avLst/>
          </a:prstGeom>
          <a:noFill/>
          <a:ln/>
        </p:spPr>
        <p:txBody>
          <a:bodyPr wrap="none" lIns="0" tIns="0" rIns="0" bIns="0" rtlCol="0" anchor="t"/>
          <a:lstStyle/>
          <a:p>
            <a:pPr algn="l" indent="0" marL="0">
              <a:lnSpc>
                <a:spcPts val="5050"/>
              </a:lnSpc>
              <a:buNone/>
            </a:pPr>
            <a:r>
              <a:rPr lang="en-US" sz="4050" b="1" dirty="0">
                <a:solidFill>
                  <a:srgbClr val="333F70"/>
                </a:solidFill>
                <a:latin typeface="Unbounded Bold" pitchFamily="34" charset="0"/>
                <a:ea typeface="Unbounded Bold" pitchFamily="34" charset="-122"/>
                <a:cs typeface="Unbounded Bold" pitchFamily="34" charset="-120"/>
              </a:rPr>
              <a:t>Try Memphis B.B.Q.</a:t>
            </a:r>
            <a:endParaRPr lang="en-US" sz="4050" dirty="0"/>
          </a:p>
        </p:txBody>
      </p:sp>
      <p:pic>
        <p:nvPicPr>
          <p:cNvPr id="4" name="Image 1" descr="preencoded.png">    </p:cNvPr>
          <p:cNvPicPr>
            <a:picLocks noChangeAspect="1"/>
          </p:cNvPicPr>
          <p:nvPr/>
        </p:nvPicPr>
        <p:blipFill>
          <a:blip r:embed="rId2"/>
          <a:stretch>
            <a:fillRect/>
          </a:stretch>
        </p:blipFill>
        <p:spPr>
          <a:xfrm>
            <a:off x="4382929" y="1858923"/>
            <a:ext cx="1036201" cy="1590318"/>
          </a:xfrm>
          <a:prstGeom prst="rect">
            <a:avLst/>
          </a:prstGeom>
        </p:spPr>
      </p:pic>
      <p:sp>
        <p:nvSpPr>
          <p:cNvPr id="5" name="Text 1"/>
          <p:cNvSpPr/>
          <p:nvPr/>
        </p:nvSpPr>
        <p:spPr>
          <a:xfrm>
            <a:off x="5626298" y="2066092"/>
            <a:ext cx="3108722" cy="388501"/>
          </a:xfrm>
          <a:prstGeom prst="rect">
            <a:avLst/>
          </a:prstGeom>
          <a:noFill/>
          <a:ln/>
        </p:spPr>
        <p:txBody>
          <a:bodyPr wrap="none" lIns="0" tIns="0" rIns="0" bIns="0" rtlCol="0" anchor="t"/>
          <a:lstStyle/>
          <a:p>
            <a:pPr algn="l" indent="0" marL="0">
              <a:lnSpc>
                <a:spcPts val="3050"/>
              </a:lnSpc>
              <a:buNone/>
            </a:pPr>
            <a:r>
              <a:rPr lang="en-US" sz="2400" b="1" dirty="0">
                <a:solidFill>
                  <a:srgbClr val="333F70"/>
                </a:solidFill>
                <a:latin typeface="Unbounded Bold" pitchFamily="34" charset="0"/>
                <a:ea typeface="Unbounded Bold" pitchFamily="34" charset="-122"/>
                <a:cs typeface="Unbounded Bold" pitchFamily="34" charset="-120"/>
              </a:rPr>
              <a:t>Save Time</a:t>
            </a:r>
            <a:endParaRPr lang="en-US" sz="2400" dirty="0"/>
          </a:p>
        </p:txBody>
      </p:sp>
      <p:sp>
        <p:nvSpPr>
          <p:cNvPr id="6" name="Text 2"/>
          <p:cNvSpPr/>
          <p:nvPr/>
        </p:nvSpPr>
        <p:spPr>
          <a:xfrm>
            <a:off x="5626298" y="2578894"/>
            <a:ext cx="8278773" cy="663178"/>
          </a:xfrm>
          <a:prstGeom prst="rect">
            <a:avLst/>
          </a:prstGeom>
          <a:noFill/>
          <a:ln/>
        </p:spPr>
        <p:txBody>
          <a:bodyPr wrap="squar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Reclaim hours every week by automating document review and requirements extraction.</a:t>
            </a:r>
            <a:endParaRPr lang="en-US" sz="1600" dirty="0"/>
          </a:p>
        </p:txBody>
      </p:sp>
      <p:pic>
        <p:nvPicPr>
          <p:cNvPr id="7" name="Image 2" descr="preencoded.png">    </p:cNvPr>
          <p:cNvPicPr>
            <a:picLocks noChangeAspect="1"/>
          </p:cNvPicPr>
          <p:nvPr/>
        </p:nvPicPr>
        <p:blipFill>
          <a:blip r:embed="rId3"/>
          <a:stretch>
            <a:fillRect/>
          </a:stretch>
        </p:blipFill>
        <p:spPr>
          <a:xfrm>
            <a:off x="4382929" y="3449241"/>
            <a:ext cx="1036201" cy="1258729"/>
          </a:xfrm>
          <a:prstGeom prst="rect">
            <a:avLst/>
          </a:prstGeom>
        </p:spPr>
      </p:pic>
      <p:sp>
        <p:nvSpPr>
          <p:cNvPr id="8" name="Text 3"/>
          <p:cNvSpPr/>
          <p:nvPr/>
        </p:nvSpPr>
        <p:spPr>
          <a:xfrm>
            <a:off x="5626298" y="3656409"/>
            <a:ext cx="3108722" cy="388501"/>
          </a:xfrm>
          <a:prstGeom prst="rect">
            <a:avLst/>
          </a:prstGeom>
          <a:noFill/>
          <a:ln/>
        </p:spPr>
        <p:txBody>
          <a:bodyPr wrap="none" lIns="0" tIns="0" rIns="0" bIns="0" rtlCol="0" anchor="t"/>
          <a:lstStyle/>
          <a:p>
            <a:pPr algn="l" indent="0" marL="0">
              <a:lnSpc>
                <a:spcPts val="3050"/>
              </a:lnSpc>
              <a:buNone/>
            </a:pPr>
            <a:r>
              <a:rPr lang="en-US" sz="2400" b="1" dirty="0">
                <a:solidFill>
                  <a:srgbClr val="333F70"/>
                </a:solidFill>
                <a:latin typeface="Unbounded Bold" pitchFamily="34" charset="0"/>
                <a:ea typeface="Unbounded Bold" pitchFamily="34" charset="-122"/>
                <a:cs typeface="Unbounded Bold" pitchFamily="34" charset="-120"/>
              </a:rPr>
              <a:t>Reduce Errors</a:t>
            </a:r>
            <a:endParaRPr lang="en-US" sz="2400" dirty="0"/>
          </a:p>
        </p:txBody>
      </p:sp>
      <p:sp>
        <p:nvSpPr>
          <p:cNvPr id="9" name="Text 4"/>
          <p:cNvSpPr/>
          <p:nvPr/>
        </p:nvSpPr>
        <p:spPr>
          <a:xfrm>
            <a:off x="5626298" y="4169212"/>
            <a:ext cx="8278773" cy="331589"/>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Eliminate manual mistakes with AI-powered precision and comprehensive audit trails.</a:t>
            </a:r>
            <a:endParaRPr lang="en-US" sz="1600" dirty="0"/>
          </a:p>
        </p:txBody>
      </p:sp>
      <p:pic>
        <p:nvPicPr>
          <p:cNvPr id="10" name="Image 3" descr="preencoded.png">    </p:cNvPr>
          <p:cNvPicPr>
            <a:picLocks noChangeAspect="1"/>
          </p:cNvPicPr>
          <p:nvPr/>
        </p:nvPicPr>
        <p:blipFill>
          <a:blip r:embed="rId4"/>
          <a:stretch>
            <a:fillRect/>
          </a:stretch>
        </p:blipFill>
        <p:spPr>
          <a:xfrm>
            <a:off x="4382929" y="4707969"/>
            <a:ext cx="1036201" cy="1258729"/>
          </a:xfrm>
          <a:prstGeom prst="rect">
            <a:avLst/>
          </a:prstGeom>
        </p:spPr>
      </p:pic>
      <p:sp>
        <p:nvSpPr>
          <p:cNvPr id="11" name="Text 5"/>
          <p:cNvSpPr/>
          <p:nvPr/>
        </p:nvSpPr>
        <p:spPr>
          <a:xfrm>
            <a:off x="5626298" y="4915138"/>
            <a:ext cx="4803338" cy="388501"/>
          </a:xfrm>
          <a:prstGeom prst="rect">
            <a:avLst/>
          </a:prstGeom>
          <a:noFill/>
          <a:ln/>
        </p:spPr>
        <p:txBody>
          <a:bodyPr wrap="none" lIns="0" tIns="0" rIns="0" bIns="0" rtlCol="0" anchor="t"/>
          <a:lstStyle/>
          <a:p>
            <a:pPr algn="l" indent="0" marL="0">
              <a:lnSpc>
                <a:spcPts val="3050"/>
              </a:lnSpc>
              <a:buNone/>
            </a:pPr>
            <a:r>
              <a:rPr lang="en-US" sz="2400" b="1" dirty="0">
                <a:solidFill>
                  <a:srgbClr val="333F70"/>
                </a:solidFill>
                <a:latin typeface="Unbounded Bold" pitchFamily="34" charset="0"/>
                <a:ea typeface="Unbounded Bold" pitchFamily="34" charset="-122"/>
                <a:cs typeface="Unbounded Bold" pitchFamily="34" charset="-120"/>
              </a:rPr>
              <a:t>Increase our Vendor Pool</a:t>
            </a:r>
            <a:endParaRPr lang="en-US" sz="2400" dirty="0"/>
          </a:p>
        </p:txBody>
      </p:sp>
      <p:sp>
        <p:nvSpPr>
          <p:cNvPr id="12" name="Text 6"/>
          <p:cNvSpPr/>
          <p:nvPr/>
        </p:nvSpPr>
        <p:spPr>
          <a:xfrm>
            <a:off x="5626298" y="5427940"/>
            <a:ext cx="8278773" cy="331589"/>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Increase accessibility, encouraging more businesses to become approved partners.</a:t>
            </a:r>
            <a:endParaRPr lang="en-US" sz="1600" dirty="0"/>
          </a:p>
        </p:txBody>
      </p:sp>
      <p:sp>
        <p:nvSpPr>
          <p:cNvPr id="13" name="Text 7"/>
          <p:cNvSpPr/>
          <p:nvPr/>
        </p:nvSpPr>
        <p:spPr>
          <a:xfrm>
            <a:off x="4693801" y="6432947"/>
            <a:ext cx="9211270" cy="663178"/>
          </a:xfrm>
          <a:prstGeom prst="rect">
            <a:avLst/>
          </a:prstGeom>
          <a:noFill/>
          <a:ln/>
        </p:spPr>
        <p:txBody>
          <a:bodyPr wrap="squar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Let B.B.Q. handle the homework so you can focus on what matters most: growing your business and serving the Memphis community.</a:t>
            </a:r>
            <a:endParaRPr lang="en-US" sz="1600" dirty="0"/>
          </a:p>
        </p:txBody>
      </p:sp>
      <p:sp>
        <p:nvSpPr>
          <p:cNvPr id="14" name="Shape 8"/>
          <p:cNvSpPr/>
          <p:nvPr/>
        </p:nvSpPr>
        <p:spPr>
          <a:xfrm>
            <a:off x="4382929" y="6199823"/>
            <a:ext cx="22860" cy="1129427"/>
          </a:xfrm>
          <a:prstGeom prst="rect">
            <a:avLst/>
          </a:prstGeom>
          <a:solidFill>
            <a:srgbClr val="26A688"/>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1944172"/>
            <a:ext cx="4341138" cy="4341138"/>
          </a:xfrm>
          <a:prstGeom prst="rect">
            <a:avLst/>
          </a:prstGeom>
        </p:spPr>
      </p:pic>
      <p:sp>
        <p:nvSpPr>
          <p:cNvPr id="3" name="Text 0"/>
          <p:cNvSpPr/>
          <p:nvPr/>
        </p:nvSpPr>
        <p:spPr>
          <a:xfrm>
            <a:off x="5695950" y="2938105"/>
            <a:ext cx="8148161" cy="1417677"/>
          </a:xfrm>
          <a:prstGeom prst="rect">
            <a:avLst/>
          </a:prstGeom>
          <a:noFill/>
          <a:ln/>
        </p:spPr>
        <p:txBody>
          <a:bodyPr wrap="none" lIns="0" tIns="0" rIns="0" bIns="0" rtlCol="0" anchor="t"/>
          <a:lstStyle/>
          <a:p>
            <a:pPr algn="l" indent="0" marL="0">
              <a:lnSpc>
                <a:spcPts val="11150"/>
              </a:lnSpc>
              <a:buNone/>
            </a:pPr>
            <a:r>
              <a:rPr lang="en-US" sz="8900" b="1" dirty="0">
                <a:solidFill>
                  <a:srgbClr val="333F70"/>
                </a:solidFill>
                <a:highlight>
                  <a:srgbClr val="FFFFFF"/>
                </a:highlight>
                <a:latin typeface="Unbounded Bold" pitchFamily="34" charset="0"/>
                <a:ea typeface="Unbounded Bold" pitchFamily="34" charset="-122"/>
                <a:cs typeface="Unbounded Bold" pitchFamily="34" charset="-120"/>
              </a:rPr>
              <a:t>Thank you</a:t>
            </a:r>
            <a:endParaRPr lang="en-US" sz="8900" dirty="0"/>
          </a:p>
        </p:txBody>
      </p:sp>
      <p:sp>
        <p:nvSpPr>
          <p:cNvPr id="4" name="Text 1"/>
          <p:cNvSpPr/>
          <p:nvPr/>
        </p:nvSpPr>
        <p:spPr>
          <a:xfrm>
            <a:off x="5695950" y="4582597"/>
            <a:ext cx="7947898"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highlight>
                  <a:srgbClr val="FFFFFF"/>
                </a:highlight>
                <a:latin typeface="Unbounded Bold" pitchFamily="34" charset="0"/>
                <a:ea typeface="Unbounded Bold" pitchFamily="34" charset="-122"/>
                <a:cs typeface="Unbounded Bold" pitchFamily="34" charset="-120"/>
              </a:rPr>
              <a:t>for your consideration</a:t>
            </a:r>
            <a:endParaRPr lang="en-US" sz="4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71255"/>
            <a:ext cx="8697278" cy="978218"/>
          </a:xfrm>
          <a:prstGeom prst="rect">
            <a:avLst/>
          </a:prstGeom>
          <a:noFill/>
          <a:ln/>
        </p:spPr>
        <p:txBody>
          <a:bodyPr wrap="none" lIns="0" tIns="0" rIns="0" bIns="0" rtlCol="0" anchor="t"/>
          <a:lstStyle/>
          <a:p>
            <a:pPr algn="l" indent="0" marL="0">
              <a:lnSpc>
                <a:spcPts val="7700"/>
              </a:lnSpc>
              <a:buNone/>
            </a:pPr>
            <a:r>
              <a:rPr lang="en-US" sz="6150" b="1" dirty="0">
                <a:solidFill>
                  <a:srgbClr val="333F70"/>
                </a:solidFill>
                <a:latin typeface="Unbounded Bold" pitchFamily="34" charset="0"/>
                <a:ea typeface="Unbounded Bold" pitchFamily="34" charset="-122"/>
                <a:cs typeface="Unbounded Bold" pitchFamily="34" charset="-120"/>
              </a:rPr>
              <a:t>Everyone knows…</a:t>
            </a:r>
            <a:endParaRPr lang="en-US" sz="6150" dirty="0"/>
          </a:p>
        </p:txBody>
      </p:sp>
      <p:sp>
        <p:nvSpPr>
          <p:cNvPr id="3" name="Text 1"/>
          <p:cNvSpPr/>
          <p:nvPr/>
        </p:nvSpPr>
        <p:spPr>
          <a:xfrm>
            <a:off x="2972991" y="2789634"/>
            <a:ext cx="8684419" cy="708779"/>
          </a:xfrm>
          <a:prstGeom prst="rect">
            <a:avLst/>
          </a:prstGeom>
          <a:noFill/>
          <a:ln/>
        </p:spPr>
        <p:txBody>
          <a:bodyPr wrap="none" lIns="0" tIns="0" rIns="0" bIns="0" rtlCol="0" anchor="t"/>
          <a:lstStyle/>
          <a:p>
            <a:pPr algn="ct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You Gotta Spend Money,</a:t>
            </a:r>
            <a:endParaRPr lang="en-US" sz="4450" dirty="0"/>
          </a:p>
        </p:txBody>
      </p:sp>
      <p:sp>
        <p:nvSpPr>
          <p:cNvPr id="4" name="Text 2"/>
          <p:cNvSpPr/>
          <p:nvPr/>
        </p:nvSpPr>
        <p:spPr>
          <a:xfrm>
            <a:off x="793790" y="3838575"/>
            <a:ext cx="13042821" cy="453509"/>
          </a:xfrm>
          <a:prstGeom prst="rect">
            <a:avLst/>
          </a:prstGeom>
          <a:noFill/>
          <a:ln/>
        </p:spPr>
        <p:txBody>
          <a:bodyPr wrap="none" lIns="0" tIns="0" rIns="0" bIns="0" rtlCol="0" anchor="t"/>
          <a:lstStyle/>
          <a:p>
            <a:pPr algn="ctr" indent="0" marL="0">
              <a:lnSpc>
                <a:spcPts val="3550"/>
              </a:lnSpc>
              <a:buNone/>
            </a:pPr>
            <a:r>
              <a:rPr lang="en-US" sz="2200" b="1" dirty="0">
                <a:solidFill>
                  <a:srgbClr val="333F70"/>
                </a:solidFill>
                <a:latin typeface="Open Sans" pitchFamily="34" charset="0"/>
                <a:ea typeface="Open Sans" pitchFamily="34" charset="-122"/>
                <a:cs typeface="Open Sans" pitchFamily="34" charset="-120"/>
              </a:rPr>
              <a:t>spend time, project plan,</a:t>
            </a:r>
            <a:endParaRPr lang="en-US" sz="2200" dirty="0"/>
          </a:p>
        </p:txBody>
      </p:sp>
      <p:sp>
        <p:nvSpPr>
          <p:cNvPr id="5" name="Text 3"/>
          <p:cNvSpPr/>
          <p:nvPr/>
        </p:nvSpPr>
        <p:spPr>
          <a:xfrm>
            <a:off x="793790" y="4547235"/>
            <a:ext cx="13042821" cy="453509"/>
          </a:xfrm>
          <a:prstGeom prst="rect">
            <a:avLst/>
          </a:prstGeom>
          <a:noFill/>
          <a:ln/>
        </p:spPr>
        <p:txBody>
          <a:bodyPr wrap="none" lIns="0" tIns="0" rIns="0" bIns="0" rtlCol="0" anchor="t"/>
          <a:lstStyle/>
          <a:p>
            <a:pPr algn="ctr" indent="0" marL="0">
              <a:lnSpc>
                <a:spcPts val="3550"/>
              </a:lnSpc>
              <a:buNone/>
            </a:pPr>
            <a:r>
              <a:rPr lang="en-US" sz="2200" b="1" dirty="0">
                <a:solidFill>
                  <a:srgbClr val="333F70"/>
                </a:solidFill>
                <a:latin typeface="Open Sans" pitchFamily="34" charset="0"/>
                <a:ea typeface="Open Sans" pitchFamily="34" charset="-122"/>
                <a:cs typeface="Open Sans" pitchFamily="34" charset="-120"/>
              </a:rPr>
              <a:t>budget, annotate documents, look up terminology, </a:t>
            </a:r>
            <a:endParaRPr lang="en-US" sz="2200" dirty="0"/>
          </a:p>
        </p:txBody>
      </p:sp>
      <p:sp>
        <p:nvSpPr>
          <p:cNvPr id="6" name="Text 4"/>
          <p:cNvSpPr/>
          <p:nvPr/>
        </p:nvSpPr>
        <p:spPr>
          <a:xfrm>
            <a:off x="793790" y="5255895"/>
            <a:ext cx="13042821" cy="453509"/>
          </a:xfrm>
          <a:prstGeom prst="rect">
            <a:avLst/>
          </a:prstGeom>
          <a:noFill/>
          <a:ln/>
        </p:spPr>
        <p:txBody>
          <a:bodyPr wrap="none" lIns="0" tIns="0" rIns="0" bIns="0" rtlCol="0" anchor="t"/>
          <a:lstStyle/>
          <a:p>
            <a:pPr algn="ctr" indent="0" marL="0">
              <a:lnSpc>
                <a:spcPts val="3550"/>
              </a:lnSpc>
              <a:buNone/>
            </a:pPr>
            <a:r>
              <a:rPr lang="en-US" sz="2200" b="1" dirty="0">
                <a:solidFill>
                  <a:srgbClr val="333F70"/>
                </a:solidFill>
                <a:latin typeface="Open Sans" pitchFamily="34" charset="0"/>
                <a:ea typeface="Open Sans" pitchFamily="34" charset="-122"/>
                <a:cs typeface="Open Sans" pitchFamily="34" charset="-120"/>
              </a:rPr>
              <a:t>find a lawyer, phone a friend, &amp; get it all just right</a:t>
            </a:r>
            <a:endParaRPr lang="en-US" sz="2200" dirty="0"/>
          </a:p>
        </p:txBody>
      </p:sp>
      <p:sp>
        <p:nvSpPr>
          <p:cNvPr id="7" name="Text 5"/>
          <p:cNvSpPr/>
          <p:nvPr/>
        </p:nvSpPr>
        <p:spPr>
          <a:xfrm>
            <a:off x="4479846" y="6049566"/>
            <a:ext cx="5670590" cy="708779"/>
          </a:xfrm>
          <a:prstGeom prst="rect">
            <a:avLst/>
          </a:prstGeom>
          <a:noFill/>
          <a:ln/>
        </p:spPr>
        <p:txBody>
          <a:bodyPr wrap="none" lIns="0" tIns="0" rIns="0" bIns="0" rtlCol="0" anchor="t"/>
          <a:lstStyle/>
          <a:p>
            <a:pPr algn="ct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to make money.</a:t>
            </a:r>
            <a:endParaRPr lang="en-US" sz="4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720090"/>
            <a:ext cx="9385221" cy="2126337"/>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The Challenge: Time-Consuming RFQ/RFP Processes</a:t>
            </a:r>
            <a:endParaRPr lang="en-US" sz="4450" dirty="0"/>
          </a:p>
        </p:txBody>
      </p:sp>
      <p:sp>
        <p:nvSpPr>
          <p:cNvPr id="4" name="Shape 1"/>
          <p:cNvSpPr/>
          <p:nvPr/>
        </p:nvSpPr>
        <p:spPr>
          <a:xfrm>
            <a:off x="793790" y="3186589"/>
            <a:ext cx="4579144" cy="2410897"/>
          </a:xfrm>
          <a:prstGeom prst="roundRect">
            <a:avLst>
              <a:gd name="adj" fmla="val 3952"/>
            </a:avLst>
          </a:prstGeom>
          <a:solidFill>
            <a:srgbClr val="D6F5EE"/>
          </a:solidFill>
          <a:ln w="7620">
            <a:solidFill>
              <a:srgbClr val="BCDBD4"/>
            </a:solidFill>
            <a:prstDash val="solid"/>
          </a:ln>
        </p:spPr>
      </p:sp>
      <p:sp>
        <p:nvSpPr>
          <p:cNvPr id="5" name="Text 2"/>
          <p:cNvSpPr/>
          <p:nvPr/>
        </p:nvSpPr>
        <p:spPr>
          <a:xfrm>
            <a:off x="1028224" y="3421023"/>
            <a:ext cx="3694390"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Complex Documents</a:t>
            </a:r>
            <a:endParaRPr lang="en-US" sz="2200" dirty="0"/>
          </a:p>
        </p:txBody>
      </p:sp>
      <p:sp>
        <p:nvSpPr>
          <p:cNvPr id="6" name="Text 3"/>
          <p:cNvSpPr/>
          <p:nvPr/>
        </p:nvSpPr>
        <p:spPr>
          <a:xfrm>
            <a:off x="1028224" y="3911441"/>
            <a:ext cx="4110276"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50+ pg. RFQs and RFPs packed with intricate requirements, legal clauses, and technical specifications that demand careful review.</a:t>
            </a:r>
            <a:endParaRPr lang="en-US" sz="1750" dirty="0"/>
          </a:p>
        </p:txBody>
      </p:sp>
      <p:sp>
        <p:nvSpPr>
          <p:cNvPr id="7" name="Shape 4"/>
          <p:cNvSpPr/>
          <p:nvPr/>
        </p:nvSpPr>
        <p:spPr>
          <a:xfrm>
            <a:off x="5599748" y="3186589"/>
            <a:ext cx="4579263" cy="2410897"/>
          </a:xfrm>
          <a:prstGeom prst="roundRect">
            <a:avLst>
              <a:gd name="adj" fmla="val 3952"/>
            </a:avLst>
          </a:prstGeom>
          <a:solidFill>
            <a:srgbClr val="D6F5EE"/>
          </a:solidFill>
          <a:ln w="7620">
            <a:solidFill>
              <a:srgbClr val="BCDBD4"/>
            </a:solidFill>
            <a:prstDash val="solid"/>
          </a:ln>
        </p:spPr>
      </p:sp>
      <p:sp>
        <p:nvSpPr>
          <p:cNvPr id="8" name="Text 5"/>
          <p:cNvSpPr/>
          <p:nvPr/>
        </p:nvSpPr>
        <p:spPr>
          <a:xfrm>
            <a:off x="5834182" y="34210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Details, details</a:t>
            </a:r>
            <a:endParaRPr lang="en-US" sz="2200" dirty="0"/>
          </a:p>
        </p:txBody>
      </p:sp>
      <p:sp>
        <p:nvSpPr>
          <p:cNvPr id="9" name="Text 6"/>
          <p:cNvSpPr/>
          <p:nvPr/>
        </p:nvSpPr>
        <p:spPr>
          <a:xfrm>
            <a:off x="5834182" y="3911441"/>
            <a:ext cx="4110395"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Extended question/answer sessions hold up bids when relevant details are not explicit. </a:t>
            </a:r>
            <a:endParaRPr lang="en-US" sz="1750" dirty="0"/>
          </a:p>
        </p:txBody>
      </p:sp>
      <p:sp>
        <p:nvSpPr>
          <p:cNvPr id="10" name="Shape 7"/>
          <p:cNvSpPr/>
          <p:nvPr/>
        </p:nvSpPr>
        <p:spPr>
          <a:xfrm>
            <a:off x="793790" y="5824299"/>
            <a:ext cx="9385221" cy="1685092"/>
          </a:xfrm>
          <a:prstGeom prst="roundRect">
            <a:avLst>
              <a:gd name="adj" fmla="val 5654"/>
            </a:avLst>
          </a:prstGeom>
          <a:solidFill>
            <a:srgbClr val="D6F5EE"/>
          </a:solidFill>
          <a:ln w="7620">
            <a:solidFill>
              <a:srgbClr val="BCDBD4"/>
            </a:solidFill>
            <a:prstDash val="solid"/>
          </a:ln>
        </p:spPr>
      </p:sp>
      <p:sp>
        <p:nvSpPr>
          <p:cNvPr id="11" name="Text 8"/>
          <p:cNvSpPr/>
          <p:nvPr/>
        </p:nvSpPr>
        <p:spPr>
          <a:xfrm>
            <a:off x="1028224" y="605873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All that work…</a:t>
            </a:r>
            <a:endParaRPr lang="en-US" sz="2200" dirty="0"/>
          </a:p>
        </p:txBody>
      </p:sp>
      <p:sp>
        <p:nvSpPr>
          <p:cNvPr id="12" name="Text 9"/>
          <p:cNvSpPr/>
          <p:nvPr/>
        </p:nvSpPr>
        <p:spPr>
          <a:xfrm>
            <a:off x="1028224" y="6549152"/>
            <a:ext cx="8916353"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Businesses start or complete proposals for bids they are ineligible for due to equipment requirements or certifications.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661761"/>
            <a:ext cx="11341298" cy="1417677"/>
          </a:xfrm>
          <a:prstGeom prst="rect">
            <a:avLst/>
          </a:prstGeom>
          <a:noFill/>
          <a:ln/>
        </p:spPr>
        <p:txBody>
          <a:bodyPr wrap="none" lIns="0" tIns="0" rIns="0" bIns="0" rtlCol="0" anchor="t"/>
          <a:lstStyle/>
          <a:p>
            <a:pPr algn="l" indent="0" marL="0">
              <a:lnSpc>
                <a:spcPts val="11150"/>
              </a:lnSpc>
              <a:buNone/>
            </a:pPr>
            <a:r>
              <a:rPr lang="en-US" sz="8900" b="1" dirty="0">
                <a:solidFill>
                  <a:srgbClr val="333F70"/>
                </a:solidFill>
                <a:latin typeface="Unbounded Bold" pitchFamily="34" charset="0"/>
                <a:ea typeface="Unbounded Bold" pitchFamily="34" charset="-122"/>
                <a:cs typeface="Unbounded Bold" pitchFamily="34" charset="-120"/>
              </a:rPr>
              <a:t>The Answer:</a:t>
            </a:r>
            <a:endParaRPr lang="en-US" sz="8900" dirty="0"/>
          </a:p>
        </p:txBody>
      </p:sp>
      <p:sp>
        <p:nvSpPr>
          <p:cNvPr id="3" name="Text 1"/>
          <p:cNvSpPr/>
          <p:nvPr/>
        </p:nvSpPr>
        <p:spPr>
          <a:xfrm>
            <a:off x="1133951" y="4873228"/>
            <a:ext cx="1062549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We need clarity in common language, as quickly as possible.</a:t>
            </a:r>
            <a:endParaRPr lang="en-US" sz="2200" dirty="0"/>
          </a:p>
        </p:txBody>
      </p:sp>
      <p:sp>
        <p:nvSpPr>
          <p:cNvPr id="4" name="Shape 2"/>
          <p:cNvSpPr/>
          <p:nvPr/>
        </p:nvSpPr>
        <p:spPr>
          <a:xfrm>
            <a:off x="793790" y="4533067"/>
            <a:ext cx="30480" cy="1034653"/>
          </a:xfrm>
          <a:prstGeom prst="rect">
            <a:avLst/>
          </a:prstGeom>
          <a:solidFill>
            <a:srgbClr val="26A688"/>
          </a:solid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804982"/>
            <a:ext cx="9769554"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Introducing Memphis B.B.Q.</a:t>
            </a:r>
            <a:endParaRPr lang="en-US" sz="4450" dirty="0"/>
          </a:p>
        </p:txBody>
      </p:sp>
      <p:sp>
        <p:nvSpPr>
          <p:cNvPr id="3" name="Text 1"/>
          <p:cNvSpPr/>
          <p:nvPr/>
        </p:nvSpPr>
        <p:spPr>
          <a:xfrm>
            <a:off x="793790" y="1967389"/>
            <a:ext cx="13042821" cy="453509"/>
          </a:xfrm>
          <a:prstGeom prst="rect">
            <a:avLst/>
          </a:prstGeom>
          <a:noFill/>
          <a:ln/>
        </p:spPr>
        <p:txBody>
          <a:bodyPr wrap="none" lIns="0" tIns="0" rIns="0" bIns="0" rtlCol="0" anchor="t"/>
          <a:lstStyle/>
          <a:p>
            <a:pPr algn="l" indent="0" marL="0">
              <a:lnSpc>
                <a:spcPts val="3550"/>
              </a:lnSpc>
              <a:buNone/>
            </a:pPr>
            <a:r>
              <a:rPr lang="en-US" sz="2200" dirty="0">
                <a:solidFill>
                  <a:srgbClr val="333F70"/>
                </a:solidFill>
                <a:latin typeface="Open Sans" pitchFamily="34" charset="0"/>
                <a:ea typeface="Open Sans" pitchFamily="34" charset="-122"/>
                <a:cs typeface="Open Sans" pitchFamily="34" charset="-120"/>
              </a:rPr>
              <a:t>The Vendor's Executive Summary &amp; the Government's Guide</a:t>
            </a:r>
            <a:endParaRPr lang="en-US" sz="2200" dirty="0"/>
          </a:p>
        </p:txBody>
      </p:sp>
      <p:sp>
        <p:nvSpPr>
          <p:cNvPr id="4" name="Text 2"/>
          <p:cNvSpPr/>
          <p:nvPr/>
        </p:nvSpPr>
        <p:spPr>
          <a:xfrm>
            <a:off x="793790" y="2902863"/>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333F70"/>
                </a:solidFill>
                <a:latin typeface="Unbounded Bold" pitchFamily="34" charset="0"/>
                <a:ea typeface="Unbounded Bold" pitchFamily="34" charset="-122"/>
                <a:cs typeface="Unbounded Bold" pitchFamily="34" charset="-120"/>
              </a:rPr>
              <a:t>What It Does</a:t>
            </a:r>
            <a:endParaRPr lang="en-US" sz="2650" dirty="0"/>
          </a:p>
        </p:txBody>
      </p:sp>
      <p:sp>
        <p:nvSpPr>
          <p:cNvPr id="5" name="Shape 3"/>
          <p:cNvSpPr/>
          <p:nvPr/>
        </p:nvSpPr>
        <p:spPr>
          <a:xfrm>
            <a:off x="793790" y="3583305"/>
            <a:ext cx="510302" cy="510302"/>
          </a:xfrm>
          <a:prstGeom prst="roundRect">
            <a:avLst>
              <a:gd name="adj" fmla="val 18669"/>
            </a:avLst>
          </a:prstGeom>
          <a:solidFill>
            <a:srgbClr val="D6F5EE"/>
          </a:solidFill>
          <a:ln w="7620">
            <a:solidFill>
              <a:srgbClr val="BCDBD4"/>
            </a:solidFill>
            <a:prstDash val="solid"/>
          </a:ln>
        </p:spPr>
      </p:sp>
      <p:sp>
        <p:nvSpPr>
          <p:cNvPr id="6" name="Text 4"/>
          <p:cNvSpPr/>
          <p:nvPr/>
        </p:nvSpPr>
        <p:spPr>
          <a:xfrm>
            <a:off x="878860" y="3625810"/>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7" name="Text 5"/>
          <p:cNvSpPr/>
          <p:nvPr/>
        </p:nvSpPr>
        <p:spPr>
          <a:xfrm>
            <a:off x="1530906" y="366117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AI-Summaries</a:t>
            </a:r>
            <a:endParaRPr lang="en-US" sz="2200" dirty="0"/>
          </a:p>
        </p:txBody>
      </p:sp>
      <p:sp>
        <p:nvSpPr>
          <p:cNvPr id="8" name="Text 6"/>
          <p:cNvSpPr/>
          <p:nvPr/>
        </p:nvSpPr>
        <p:spPr>
          <a:xfrm>
            <a:off x="1530906" y="4242316"/>
            <a:ext cx="3875008"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Instantly generates clear, concise briefs you can review in minutes instead of hours. </a:t>
            </a:r>
            <a:pPr algn="l" indent="0" marL="0">
              <a:lnSpc>
                <a:spcPts val="2850"/>
              </a:lnSpc>
              <a:buNone/>
            </a:pPr>
            <a:r>
              <a:rPr lang="en-US" sz="1750" b="1" dirty="0">
                <a:solidFill>
                  <a:srgbClr val="333F70"/>
                </a:solidFill>
                <a:latin typeface="Open Sans" pitchFamily="34" charset="0"/>
                <a:ea typeface="Open Sans" pitchFamily="34" charset="-122"/>
                <a:cs typeface="Open Sans" pitchFamily="34" charset="-120"/>
              </a:rPr>
              <a:t>Enabled by AI</a:t>
            </a:r>
            <a:endParaRPr lang="en-US" sz="1750" dirty="0"/>
          </a:p>
        </p:txBody>
      </p:sp>
      <p:sp>
        <p:nvSpPr>
          <p:cNvPr id="9" name="Shape 7"/>
          <p:cNvSpPr/>
          <p:nvPr/>
        </p:nvSpPr>
        <p:spPr>
          <a:xfrm>
            <a:off x="5689402" y="3583305"/>
            <a:ext cx="510302" cy="510302"/>
          </a:xfrm>
          <a:prstGeom prst="roundRect">
            <a:avLst>
              <a:gd name="adj" fmla="val 18669"/>
            </a:avLst>
          </a:prstGeom>
          <a:solidFill>
            <a:srgbClr val="D6F5EE"/>
          </a:solidFill>
          <a:ln w="7620">
            <a:solidFill>
              <a:srgbClr val="BCDBD4"/>
            </a:solidFill>
            <a:prstDash val="solid"/>
          </a:ln>
        </p:spPr>
      </p:sp>
      <p:sp>
        <p:nvSpPr>
          <p:cNvPr id="10" name="Text 8"/>
          <p:cNvSpPr/>
          <p:nvPr/>
        </p:nvSpPr>
        <p:spPr>
          <a:xfrm>
            <a:off x="5774472" y="3625810"/>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11" name="Text 9"/>
          <p:cNvSpPr/>
          <p:nvPr/>
        </p:nvSpPr>
        <p:spPr>
          <a:xfrm>
            <a:off x="6426518" y="3661172"/>
            <a:ext cx="3365897"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Extract &amp; Organize</a:t>
            </a:r>
            <a:endParaRPr lang="en-US" sz="2200" dirty="0"/>
          </a:p>
        </p:txBody>
      </p:sp>
      <p:sp>
        <p:nvSpPr>
          <p:cNvPr id="12" name="Text 10"/>
          <p:cNvSpPr/>
          <p:nvPr/>
        </p:nvSpPr>
        <p:spPr>
          <a:xfrm>
            <a:off x="6426518" y="4242316"/>
            <a:ext cx="3875008"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Retrieves action items &amp; deliverables with due dates. </a:t>
            </a:r>
            <a:endParaRPr lang="en-US" sz="1750" dirty="0"/>
          </a:p>
        </p:txBody>
      </p:sp>
      <p:sp>
        <p:nvSpPr>
          <p:cNvPr id="13" name="Shape 11"/>
          <p:cNvSpPr/>
          <p:nvPr/>
        </p:nvSpPr>
        <p:spPr>
          <a:xfrm>
            <a:off x="793790" y="5784652"/>
            <a:ext cx="510302" cy="510302"/>
          </a:xfrm>
          <a:prstGeom prst="roundRect">
            <a:avLst>
              <a:gd name="adj" fmla="val 18669"/>
            </a:avLst>
          </a:prstGeom>
          <a:solidFill>
            <a:srgbClr val="D6F5EE"/>
          </a:solidFill>
          <a:ln w="7620">
            <a:solidFill>
              <a:srgbClr val="BCDBD4"/>
            </a:solidFill>
            <a:prstDash val="solid"/>
          </a:ln>
        </p:spPr>
      </p:sp>
      <p:sp>
        <p:nvSpPr>
          <p:cNvPr id="14" name="Text 12"/>
          <p:cNvSpPr/>
          <p:nvPr/>
        </p:nvSpPr>
        <p:spPr>
          <a:xfrm>
            <a:off x="878860" y="582715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15" name="Text 13"/>
          <p:cNvSpPr/>
          <p:nvPr/>
        </p:nvSpPr>
        <p:spPr>
          <a:xfrm>
            <a:off x="1530906" y="5862518"/>
            <a:ext cx="45878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Improves User Experience</a:t>
            </a:r>
            <a:endParaRPr lang="en-US" sz="2200" dirty="0"/>
          </a:p>
        </p:txBody>
      </p:sp>
      <p:sp>
        <p:nvSpPr>
          <p:cNvPr id="16" name="Text 14"/>
          <p:cNvSpPr/>
          <p:nvPr/>
        </p:nvSpPr>
        <p:spPr>
          <a:xfrm>
            <a:off x="1530906" y="6443663"/>
            <a:ext cx="8770620"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What once was a single, intimidating document is now a synopsis to assist with decision-making.</a:t>
            </a:r>
            <a:endParaRPr lang="en-US" sz="1750" dirty="0"/>
          </a:p>
        </p:txBody>
      </p:sp>
      <p:sp>
        <p:nvSpPr>
          <p:cNvPr id="17" name="Text 15"/>
          <p:cNvSpPr/>
          <p:nvPr/>
        </p:nvSpPr>
        <p:spPr>
          <a:xfrm>
            <a:off x="10862548" y="3224927"/>
            <a:ext cx="2981563" cy="362903"/>
          </a:xfrm>
          <a:prstGeom prst="rect">
            <a:avLst/>
          </a:prstGeom>
          <a:noFill/>
          <a:ln/>
        </p:spPr>
        <p:txBody>
          <a:bodyPr wrap="none" lIns="0" tIns="0" rIns="0" bIns="0" rtlCol="0" anchor="t"/>
          <a:lstStyle/>
          <a:p>
            <a:pPr algn="l" indent="0" marL="0">
              <a:lnSpc>
                <a:spcPts val="2850"/>
              </a:lnSpc>
              <a:buNone/>
            </a:pPr>
            <a:endParaRPr lang="en-US" sz="1750" dirty="0"/>
          </a:p>
        </p:txBody>
      </p:sp>
      <p:pic>
        <p:nvPicPr>
          <p:cNvPr id="18" name="Image 0" descr="preencoded.png">    </p:cNvPr>
          <p:cNvPicPr>
            <a:picLocks noChangeAspect="1"/>
          </p:cNvPicPr>
          <p:nvPr/>
        </p:nvPicPr>
        <p:blipFill>
          <a:blip r:embed="rId1"/>
          <a:stretch>
            <a:fillRect/>
          </a:stretch>
        </p:blipFill>
        <p:spPr>
          <a:xfrm>
            <a:off x="10862548" y="3842980"/>
            <a:ext cx="2981563" cy="29815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391847"/>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Real-life RFQ</a:t>
            </a:r>
            <a:endParaRPr lang="en-US" sz="4450" dirty="0"/>
          </a:p>
        </p:txBody>
      </p:sp>
      <p:pic>
        <p:nvPicPr>
          <p:cNvPr id="3" name="Image 0" descr="preencoded.png">
            <a:hlinkClick r:id="rId2" tooltip=""/>
          </p:cNvPr>
          <p:cNvPicPr>
            <a:picLocks noChangeAspect="1"/>
          </p:cNvPicPr>
          <p:nvPr/>
        </p:nvPicPr>
        <p:blipFill>
          <a:blip r:embed="rId1"/>
          <a:stretch>
            <a:fillRect/>
          </a:stretch>
        </p:blipFill>
        <p:spPr>
          <a:xfrm>
            <a:off x="793790" y="3554254"/>
            <a:ext cx="13042821" cy="228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957274"/>
            <a:ext cx="6764655"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Bring out the B.B.Q.</a:t>
            </a:r>
            <a:endParaRPr lang="en-US" sz="4450" dirty="0"/>
          </a:p>
        </p:txBody>
      </p:sp>
      <p:pic>
        <p:nvPicPr>
          <p:cNvPr id="3" name="Image 0" descr="preencoded.png">
            <a:hlinkClick r:id="rId2" tooltip=""/>
          </p:cNvPr>
          <p:cNvPicPr>
            <a:picLocks noChangeAspect="1"/>
          </p:cNvPicPr>
          <p:nvPr/>
        </p:nvPicPr>
        <p:blipFill>
          <a:blip r:embed="rId1"/>
          <a:stretch>
            <a:fillRect/>
          </a:stretch>
        </p:blipFill>
        <p:spPr>
          <a:xfrm>
            <a:off x="793790" y="4119682"/>
            <a:ext cx="13042821" cy="11526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27234" y="743307"/>
            <a:ext cx="5194459" cy="649248"/>
          </a:xfrm>
          <a:prstGeom prst="rect">
            <a:avLst/>
          </a:prstGeom>
          <a:noFill/>
          <a:ln/>
        </p:spPr>
        <p:txBody>
          <a:bodyPr wrap="none" lIns="0" tIns="0" rIns="0" bIns="0" rtlCol="0" anchor="t"/>
          <a:lstStyle/>
          <a:p>
            <a:pPr algn="l" indent="0" marL="0">
              <a:lnSpc>
                <a:spcPts val="5100"/>
              </a:lnSpc>
              <a:buNone/>
            </a:pPr>
            <a:r>
              <a:rPr lang="en-US" sz="4050" b="1" dirty="0">
                <a:solidFill>
                  <a:srgbClr val="333F70"/>
                </a:solidFill>
                <a:latin typeface="Unbounded Bold" pitchFamily="34" charset="0"/>
                <a:ea typeface="Unbounded Bold" pitchFamily="34" charset="-122"/>
                <a:cs typeface="Unbounded Bold" pitchFamily="34" charset="-120"/>
              </a:rPr>
              <a:t>Key Features: </a:t>
            </a:r>
            <a:endParaRPr lang="en-US" sz="4050" dirty="0"/>
          </a:p>
        </p:txBody>
      </p:sp>
      <p:sp>
        <p:nvSpPr>
          <p:cNvPr id="3" name="Shape 1"/>
          <p:cNvSpPr/>
          <p:nvPr/>
        </p:nvSpPr>
        <p:spPr>
          <a:xfrm>
            <a:off x="727234" y="2015728"/>
            <a:ext cx="4253389" cy="2853452"/>
          </a:xfrm>
          <a:prstGeom prst="roundRect">
            <a:avLst>
              <a:gd name="adj" fmla="val 3845"/>
            </a:avLst>
          </a:prstGeom>
          <a:solidFill>
            <a:srgbClr val="FFFFFF"/>
          </a:solidFill>
          <a:ln/>
        </p:spPr>
      </p:sp>
      <p:sp>
        <p:nvSpPr>
          <p:cNvPr id="4" name="Shape 2"/>
          <p:cNvSpPr/>
          <p:nvPr/>
        </p:nvSpPr>
        <p:spPr>
          <a:xfrm>
            <a:off x="727234" y="1992868"/>
            <a:ext cx="4253389" cy="91440"/>
          </a:xfrm>
          <a:prstGeom prst="roundRect">
            <a:avLst>
              <a:gd name="adj" fmla="val 95438"/>
            </a:avLst>
          </a:prstGeom>
          <a:solidFill>
            <a:srgbClr val="26A688"/>
          </a:solidFill>
          <a:ln/>
        </p:spPr>
      </p:sp>
      <p:sp>
        <p:nvSpPr>
          <p:cNvPr id="5" name="Shape 3"/>
          <p:cNvSpPr/>
          <p:nvPr/>
        </p:nvSpPr>
        <p:spPr>
          <a:xfrm>
            <a:off x="2542282" y="1704142"/>
            <a:ext cx="623292" cy="623292"/>
          </a:xfrm>
          <a:prstGeom prst="roundRect">
            <a:avLst>
              <a:gd name="adj" fmla="val 146705"/>
            </a:avLst>
          </a:prstGeom>
          <a:solidFill>
            <a:srgbClr val="26A688"/>
          </a:solidFill>
          <a:ln/>
        </p:spPr>
      </p:sp>
      <p:sp>
        <p:nvSpPr>
          <p:cNvPr id="6" name="Text 4"/>
          <p:cNvSpPr/>
          <p:nvPr/>
        </p:nvSpPr>
        <p:spPr>
          <a:xfrm>
            <a:off x="2729210" y="1859994"/>
            <a:ext cx="249317" cy="311587"/>
          </a:xfrm>
          <a:prstGeom prst="rect">
            <a:avLst/>
          </a:prstGeom>
          <a:noFill/>
          <a:ln/>
        </p:spPr>
        <p:txBody>
          <a:bodyPr wrap="none" lIns="0" tIns="0" rIns="0" bIns="0" rtlCol="0" anchor="t"/>
          <a:lstStyle/>
          <a:p>
            <a:pPr algn="ctr" indent="0" marL="0">
              <a:lnSpc>
                <a:spcPts val="3100"/>
              </a:lnSpc>
              <a:buNone/>
            </a:pPr>
            <a:r>
              <a:rPr lang="en-US" sz="1950" b="1" dirty="0">
                <a:solidFill>
                  <a:srgbClr val="FFFFFF"/>
                </a:solidFill>
                <a:latin typeface="Unbounded Bold" pitchFamily="34" charset="0"/>
                <a:ea typeface="Unbounded Bold" pitchFamily="34" charset="-122"/>
                <a:cs typeface="Unbounded Bold" pitchFamily="34" charset="-120"/>
              </a:rPr>
              <a:t>1</a:t>
            </a:r>
            <a:endParaRPr lang="en-US" sz="1950" dirty="0"/>
          </a:p>
        </p:txBody>
      </p:sp>
      <p:sp>
        <p:nvSpPr>
          <p:cNvPr id="7" name="Text 5"/>
          <p:cNvSpPr/>
          <p:nvPr/>
        </p:nvSpPr>
        <p:spPr>
          <a:xfrm>
            <a:off x="957858" y="2535079"/>
            <a:ext cx="3792141" cy="649129"/>
          </a:xfrm>
          <a:prstGeom prst="rect">
            <a:avLst/>
          </a:prstGeom>
          <a:noFill/>
          <a:ln/>
        </p:spPr>
        <p:txBody>
          <a:bodyPr wrap="square" lIns="0" tIns="0" rIns="0" bIns="0" rtlCol="0" anchor="t"/>
          <a:lstStyle/>
          <a:p>
            <a:pPr algn="ctr" indent="0" marL="0">
              <a:lnSpc>
                <a:spcPts val="2550"/>
              </a:lnSpc>
              <a:buNone/>
            </a:pPr>
            <a:r>
              <a:rPr lang="en-US" sz="2000" b="1" dirty="0">
                <a:solidFill>
                  <a:srgbClr val="333F70"/>
                </a:solidFill>
                <a:latin typeface="Unbounded Bold" pitchFamily="34" charset="0"/>
                <a:ea typeface="Unbounded Bold" pitchFamily="34" charset="-122"/>
                <a:cs typeface="Unbounded Bold" pitchFamily="34" charset="-120"/>
              </a:rPr>
              <a:t>Precise Source Citations</a:t>
            </a:r>
            <a:endParaRPr lang="en-US" sz="2000" dirty="0"/>
          </a:p>
        </p:txBody>
      </p:sp>
      <p:sp>
        <p:nvSpPr>
          <p:cNvPr id="8" name="Text 6"/>
          <p:cNvSpPr/>
          <p:nvPr/>
        </p:nvSpPr>
        <p:spPr>
          <a:xfrm>
            <a:off x="957858" y="3308866"/>
            <a:ext cx="3792141" cy="1329690"/>
          </a:xfrm>
          <a:prstGeom prst="rect">
            <a:avLst/>
          </a:prstGeom>
          <a:noFill/>
          <a:ln/>
        </p:spPr>
        <p:txBody>
          <a:bodyPr wrap="square" lIns="0" tIns="0" rIns="0" bIns="0" rtlCol="0" anchor="t"/>
          <a:lstStyle/>
          <a:p>
            <a:pPr algn="ctr" indent="0" marL="0">
              <a:lnSpc>
                <a:spcPts val="2600"/>
              </a:lnSpc>
              <a:buNone/>
            </a:pPr>
            <a:r>
              <a:rPr lang="en-US" sz="1600" dirty="0">
                <a:solidFill>
                  <a:srgbClr val="333F70"/>
                </a:solidFill>
                <a:latin typeface="Open Sans" pitchFamily="34" charset="0"/>
                <a:ea typeface="Open Sans" pitchFamily="34" charset="-122"/>
                <a:cs typeface="Open Sans" pitchFamily="34" charset="-120"/>
              </a:rPr>
              <a:t>Every summary point includes a direct citation to the exact source document and section number, ensuring complete traceability.</a:t>
            </a:r>
            <a:endParaRPr lang="en-US" sz="1600" dirty="0"/>
          </a:p>
        </p:txBody>
      </p:sp>
      <p:sp>
        <p:nvSpPr>
          <p:cNvPr id="9" name="Shape 7"/>
          <p:cNvSpPr/>
          <p:nvPr/>
        </p:nvSpPr>
        <p:spPr>
          <a:xfrm>
            <a:off x="5188387" y="2015728"/>
            <a:ext cx="4253508" cy="2853452"/>
          </a:xfrm>
          <a:prstGeom prst="roundRect">
            <a:avLst>
              <a:gd name="adj" fmla="val 3845"/>
            </a:avLst>
          </a:prstGeom>
          <a:solidFill>
            <a:srgbClr val="FFFFFF"/>
          </a:solidFill>
          <a:ln/>
        </p:spPr>
      </p:sp>
      <p:sp>
        <p:nvSpPr>
          <p:cNvPr id="10" name="Shape 8"/>
          <p:cNvSpPr/>
          <p:nvPr/>
        </p:nvSpPr>
        <p:spPr>
          <a:xfrm>
            <a:off x="5188387" y="1992868"/>
            <a:ext cx="4253508" cy="91440"/>
          </a:xfrm>
          <a:prstGeom prst="roundRect">
            <a:avLst>
              <a:gd name="adj" fmla="val 95438"/>
            </a:avLst>
          </a:prstGeom>
          <a:solidFill>
            <a:srgbClr val="26A688"/>
          </a:solidFill>
          <a:ln/>
        </p:spPr>
      </p:sp>
      <p:sp>
        <p:nvSpPr>
          <p:cNvPr id="11" name="Shape 9"/>
          <p:cNvSpPr/>
          <p:nvPr/>
        </p:nvSpPr>
        <p:spPr>
          <a:xfrm>
            <a:off x="7003435" y="1704142"/>
            <a:ext cx="623292" cy="623292"/>
          </a:xfrm>
          <a:prstGeom prst="roundRect">
            <a:avLst>
              <a:gd name="adj" fmla="val 146705"/>
            </a:avLst>
          </a:prstGeom>
          <a:solidFill>
            <a:srgbClr val="26A688"/>
          </a:solidFill>
          <a:ln/>
        </p:spPr>
      </p:sp>
      <p:sp>
        <p:nvSpPr>
          <p:cNvPr id="12" name="Text 10"/>
          <p:cNvSpPr/>
          <p:nvPr/>
        </p:nvSpPr>
        <p:spPr>
          <a:xfrm>
            <a:off x="7190363" y="1859994"/>
            <a:ext cx="249317" cy="311587"/>
          </a:xfrm>
          <a:prstGeom prst="rect">
            <a:avLst/>
          </a:prstGeom>
          <a:noFill/>
          <a:ln/>
        </p:spPr>
        <p:txBody>
          <a:bodyPr wrap="none" lIns="0" tIns="0" rIns="0" bIns="0" rtlCol="0" anchor="t"/>
          <a:lstStyle/>
          <a:p>
            <a:pPr algn="ctr" indent="0" marL="0">
              <a:lnSpc>
                <a:spcPts val="3100"/>
              </a:lnSpc>
              <a:buNone/>
            </a:pPr>
            <a:r>
              <a:rPr lang="en-US" sz="1950" b="1" dirty="0">
                <a:solidFill>
                  <a:srgbClr val="FFFFFF"/>
                </a:solidFill>
                <a:latin typeface="Unbounded Bold" pitchFamily="34" charset="0"/>
                <a:ea typeface="Unbounded Bold" pitchFamily="34" charset="-122"/>
                <a:cs typeface="Unbounded Bold" pitchFamily="34" charset="-120"/>
              </a:rPr>
              <a:t>2</a:t>
            </a:r>
            <a:endParaRPr lang="en-US" sz="1950" dirty="0"/>
          </a:p>
        </p:txBody>
      </p:sp>
      <p:sp>
        <p:nvSpPr>
          <p:cNvPr id="13" name="Text 11"/>
          <p:cNvSpPr/>
          <p:nvPr/>
        </p:nvSpPr>
        <p:spPr>
          <a:xfrm>
            <a:off x="6016466" y="2535079"/>
            <a:ext cx="2597229" cy="324564"/>
          </a:xfrm>
          <a:prstGeom prst="rect">
            <a:avLst/>
          </a:prstGeom>
          <a:noFill/>
          <a:ln/>
        </p:spPr>
        <p:txBody>
          <a:bodyPr wrap="none" lIns="0" tIns="0" rIns="0" bIns="0" rtlCol="0" anchor="t"/>
          <a:lstStyle/>
          <a:p>
            <a:pPr algn="ctr" indent="0" marL="0">
              <a:lnSpc>
                <a:spcPts val="2550"/>
              </a:lnSpc>
              <a:buNone/>
            </a:pPr>
            <a:r>
              <a:rPr lang="en-US" sz="2000" b="1" dirty="0">
                <a:solidFill>
                  <a:srgbClr val="333F70"/>
                </a:solidFill>
                <a:latin typeface="Unbounded Bold" pitchFamily="34" charset="0"/>
                <a:ea typeface="Unbounded Bold" pitchFamily="34" charset="-122"/>
                <a:cs typeface="Unbounded Bold" pitchFamily="34" charset="-120"/>
              </a:rPr>
              <a:t>Mobile-Friendly</a:t>
            </a:r>
            <a:endParaRPr lang="en-US" sz="2000" dirty="0"/>
          </a:p>
        </p:txBody>
      </p:sp>
      <p:sp>
        <p:nvSpPr>
          <p:cNvPr id="14" name="Text 12"/>
          <p:cNvSpPr/>
          <p:nvPr/>
        </p:nvSpPr>
        <p:spPr>
          <a:xfrm>
            <a:off x="5419011" y="2984302"/>
            <a:ext cx="3792260" cy="997268"/>
          </a:xfrm>
          <a:prstGeom prst="rect">
            <a:avLst/>
          </a:prstGeom>
          <a:noFill/>
          <a:ln/>
        </p:spPr>
        <p:txBody>
          <a:bodyPr wrap="square" lIns="0" tIns="0" rIns="0" bIns="0" rtlCol="0" anchor="t"/>
          <a:lstStyle/>
          <a:p>
            <a:pPr algn="ctr" indent="0" marL="0">
              <a:lnSpc>
                <a:spcPts val="2600"/>
              </a:lnSpc>
              <a:buNone/>
            </a:pPr>
            <a:r>
              <a:rPr lang="en-US" sz="1600" dirty="0">
                <a:solidFill>
                  <a:srgbClr val="333F70"/>
                </a:solidFill>
                <a:latin typeface="Open Sans" pitchFamily="34" charset="0"/>
                <a:ea typeface="Open Sans" pitchFamily="34" charset="-122"/>
                <a:cs typeface="Open Sans" pitchFamily="34" charset="-120"/>
              </a:rPr>
              <a:t>Modern responsive UI to take advantage of this information on any device.</a:t>
            </a:r>
            <a:endParaRPr lang="en-US" sz="1600" dirty="0"/>
          </a:p>
        </p:txBody>
      </p:sp>
      <p:sp>
        <p:nvSpPr>
          <p:cNvPr id="15" name="Shape 13"/>
          <p:cNvSpPr/>
          <p:nvPr/>
        </p:nvSpPr>
        <p:spPr>
          <a:xfrm>
            <a:off x="9649658" y="2015728"/>
            <a:ext cx="4253389" cy="2853452"/>
          </a:xfrm>
          <a:prstGeom prst="roundRect">
            <a:avLst>
              <a:gd name="adj" fmla="val 3845"/>
            </a:avLst>
          </a:prstGeom>
          <a:solidFill>
            <a:srgbClr val="FFFFFF"/>
          </a:solidFill>
          <a:ln/>
        </p:spPr>
      </p:sp>
      <p:sp>
        <p:nvSpPr>
          <p:cNvPr id="16" name="Shape 14"/>
          <p:cNvSpPr/>
          <p:nvPr/>
        </p:nvSpPr>
        <p:spPr>
          <a:xfrm>
            <a:off x="9649658" y="1992868"/>
            <a:ext cx="4253389" cy="91440"/>
          </a:xfrm>
          <a:prstGeom prst="roundRect">
            <a:avLst>
              <a:gd name="adj" fmla="val 95438"/>
            </a:avLst>
          </a:prstGeom>
          <a:solidFill>
            <a:srgbClr val="26A688"/>
          </a:solidFill>
          <a:ln/>
        </p:spPr>
      </p:sp>
      <p:sp>
        <p:nvSpPr>
          <p:cNvPr id="17" name="Shape 15"/>
          <p:cNvSpPr/>
          <p:nvPr/>
        </p:nvSpPr>
        <p:spPr>
          <a:xfrm>
            <a:off x="11464707" y="1704142"/>
            <a:ext cx="623292" cy="623292"/>
          </a:xfrm>
          <a:prstGeom prst="roundRect">
            <a:avLst>
              <a:gd name="adj" fmla="val 146705"/>
            </a:avLst>
          </a:prstGeom>
          <a:solidFill>
            <a:srgbClr val="26A688"/>
          </a:solidFill>
          <a:ln/>
        </p:spPr>
      </p:sp>
      <p:sp>
        <p:nvSpPr>
          <p:cNvPr id="18" name="Text 16"/>
          <p:cNvSpPr/>
          <p:nvPr/>
        </p:nvSpPr>
        <p:spPr>
          <a:xfrm>
            <a:off x="11651635" y="1859994"/>
            <a:ext cx="249317" cy="311587"/>
          </a:xfrm>
          <a:prstGeom prst="rect">
            <a:avLst/>
          </a:prstGeom>
          <a:noFill/>
          <a:ln/>
        </p:spPr>
        <p:txBody>
          <a:bodyPr wrap="none" lIns="0" tIns="0" rIns="0" bIns="0" rtlCol="0" anchor="t"/>
          <a:lstStyle/>
          <a:p>
            <a:pPr algn="ctr" indent="0" marL="0">
              <a:lnSpc>
                <a:spcPts val="3100"/>
              </a:lnSpc>
              <a:buNone/>
            </a:pPr>
            <a:r>
              <a:rPr lang="en-US" sz="1950" b="1" dirty="0">
                <a:solidFill>
                  <a:srgbClr val="FFFFFF"/>
                </a:solidFill>
                <a:latin typeface="Unbounded Bold" pitchFamily="34" charset="0"/>
                <a:ea typeface="Unbounded Bold" pitchFamily="34" charset="-122"/>
                <a:cs typeface="Unbounded Bold" pitchFamily="34" charset="-120"/>
              </a:rPr>
              <a:t>3</a:t>
            </a:r>
            <a:endParaRPr lang="en-US" sz="1950" dirty="0"/>
          </a:p>
        </p:txBody>
      </p:sp>
      <p:sp>
        <p:nvSpPr>
          <p:cNvPr id="19" name="Text 17"/>
          <p:cNvSpPr/>
          <p:nvPr/>
        </p:nvSpPr>
        <p:spPr>
          <a:xfrm>
            <a:off x="10477738" y="2535079"/>
            <a:ext cx="2597229" cy="324564"/>
          </a:xfrm>
          <a:prstGeom prst="rect">
            <a:avLst/>
          </a:prstGeom>
          <a:noFill/>
          <a:ln/>
        </p:spPr>
        <p:txBody>
          <a:bodyPr wrap="none" lIns="0" tIns="0" rIns="0" bIns="0" rtlCol="0" anchor="t"/>
          <a:lstStyle/>
          <a:p>
            <a:pPr algn="ctr" indent="0" marL="0">
              <a:lnSpc>
                <a:spcPts val="2550"/>
              </a:lnSpc>
              <a:buNone/>
            </a:pPr>
            <a:r>
              <a:rPr lang="en-US" sz="2000" b="1" dirty="0">
                <a:solidFill>
                  <a:srgbClr val="333F70"/>
                </a:solidFill>
                <a:latin typeface="Unbounded Bold" pitchFamily="34" charset="0"/>
                <a:ea typeface="Unbounded Bold" pitchFamily="34" charset="-122"/>
                <a:cs typeface="Unbounded Bold" pitchFamily="34" charset="-120"/>
              </a:rPr>
              <a:t>Scalability</a:t>
            </a:r>
            <a:endParaRPr lang="en-US" sz="2000" dirty="0"/>
          </a:p>
        </p:txBody>
      </p:sp>
      <p:sp>
        <p:nvSpPr>
          <p:cNvPr id="20" name="Text 18"/>
          <p:cNvSpPr/>
          <p:nvPr/>
        </p:nvSpPr>
        <p:spPr>
          <a:xfrm>
            <a:off x="9880283" y="2984302"/>
            <a:ext cx="3792141" cy="664845"/>
          </a:xfrm>
          <a:prstGeom prst="rect">
            <a:avLst/>
          </a:prstGeom>
          <a:noFill/>
          <a:ln/>
        </p:spPr>
        <p:txBody>
          <a:bodyPr wrap="square" lIns="0" tIns="0" rIns="0" bIns="0" rtlCol="0" anchor="t"/>
          <a:lstStyle/>
          <a:p>
            <a:pPr algn="ctr" indent="0" marL="0">
              <a:lnSpc>
                <a:spcPts val="2600"/>
              </a:lnSpc>
              <a:buNone/>
            </a:pPr>
            <a:r>
              <a:rPr lang="en-US" sz="1600" dirty="0">
                <a:solidFill>
                  <a:srgbClr val="333F70"/>
                </a:solidFill>
                <a:latin typeface="Open Sans" pitchFamily="34" charset="0"/>
                <a:ea typeface="Open Sans" pitchFamily="34" charset="-122"/>
                <a:cs typeface="Open Sans" pitchFamily="34" charset="-120"/>
              </a:rPr>
              <a:t>This tool is designed to grow as the City's capacity to use it does.</a:t>
            </a:r>
            <a:endParaRPr lang="en-US" sz="1600" dirty="0"/>
          </a:p>
        </p:txBody>
      </p:sp>
      <p:sp>
        <p:nvSpPr>
          <p:cNvPr id="21" name="Shape 19"/>
          <p:cNvSpPr/>
          <p:nvPr/>
        </p:nvSpPr>
        <p:spPr>
          <a:xfrm>
            <a:off x="727234" y="5388531"/>
            <a:ext cx="13175813" cy="1531620"/>
          </a:xfrm>
          <a:prstGeom prst="roundRect">
            <a:avLst>
              <a:gd name="adj" fmla="val 7164"/>
            </a:avLst>
          </a:prstGeom>
          <a:solidFill>
            <a:srgbClr val="FFFFFF"/>
          </a:solidFill>
          <a:ln/>
        </p:spPr>
      </p:sp>
      <p:sp>
        <p:nvSpPr>
          <p:cNvPr id="22" name="Shape 20"/>
          <p:cNvSpPr/>
          <p:nvPr/>
        </p:nvSpPr>
        <p:spPr>
          <a:xfrm>
            <a:off x="727234" y="5365671"/>
            <a:ext cx="13175813" cy="91440"/>
          </a:xfrm>
          <a:prstGeom prst="roundRect">
            <a:avLst>
              <a:gd name="adj" fmla="val 95438"/>
            </a:avLst>
          </a:prstGeom>
          <a:solidFill>
            <a:srgbClr val="26A688"/>
          </a:solidFill>
          <a:ln/>
        </p:spPr>
      </p:sp>
      <p:sp>
        <p:nvSpPr>
          <p:cNvPr id="23" name="Shape 21"/>
          <p:cNvSpPr/>
          <p:nvPr/>
        </p:nvSpPr>
        <p:spPr>
          <a:xfrm>
            <a:off x="7003435" y="5076944"/>
            <a:ext cx="623292" cy="623292"/>
          </a:xfrm>
          <a:prstGeom prst="roundRect">
            <a:avLst>
              <a:gd name="adj" fmla="val 146705"/>
            </a:avLst>
          </a:prstGeom>
          <a:solidFill>
            <a:srgbClr val="26A688"/>
          </a:solidFill>
          <a:ln/>
        </p:spPr>
      </p:sp>
      <p:sp>
        <p:nvSpPr>
          <p:cNvPr id="24" name="Text 22"/>
          <p:cNvSpPr/>
          <p:nvPr/>
        </p:nvSpPr>
        <p:spPr>
          <a:xfrm>
            <a:off x="7190363" y="5232797"/>
            <a:ext cx="249317" cy="311587"/>
          </a:xfrm>
          <a:prstGeom prst="rect">
            <a:avLst/>
          </a:prstGeom>
          <a:noFill/>
          <a:ln/>
        </p:spPr>
        <p:txBody>
          <a:bodyPr wrap="none" lIns="0" tIns="0" rIns="0" bIns="0" rtlCol="0" anchor="t"/>
          <a:lstStyle/>
          <a:p>
            <a:pPr algn="ctr" indent="0" marL="0">
              <a:lnSpc>
                <a:spcPts val="3100"/>
              </a:lnSpc>
              <a:buNone/>
            </a:pPr>
            <a:r>
              <a:rPr lang="en-US" sz="1950" b="1" dirty="0">
                <a:solidFill>
                  <a:srgbClr val="FFFFFF"/>
                </a:solidFill>
                <a:latin typeface="Unbounded Bold" pitchFamily="34" charset="0"/>
                <a:ea typeface="Unbounded Bold" pitchFamily="34" charset="-122"/>
                <a:cs typeface="Unbounded Bold" pitchFamily="34" charset="-120"/>
              </a:rPr>
              <a:t>4</a:t>
            </a:r>
            <a:endParaRPr lang="en-US" sz="1950" dirty="0"/>
          </a:p>
        </p:txBody>
      </p:sp>
      <p:sp>
        <p:nvSpPr>
          <p:cNvPr id="25" name="Text 23"/>
          <p:cNvSpPr/>
          <p:nvPr/>
        </p:nvSpPr>
        <p:spPr>
          <a:xfrm>
            <a:off x="5374124" y="5907881"/>
            <a:ext cx="3881914" cy="324564"/>
          </a:xfrm>
          <a:prstGeom prst="rect">
            <a:avLst/>
          </a:prstGeom>
          <a:noFill/>
          <a:ln/>
        </p:spPr>
        <p:txBody>
          <a:bodyPr wrap="none" lIns="0" tIns="0" rIns="0" bIns="0" rtlCol="0" anchor="t"/>
          <a:lstStyle/>
          <a:p>
            <a:pPr algn="ctr" indent="0" marL="0">
              <a:lnSpc>
                <a:spcPts val="2550"/>
              </a:lnSpc>
              <a:buNone/>
            </a:pPr>
            <a:r>
              <a:rPr lang="en-US" sz="2000" b="1" dirty="0">
                <a:solidFill>
                  <a:srgbClr val="333F70"/>
                </a:solidFill>
                <a:latin typeface="Unbounded Bold" pitchFamily="34" charset="0"/>
                <a:ea typeface="Unbounded Bold" pitchFamily="34" charset="-122"/>
                <a:cs typeface="Unbounded Bold" pitchFamily="34" charset="-120"/>
              </a:rPr>
              <a:t>Bi-directional use cases</a:t>
            </a:r>
            <a:endParaRPr lang="en-US" sz="2000" dirty="0"/>
          </a:p>
        </p:txBody>
      </p:sp>
      <p:sp>
        <p:nvSpPr>
          <p:cNvPr id="26" name="Text 24"/>
          <p:cNvSpPr/>
          <p:nvPr/>
        </p:nvSpPr>
        <p:spPr>
          <a:xfrm>
            <a:off x="957858" y="6357104"/>
            <a:ext cx="12714565" cy="332423"/>
          </a:xfrm>
          <a:prstGeom prst="rect">
            <a:avLst/>
          </a:prstGeom>
          <a:noFill/>
          <a:ln/>
        </p:spPr>
        <p:txBody>
          <a:bodyPr wrap="none" lIns="0" tIns="0" rIns="0" bIns="0" rtlCol="0" anchor="t"/>
          <a:lstStyle/>
          <a:p>
            <a:pPr algn="ctr" indent="0" marL="0">
              <a:lnSpc>
                <a:spcPts val="2600"/>
              </a:lnSpc>
              <a:buNone/>
            </a:pPr>
            <a:r>
              <a:rPr lang="en-US" sz="1600" dirty="0">
                <a:solidFill>
                  <a:srgbClr val="333F70"/>
                </a:solidFill>
                <a:latin typeface="Open Sans" pitchFamily="34" charset="0"/>
                <a:ea typeface="Open Sans" pitchFamily="34" charset="-122"/>
                <a:cs typeface="Open Sans" pitchFamily="34" charset="-120"/>
              </a:rPr>
              <a:t>Provide summaries for citizens as well as recommend improvements for proposal builders.</a:t>
            </a:r>
            <a:endParaRPr lang="en-US" sz="1600" dirty="0"/>
          </a:p>
        </p:txBody>
      </p:sp>
      <p:sp>
        <p:nvSpPr>
          <p:cNvPr id="27" name="Text 25"/>
          <p:cNvSpPr/>
          <p:nvPr/>
        </p:nvSpPr>
        <p:spPr>
          <a:xfrm>
            <a:off x="727234" y="7153870"/>
            <a:ext cx="13175933" cy="332423"/>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This feature ensures your proposals are grounded in verified information, reducing risk and increasing credibility with every submission.</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99166"/>
            <a:ext cx="8840272"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Future-forward updates </a:t>
            </a:r>
            <a:endParaRPr lang="en-US" sz="445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3061573"/>
            <a:ext cx="680442" cy="680442"/>
          </a:xfrm>
          <a:prstGeom prst="rect">
            <a:avLst/>
          </a:prstGeom>
        </p:spPr>
      </p:pic>
      <p:sp>
        <p:nvSpPr>
          <p:cNvPr id="4" name="Text 1"/>
          <p:cNvSpPr/>
          <p:nvPr/>
        </p:nvSpPr>
        <p:spPr>
          <a:xfrm>
            <a:off x="793790" y="4025503"/>
            <a:ext cx="4050268"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Interactive Task Cards</a:t>
            </a:r>
            <a:endParaRPr lang="en-US" sz="2200" dirty="0"/>
          </a:p>
        </p:txBody>
      </p:sp>
      <p:sp>
        <p:nvSpPr>
          <p:cNvPr id="5" name="Text 2"/>
          <p:cNvSpPr/>
          <p:nvPr/>
        </p:nvSpPr>
        <p:spPr>
          <a:xfrm>
            <a:off x="793790" y="4515922"/>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Manage your bid workflow with interactive task cards featuring automated reminders, progress tracking, and team collaboration tools that keep everyone aligned.</a:t>
            </a:r>
            <a:endParaRPr lang="en-US" sz="17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893" y="3061573"/>
            <a:ext cx="680442" cy="680442"/>
          </a:xfrm>
          <a:prstGeom prst="rect">
            <a:avLst/>
          </a:prstGeom>
        </p:spPr>
      </p:pic>
      <p:sp>
        <p:nvSpPr>
          <p:cNvPr id="7" name="Text 3"/>
          <p:cNvSpPr/>
          <p:nvPr/>
        </p:nvSpPr>
        <p:spPr>
          <a:xfrm>
            <a:off x="5235893" y="4025503"/>
            <a:ext cx="3830598"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Seamless Integration</a:t>
            </a:r>
            <a:endParaRPr lang="en-US" sz="2200" dirty="0"/>
          </a:p>
        </p:txBody>
      </p:sp>
      <p:sp>
        <p:nvSpPr>
          <p:cNvPr id="8" name="Text 4"/>
          <p:cNvSpPr/>
          <p:nvPr/>
        </p:nvSpPr>
        <p:spPr>
          <a:xfrm>
            <a:off x="5235893" y="4515922"/>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Export summaries and task lists directly to your preferred project management tools like Asana, Trello, or Microsoft Project for unified workflow management.</a:t>
            </a:r>
            <a:endParaRPr lang="en-US" sz="175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7995" y="3061573"/>
            <a:ext cx="680442" cy="680442"/>
          </a:xfrm>
          <a:prstGeom prst="rect">
            <a:avLst/>
          </a:prstGeom>
        </p:spPr>
      </p:pic>
      <p:sp>
        <p:nvSpPr>
          <p:cNvPr id="10" name="Text 5"/>
          <p:cNvSpPr/>
          <p:nvPr/>
        </p:nvSpPr>
        <p:spPr>
          <a:xfrm>
            <a:off x="9677995" y="4025503"/>
            <a:ext cx="3532227"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Full Implementation</a:t>
            </a:r>
            <a:endParaRPr lang="en-US" sz="2200" dirty="0"/>
          </a:p>
        </p:txBody>
      </p:sp>
      <p:sp>
        <p:nvSpPr>
          <p:cNvPr id="11" name="Text 6"/>
          <p:cNvSpPr/>
          <p:nvPr/>
        </p:nvSpPr>
        <p:spPr>
          <a:xfrm>
            <a:off x="9677995" y="4515922"/>
            <a:ext cx="4158615"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Integrate the entire solicitation process into an AI-powered, business-friendly platform without sacrificing due diligence or compliance.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2025-11-10T19:00:26Z</dcterms:created>
  <dcterms:modified xsi:type="dcterms:W3CDTF">2025-11-10T19:00:26Z</dcterms:modified>
</cp:coreProperties>
</file>