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IBM Plex Sans" panose="020B0503050203000203" pitchFamily="34" charset="0"/>
      <p:regular r:id="rId13"/>
      <p:bold r:id="rId14"/>
      <p:italic r:id="rId15"/>
      <p:boldItalic r:id="rId16"/>
    </p:embeddedFont>
    <p:embeddedFont>
      <p:font typeface="IBM Plex Serif Medium" panose="02060603050406000203" pitchFamily="18" charset="0"/>
      <p:regular r:id="rId17"/>
      <p:bold r:id="rId18"/>
      <p:italic r:id="rId19"/>
      <p:boldItalic r:id="rId20"/>
    </p:embeddedFont>
    <p:embeddedFont>
      <p:font typeface="Maven Pro" panose="020B0604020202020204" charset="0"/>
      <p:regular r:id="rId21"/>
      <p:bold r:id="rId22"/>
    </p:embeddedFont>
    <p:embeddedFont>
      <p:font typeface="Nunito" pitchFamily="2" charset="0"/>
      <p:regular r:id="rId23"/>
      <p:bold r:id="rId24"/>
      <p:italic r:id="rId25"/>
      <p:boldItalic r:id="rId26"/>
    </p:embeddedFont>
    <p:embeddedFont>
      <p:font typeface="Oswald" panose="00000500000000000000" pitchFamily="2" charset="0"/>
      <p:regular r:id="rId27"/>
      <p:bold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42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21" Type="http://schemas.openxmlformats.org/officeDocument/2006/relationships/font" Target="fonts/font9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ica Lotz" userId="11967076-a5ac-4e6f-b617-7e9708cb8b2c" providerId="ADAL" clId="{8F6429DD-32CD-422C-B4F1-8A725147B642}"/>
    <pc:docChg chg="undo custSel delSld modSld">
      <pc:chgData name="Jessica Lotz" userId="11967076-a5ac-4e6f-b617-7e9708cb8b2c" providerId="ADAL" clId="{8F6429DD-32CD-422C-B4F1-8A725147B642}" dt="2026-01-08T23:33:52.087" v="16" actId="2696"/>
      <pc:docMkLst>
        <pc:docMk/>
      </pc:docMkLst>
      <pc:sldChg chg="addSp delSp modSp del mod">
        <pc:chgData name="Jessica Lotz" userId="11967076-a5ac-4e6f-b617-7e9708cb8b2c" providerId="ADAL" clId="{8F6429DD-32CD-422C-B4F1-8A725147B642}" dt="2026-01-08T23:33:52.087" v="16" actId="2696"/>
        <pc:sldMkLst>
          <pc:docMk/>
          <pc:sldMk cId="0" sldId="266"/>
        </pc:sldMkLst>
        <pc:spChg chg="add del mod">
          <ac:chgData name="Jessica Lotz" userId="11967076-a5ac-4e6f-b617-7e9708cb8b2c" providerId="ADAL" clId="{8F6429DD-32CD-422C-B4F1-8A725147B642}" dt="2026-01-08T23:33:22.645" v="14" actId="478"/>
          <ac:spMkLst>
            <pc:docMk/>
            <pc:sldMk cId="0" sldId="266"/>
            <ac:spMk id="3" creationId="{DC08BBB8-2672-85C8-C60E-77EE64FF59DA}"/>
          </ac:spMkLst>
        </pc:spChg>
        <pc:spChg chg="add mod">
          <ac:chgData name="Jessica Lotz" userId="11967076-a5ac-4e6f-b617-7e9708cb8b2c" providerId="ADAL" clId="{8F6429DD-32CD-422C-B4F1-8A725147B642}" dt="2026-01-08T23:33:25.112" v="15" actId="478"/>
          <ac:spMkLst>
            <pc:docMk/>
            <pc:sldMk cId="0" sldId="266"/>
            <ac:spMk id="5" creationId="{C2B1E912-F3DC-F942-A110-9DADBF649703}"/>
          </ac:spMkLst>
        </pc:spChg>
        <pc:spChg chg="add del mod">
          <ac:chgData name="Jessica Lotz" userId="11967076-a5ac-4e6f-b617-7e9708cb8b2c" providerId="ADAL" clId="{8F6429DD-32CD-422C-B4F1-8A725147B642}" dt="2026-01-08T23:33:25.112" v="15" actId="478"/>
          <ac:spMkLst>
            <pc:docMk/>
            <pc:sldMk cId="0" sldId="266"/>
            <ac:spMk id="379" creationId="{00000000-0000-0000-0000-000000000000}"/>
          </ac:spMkLst>
        </pc:spChg>
        <pc:picChg chg="add del mod">
          <ac:chgData name="Jessica Lotz" userId="11967076-a5ac-4e6f-b617-7e9708cb8b2c" providerId="ADAL" clId="{8F6429DD-32CD-422C-B4F1-8A725147B642}" dt="2026-01-08T23:33:22.238" v="13" actId="14100"/>
          <ac:picMkLst>
            <pc:docMk/>
            <pc:sldMk cId="0" sldId="266"/>
            <ac:picMk id="380" creationId="{00000000-0000-0000-0000-000000000000}"/>
          </ac:picMkLst>
        </pc:picChg>
      </pc:sldChg>
      <pc:sldChg chg="del">
        <pc:chgData name="Jessica Lotz" userId="11967076-a5ac-4e6f-b617-7e9708cb8b2c" providerId="ADAL" clId="{8F6429DD-32CD-422C-B4F1-8A725147B642}" dt="2026-01-08T23:33:52.087" v="16" actId="2696"/>
        <pc:sldMkLst>
          <pc:docMk/>
          <pc:sldMk cId="0" sldId="267"/>
        </pc:sldMkLst>
      </pc:sldChg>
      <pc:sldChg chg="del">
        <pc:chgData name="Jessica Lotz" userId="11967076-a5ac-4e6f-b617-7e9708cb8b2c" providerId="ADAL" clId="{8F6429DD-32CD-422C-B4F1-8A725147B642}" dt="2026-01-08T23:33:52.087" v="16" actId="2696"/>
        <pc:sldMkLst>
          <pc:docMk/>
          <pc:sldMk cId="0" sldId="268"/>
        </pc:sldMkLst>
      </pc:sldChg>
      <pc:sldMasterChg chg="delSldLayout">
        <pc:chgData name="Jessica Lotz" userId="11967076-a5ac-4e6f-b617-7e9708cb8b2c" providerId="ADAL" clId="{8F6429DD-32CD-422C-B4F1-8A725147B642}" dt="2026-01-08T23:33:52.087" v="16" actId="2696"/>
        <pc:sldMasterMkLst>
          <pc:docMk/>
          <pc:sldMasterMk cId="0" sldId="2147483659"/>
        </pc:sldMasterMkLst>
        <pc:sldLayoutChg chg="del">
          <pc:chgData name="Jessica Lotz" userId="11967076-a5ac-4e6f-b617-7e9708cb8b2c" providerId="ADAL" clId="{8F6429DD-32CD-422C-B4F1-8A725147B642}" dt="2026-01-08T23:33:52.087" v="16" actId="2696"/>
          <pc:sldLayoutMkLst>
            <pc:docMk/>
            <pc:sldMasterMk cId="0" sldId="2147483659"/>
            <pc:sldLayoutMk cId="0" sldId="214748365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a1adeeee8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a1adeeee8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a1adeeee8b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a1adeeee8b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a1adeeee8b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a1adeeee8b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a1adeeee8b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a1adeeee8b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a1adeeee8b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a1adeeee8b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a1a25e8e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a1a25e8ec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" sz="1800">
                <a:solidFill>
                  <a:srgbClr val="595959"/>
                </a:solidFill>
              </a:rPr>
              <a:t>Promised to bring us together and make neighborhoods better</a:t>
            </a:r>
            <a:endParaRPr sz="1800">
              <a:solidFill>
                <a:srgbClr val="595959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" sz="1800">
                <a:solidFill>
                  <a:srgbClr val="595959"/>
                </a:solidFill>
              </a:rPr>
              <a:t>But it's turned into complaints and gossiping </a:t>
            </a:r>
            <a:endParaRPr sz="1800">
              <a:solidFill>
                <a:srgbClr val="595959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</a:pPr>
            <a:r>
              <a:rPr lang="en" sz="1400">
                <a:solidFill>
                  <a:srgbClr val="595959"/>
                </a:solidFill>
              </a:rPr>
              <a:t>Not community action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a1a25e8ec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a1a25e8ec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a1a25e8ec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a1a25e8ec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where blightwatch kicks 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a1a25e8ec2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a1a25e8ec2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name="adj1" fmla="val 8244818"/>
                  <a:gd name="adj2" fmla="val 16246175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name="adj1" fmla="val 8801158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name="adj1" fmla="val 1255410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2"/>
          <p:cNvSpPr txBox="1">
            <a:spLocks noGrp="1"/>
          </p:cNvSpPr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2"/>
          <p:cNvSpPr txBox="1">
            <a:spLocks noGrp="1"/>
          </p:cNvSpPr>
          <p:nvPr>
            <p:ph type="subTitle" idx="1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3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Google Shape;52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Google Shape;55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" name="Google Shape;58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Google Shape;59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" name="Google Shape;63;p3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Google Shape;76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5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body" idx="2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1" name="Google Shape;101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1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9" name="Google Shape;129;p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10"/>
          <p:cNvSpPr txBox="1">
            <a:spLocks noGrp="1"/>
          </p:cNvSpPr>
          <p:nvPr>
            <p:ph type="body" idx="1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40" name="Google Shape;140;p1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8" name="Google Shape;268;p11"/>
          <p:cNvSpPr txBox="1">
            <a:spLocks noGrp="1"/>
          </p:cNvSpPr>
          <p:nvPr>
            <p:ph type="title" hasCustomPrompt="1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1"/>
          <p:cNvSpPr txBox="1">
            <a:spLocks noGrp="1"/>
          </p:cNvSpPr>
          <p:nvPr>
            <p:ph type="body" idx="1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1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ment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lightwatchmemphis.netlify.app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13"/>
          <p:cNvPicPr preferRelativeResize="0"/>
          <p:nvPr/>
        </p:nvPicPr>
        <p:blipFill rotWithShape="1">
          <a:blip r:embed="rId3">
            <a:alphaModFix/>
          </a:blip>
          <a:srcRect t="16623" b="26033"/>
          <a:stretch/>
        </p:blipFill>
        <p:spPr>
          <a:xfrm>
            <a:off x="863525" y="484625"/>
            <a:ext cx="6674509" cy="3827274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3"/>
          <p:cNvSpPr txBox="1"/>
          <p:nvPr/>
        </p:nvSpPr>
        <p:spPr>
          <a:xfrm>
            <a:off x="3959572" y="484625"/>
            <a:ext cx="26616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250" tIns="113250" rIns="113250" bIns="1132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564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Team</a:t>
            </a:r>
            <a:endParaRPr sz="6564" b="1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79" name="Google Shape;279;p13"/>
          <p:cNvSpPr txBox="1"/>
          <p:nvPr/>
        </p:nvSpPr>
        <p:spPr>
          <a:xfrm>
            <a:off x="2351500" y="3827275"/>
            <a:ext cx="4608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</a:rPr>
              <a:t>Turning Civic Data Into Action</a:t>
            </a:r>
            <a:endParaRPr sz="24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2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 website</a:t>
            </a:r>
            <a:endParaRPr/>
          </a:p>
        </p:txBody>
      </p:sp>
      <p:sp>
        <p:nvSpPr>
          <p:cNvPr id="373" name="Google Shape;373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3"/>
              </a:rPr>
              <a:t>BlightWatch Memphis - Community Blight Reporting</a:t>
            </a:r>
            <a:endParaRPr/>
          </a:p>
        </p:txBody>
      </p:sp>
      <p:pic>
        <p:nvPicPr>
          <p:cNvPr id="374" name="Google Shape;37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3650" y="1553575"/>
            <a:ext cx="6830553" cy="311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38" y="47700"/>
            <a:ext cx="8602133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4"/>
          <p:cNvSpPr txBox="1"/>
          <p:nvPr/>
        </p:nvSpPr>
        <p:spPr>
          <a:xfrm>
            <a:off x="418700" y="4793900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Photo soure: ABC24</a:t>
            </a:r>
            <a:endParaRPr sz="170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15"/>
          <p:cNvPicPr preferRelativeResize="0"/>
          <p:nvPr/>
        </p:nvPicPr>
        <p:blipFill rotWithShape="1">
          <a:blip r:embed="rId3">
            <a:alphaModFix/>
          </a:blip>
          <a:srcRect l="8680" t="16623" r="65276" b="26033"/>
          <a:stretch/>
        </p:blipFill>
        <p:spPr>
          <a:xfrm>
            <a:off x="0" y="1018213"/>
            <a:ext cx="1873600" cy="4125276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5"/>
          <p:cNvSpPr txBox="1"/>
          <p:nvPr/>
        </p:nvSpPr>
        <p:spPr>
          <a:xfrm>
            <a:off x="0" y="-12"/>
            <a:ext cx="3412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Not enough resources for the city to handle or resolve all the requests.</a:t>
            </a:r>
            <a:endParaRPr sz="1800" b="1">
              <a:solidFill>
                <a:schemeClr val="dk2"/>
              </a:solidFill>
            </a:endParaRPr>
          </a:p>
        </p:txBody>
      </p:sp>
      <p:pic>
        <p:nvPicPr>
          <p:cNvPr id="292" name="Google Shape;29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2775" y="1161577"/>
            <a:ext cx="6942024" cy="3732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578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Cycle of Neighborhood Blight Apathy</a:t>
            </a:r>
            <a:endParaRPr/>
          </a:p>
        </p:txBody>
      </p:sp>
      <p:sp>
        <p:nvSpPr>
          <p:cNvPr id="298" name="Google Shape;298;p16"/>
          <p:cNvSpPr/>
          <p:nvPr/>
        </p:nvSpPr>
        <p:spPr>
          <a:xfrm>
            <a:off x="2791570" y="1239236"/>
            <a:ext cx="2771400" cy="2771400"/>
          </a:xfrm>
          <a:prstGeom prst="donut">
            <a:avLst>
              <a:gd name="adj" fmla="val 16067"/>
            </a:avLst>
          </a:prstGeom>
          <a:solidFill>
            <a:srgbClr val="000000">
              <a:alpha val="10760"/>
            </a:srgbClr>
          </a:solidFill>
          <a:ln>
            <a:noFill/>
          </a:ln>
        </p:spPr>
        <p:txBody>
          <a:bodyPr spcFirstLastPara="1" wrap="square" lIns="99750" tIns="99750" rIns="99750" bIns="99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9" name="Google Shape;299;p16"/>
          <p:cNvGrpSpPr/>
          <p:nvPr/>
        </p:nvGrpSpPr>
        <p:grpSpPr>
          <a:xfrm>
            <a:off x="1027772" y="1402279"/>
            <a:ext cx="2107604" cy="730601"/>
            <a:chOff x="1680836" y="1315124"/>
            <a:chExt cx="1931633" cy="669600"/>
          </a:xfrm>
        </p:grpSpPr>
        <p:cxnSp>
          <p:nvCxnSpPr>
            <p:cNvPr id="300" name="Google Shape;300;p16"/>
            <p:cNvCxnSpPr/>
            <p:nvPr/>
          </p:nvCxnSpPr>
          <p:spPr>
            <a:xfrm>
              <a:off x="3178969" y="1638300"/>
              <a:ext cx="433500" cy="252300"/>
            </a:xfrm>
            <a:prstGeom prst="straightConnector1">
              <a:avLst/>
            </a:prstGeom>
            <a:noFill/>
            <a:ln w="20775" cap="flat" cmpd="sng">
              <a:solidFill>
                <a:srgbClr val="65F0AC"/>
              </a:solidFill>
              <a:prstDash val="solid"/>
              <a:round/>
              <a:headEnd type="oval" w="med" len="med"/>
              <a:tailEnd type="none" w="sm" len="sm"/>
            </a:ln>
          </p:spPr>
        </p:cxnSp>
        <p:sp>
          <p:nvSpPr>
            <p:cNvPr id="301" name="Google Shape;301;p16"/>
            <p:cNvSpPr txBox="1"/>
            <p:nvPr/>
          </p:nvSpPr>
          <p:spPr>
            <a:xfrm>
              <a:off x="1680836" y="1315124"/>
              <a:ext cx="14952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750" tIns="99750" rIns="99750" bIns="9975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27" b="1">
                  <a:latin typeface="Roboto"/>
                  <a:ea typeface="Roboto"/>
                  <a:cs typeface="Roboto"/>
                  <a:sym typeface="Roboto"/>
                </a:rPr>
                <a:t>Blight</a:t>
              </a:r>
              <a:endParaRPr sz="1527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54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872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02" name="Google Shape;302;p16"/>
          <p:cNvGrpSpPr/>
          <p:nvPr/>
        </p:nvGrpSpPr>
        <p:grpSpPr>
          <a:xfrm>
            <a:off x="5213759" y="1402279"/>
            <a:ext cx="2116741" cy="730601"/>
            <a:chOff x="5517319" y="1315124"/>
            <a:chExt cx="1940006" cy="669600"/>
          </a:xfrm>
        </p:grpSpPr>
        <p:cxnSp>
          <p:nvCxnSpPr>
            <p:cNvPr id="303" name="Google Shape;303;p16"/>
            <p:cNvCxnSpPr/>
            <p:nvPr/>
          </p:nvCxnSpPr>
          <p:spPr>
            <a:xfrm flipH="1">
              <a:off x="5517319" y="1638300"/>
              <a:ext cx="433500" cy="252300"/>
            </a:xfrm>
            <a:prstGeom prst="straightConnector1">
              <a:avLst/>
            </a:prstGeom>
            <a:noFill/>
            <a:ln w="20775" cap="flat" cmpd="sng">
              <a:solidFill>
                <a:srgbClr val="085630"/>
              </a:solidFill>
              <a:prstDash val="solid"/>
              <a:round/>
              <a:headEnd type="oval" w="med" len="med"/>
              <a:tailEnd type="none" w="sm" len="sm"/>
            </a:ln>
          </p:spPr>
        </p:cxnSp>
        <p:sp>
          <p:nvSpPr>
            <p:cNvPr id="304" name="Google Shape;304;p16"/>
            <p:cNvSpPr txBox="1"/>
            <p:nvPr/>
          </p:nvSpPr>
          <p:spPr>
            <a:xfrm>
              <a:off x="5962125" y="1315124"/>
              <a:ext cx="14952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750" tIns="99750" rIns="99750" bIns="9975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27" b="1">
                  <a:latin typeface="Roboto"/>
                  <a:ea typeface="Roboto"/>
                  <a:cs typeface="Roboto"/>
                  <a:sym typeface="Roboto"/>
                </a:rPr>
                <a:t>Disconnection</a:t>
              </a:r>
              <a:endParaRPr sz="1527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54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872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05" name="Google Shape;305;p16"/>
          <p:cNvGrpSpPr/>
          <p:nvPr/>
        </p:nvGrpSpPr>
        <p:grpSpPr>
          <a:xfrm>
            <a:off x="3348968" y="3824539"/>
            <a:ext cx="1631413" cy="1247995"/>
            <a:chOff x="3808226" y="3535140"/>
            <a:chExt cx="1495200" cy="1143796"/>
          </a:xfrm>
        </p:grpSpPr>
        <p:cxnSp>
          <p:nvCxnSpPr>
            <p:cNvPr id="306" name="Google Shape;306;p16"/>
            <p:cNvCxnSpPr/>
            <p:nvPr/>
          </p:nvCxnSpPr>
          <p:spPr>
            <a:xfrm rot="10800000">
              <a:off x="4556399" y="3535140"/>
              <a:ext cx="0" cy="460500"/>
            </a:xfrm>
            <a:prstGeom prst="straightConnector1">
              <a:avLst/>
            </a:prstGeom>
            <a:noFill/>
            <a:ln w="20775" cap="flat" cmpd="sng">
              <a:solidFill>
                <a:srgbClr val="0E9453"/>
              </a:solidFill>
              <a:prstDash val="solid"/>
              <a:round/>
              <a:headEnd type="oval" w="med" len="med"/>
              <a:tailEnd type="none" w="sm" len="sm"/>
            </a:ln>
          </p:spPr>
        </p:cxnSp>
        <p:sp>
          <p:nvSpPr>
            <p:cNvPr id="307" name="Google Shape;307;p16"/>
            <p:cNvSpPr txBox="1"/>
            <p:nvPr/>
          </p:nvSpPr>
          <p:spPr>
            <a:xfrm>
              <a:off x="3808226" y="4009336"/>
              <a:ext cx="14952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750" tIns="99750" rIns="99750" bIns="99750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27" b="1">
                  <a:latin typeface="Roboto"/>
                  <a:ea typeface="Roboto"/>
                  <a:cs typeface="Roboto"/>
                  <a:sym typeface="Roboto"/>
                </a:rPr>
                <a:t>Neglect</a:t>
              </a:r>
              <a:endParaRPr sz="1527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54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872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08" name="Google Shape;308;p16"/>
          <p:cNvSpPr txBox="1"/>
          <p:nvPr/>
        </p:nvSpPr>
        <p:spPr>
          <a:xfrm>
            <a:off x="3389779" y="2211059"/>
            <a:ext cx="1575000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750" tIns="99750" rIns="99750" bIns="9975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9" b="1">
                <a:latin typeface="Roboto"/>
                <a:ea typeface="Roboto"/>
                <a:cs typeface="Roboto"/>
                <a:sym typeface="Roboto"/>
              </a:rPr>
              <a:t>Neighborhood Blight Apathy</a:t>
            </a:r>
            <a:endParaRPr sz="1309"/>
          </a:p>
        </p:txBody>
      </p:sp>
      <p:sp>
        <p:nvSpPr>
          <p:cNvPr id="309" name="Google Shape;309;p16"/>
          <p:cNvSpPr/>
          <p:nvPr/>
        </p:nvSpPr>
        <p:spPr>
          <a:xfrm rot="1799987">
            <a:off x="2706923" y="1152672"/>
            <a:ext cx="2935820" cy="2935820"/>
          </a:xfrm>
          <a:prstGeom prst="blockArc">
            <a:avLst>
              <a:gd name="adj1" fmla="val 14414370"/>
              <a:gd name="adj2" fmla="val 694"/>
              <a:gd name="adj3" fmla="val 9562"/>
            </a:avLst>
          </a:prstGeom>
          <a:solidFill>
            <a:srgbClr val="085630"/>
          </a:solidFill>
          <a:ln>
            <a:noFill/>
          </a:ln>
          <a:effectLst>
            <a:outerShdw blurRad="77942" dist="10392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9750" tIns="99750" rIns="99750" bIns="99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6"/>
          <p:cNvSpPr/>
          <p:nvPr/>
        </p:nvSpPr>
        <p:spPr>
          <a:xfrm rot="-1799987" flipH="1">
            <a:off x="2709209" y="1152672"/>
            <a:ext cx="2935820" cy="2935820"/>
          </a:xfrm>
          <a:prstGeom prst="blockArc">
            <a:avLst>
              <a:gd name="adj1" fmla="val 14348563"/>
              <a:gd name="adj2" fmla="val 21472873"/>
              <a:gd name="adj3" fmla="val 9381"/>
            </a:avLst>
          </a:prstGeom>
          <a:solidFill>
            <a:srgbClr val="65F0AC"/>
          </a:solidFill>
          <a:ln>
            <a:noFill/>
          </a:ln>
          <a:effectLst>
            <a:outerShdw blurRad="77942" dist="10392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9750" tIns="99750" rIns="99750" bIns="99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6"/>
          <p:cNvSpPr/>
          <p:nvPr/>
        </p:nvSpPr>
        <p:spPr>
          <a:xfrm rot="-8100000">
            <a:off x="3975590" y="1088261"/>
            <a:ext cx="396263" cy="396263"/>
          </a:xfrm>
          <a:prstGeom prst="rtTriangle">
            <a:avLst/>
          </a:prstGeom>
          <a:solidFill>
            <a:srgbClr val="65F0AC"/>
          </a:solidFill>
          <a:ln>
            <a:noFill/>
          </a:ln>
        </p:spPr>
        <p:txBody>
          <a:bodyPr spcFirstLastPara="1" wrap="square" lIns="99750" tIns="99750" rIns="99750" bIns="99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6"/>
          <p:cNvSpPr/>
          <p:nvPr/>
        </p:nvSpPr>
        <p:spPr>
          <a:xfrm rot="-9000750" flipH="1">
            <a:off x="2708041" y="1150988"/>
            <a:ext cx="2935110" cy="2935110"/>
          </a:xfrm>
          <a:prstGeom prst="blockArc">
            <a:avLst>
              <a:gd name="adj1" fmla="val 14316164"/>
              <a:gd name="adj2" fmla="val 21502663"/>
              <a:gd name="adj3" fmla="val 9415"/>
            </a:avLst>
          </a:prstGeom>
          <a:solidFill>
            <a:srgbClr val="0E9453"/>
          </a:solidFill>
          <a:ln>
            <a:noFill/>
          </a:ln>
          <a:effectLst>
            <a:outerShdw blurRad="77942" dist="10392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9750" tIns="99750" rIns="99750" bIns="99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6"/>
          <p:cNvSpPr/>
          <p:nvPr/>
        </p:nvSpPr>
        <p:spPr>
          <a:xfrm rot="-1027719">
            <a:off x="5179217" y="3076665"/>
            <a:ext cx="341235" cy="341235"/>
          </a:xfrm>
          <a:prstGeom prst="rtTriangle">
            <a:avLst/>
          </a:prstGeom>
          <a:solidFill>
            <a:srgbClr val="085630"/>
          </a:solidFill>
          <a:ln>
            <a:noFill/>
          </a:ln>
        </p:spPr>
        <p:txBody>
          <a:bodyPr spcFirstLastPara="1" wrap="square" lIns="99750" tIns="99750" rIns="99750" bIns="99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6"/>
          <p:cNvSpPr/>
          <p:nvPr/>
        </p:nvSpPr>
        <p:spPr>
          <a:xfrm rot="6358867">
            <a:off x="2811640" y="3074491"/>
            <a:ext cx="396629" cy="396629"/>
          </a:xfrm>
          <a:prstGeom prst="rtTriangle">
            <a:avLst/>
          </a:prstGeom>
          <a:solidFill>
            <a:srgbClr val="0E9453"/>
          </a:solidFill>
          <a:ln>
            <a:noFill/>
          </a:ln>
        </p:spPr>
        <p:txBody>
          <a:bodyPr spcFirstLastPara="1" wrap="square" lIns="99750" tIns="99750" rIns="99750" bIns="99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5" name="Google Shape;315;p16"/>
          <p:cNvPicPr preferRelativeResize="0"/>
          <p:nvPr/>
        </p:nvPicPr>
        <p:blipFill rotWithShape="1">
          <a:blip r:embed="rId3">
            <a:alphaModFix/>
          </a:blip>
          <a:srcRect t="16623" b="26033"/>
          <a:stretch/>
        </p:blipFill>
        <p:spPr>
          <a:xfrm>
            <a:off x="70950" y="4333350"/>
            <a:ext cx="1276150" cy="73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7"/>
          <p:cNvGrpSpPr/>
          <p:nvPr/>
        </p:nvGrpSpPr>
        <p:grpSpPr>
          <a:xfrm>
            <a:off x="26" y="633048"/>
            <a:ext cx="9090473" cy="3366567"/>
            <a:chOff x="1695450" y="1506421"/>
            <a:chExt cx="5753100" cy="2130604"/>
          </a:xfrm>
        </p:grpSpPr>
        <p:sp>
          <p:nvSpPr>
            <p:cNvPr id="321" name="Google Shape;321;p17"/>
            <p:cNvSpPr/>
            <p:nvPr/>
          </p:nvSpPr>
          <p:spPr>
            <a:xfrm>
              <a:off x="1695450" y="1506425"/>
              <a:ext cx="5753100" cy="21306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577900" tIns="144450" rIns="577900" bIns="0" anchor="b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32" b="1"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8532" b="1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7"/>
            <p:cNvSpPr txBox="1"/>
            <p:nvPr/>
          </p:nvSpPr>
          <p:spPr>
            <a:xfrm>
              <a:off x="1724437" y="1506421"/>
              <a:ext cx="2524800" cy="17754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144450" tIns="144450" rIns="144450" bIns="144450" anchor="t" anchorCtr="0">
              <a:noAutofit/>
            </a:bodyPr>
            <a:lstStyle/>
            <a:p>
              <a:pPr marL="144482" lvl="0" indent="-144482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83" b="1">
                  <a:latin typeface="Big Shoulders Display"/>
                  <a:ea typeface="Big Shoulders Display"/>
                  <a:cs typeface="Big Shoulders Display"/>
                  <a:sym typeface="Big Shoulders Display"/>
                </a:rPr>
                <a:t>“</a:t>
              </a:r>
              <a:r>
                <a:rPr lang="en" sz="2775">
                  <a:solidFill>
                    <a:srgbClr val="121212"/>
                  </a:solidFill>
                  <a:latin typeface="IBM Plex Serif Medium"/>
                  <a:ea typeface="IBM Plex Serif Medium"/>
                  <a:cs typeface="IBM Plex Serif Medium"/>
                  <a:sym typeface="IBM Plex Serif Medium"/>
                </a:rPr>
                <a:t>People often wait to see if others will take action”- District 6 Resident</a:t>
              </a:r>
              <a:endParaRPr sz="3283" b="1">
                <a:latin typeface="Big Shoulders Display"/>
                <a:ea typeface="Big Shoulders Display"/>
                <a:cs typeface="Big Shoulders Display"/>
                <a:sym typeface="Big Shoulders Display"/>
              </a:endParaRPr>
            </a:p>
          </p:txBody>
        </p:sp>
        <p:sp>
          <p:nvSpPr>
            <p:cNvPr id="323" name="Google Shape;323;p17"/>
            <p:cNvSpPr txBox="1"/>
            <p:nvPr/>
          </p:nvSpPr>
          <p:spPr>
            <a:xfrm>
              <a:off x="1810975" y="3347850"/>
              <a:ext cx="3093000" cy="1539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317861" lvl="0" indent="0" algn="l" rtl="0">
                <a:spcBef>
                  <a:spcPts val="3160"/>
                </a:spcBef>
                <a:spcAft>
                  <a:spcPts val="948"/>
                </a:spcAft>
                <a:buNone/>
              </a:pPr>
              <a:endParaRPr sz="1580">
                <a:solidFill>
                  <a:srgbClr val="858585"/>
                </a:solidFill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</p:grpSp>
      <p:pic>
        <p:nvPicPr>
          <p:cNvPr id="324" name="Google Shape;32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8981" y="934472"/>
            <a:ext cx="4944978" cy="3064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8"/>
          <p:cNvSpPr txBox="1">
            <a:spLocks noGrp="1"/>
          </p:cNvSpPr>
          <p:nvPr>
            <p:ph type="title"/>
          </p:nvPr>
        </p:nvSpPr>
        <p:spPr>
          <a:xfrm>
            <a:off x="985950" y="56505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</a:t>
            </a:r>
            <a:endParaRPr/>
          </a:p>
        </p:txBody>
      </p:sp>
      <p:sp>
        <p:nvSpPr>
          <p:cNvPr id="330" name="Google Shape;330;p18"/>
          <p:cNvSpPr txBox="1">
            <a:spLocks noGrp="1"/>
          </p:cNvSpPr>
          <p:nvPr>
            <p:ph type="body" idx="1"/>
          </p:nvPr>
        </p:nvSpPr>
        <p:spPr>
          <a:xfrm>
            <a:off x="985950" y="139905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There isn’t any functionality to report the severity level when reporting an issue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Apps like Nextdoor promise to unite us but turn to gossip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31" name="Google Shape;331;p18"/>
          <p:cNvPicPr preferRelativeResize="0"/>
          <p:nvPr/>
        </p:nvPicPr>
        <p:blipFill rotWithShape="1">
          <a:blip r:embed="rId3">
            <a:alphaModFix/>
          </a:blip>
          <a:srcRect t="16623" b="26033"/>
          <a:stretch/>
        </p:blipFill>
        <p:spPr>
          <a:xfrm>
            <a:off x="70950" y="4333350"/>
            <a:ext cx="1276150" cy="731776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8"/>
          <p:cNvSpPr txBox="1">
            <a:spLocks noGrp="1"/>
          </p:cNvSpPr>
          <p:nvPr>
            <p:ph type="title"/>
          </p:nvPr>
        </p:nvSpPr>
        <p:spPr>
          <a:xfrm>
            <a:off x="4820950" y="6302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</a:t>
            </a:r>
            <a:endParaRPr/>
          </a:p>
        </p:txBody>
      </p:sp>
      <p:sp>
        <p:nvSpPr>
          <p:cNvPr id="333" name="Google Shape;333;p18"/>
          <p:cNvSpPr txBox="1">
            <a:spLocks noGrp="1"/>
          </p:cNvSpPr>
          <p:nvPr>
            <p:ph type="body" idx="1"/>
          </p:nvPr>
        </p:nvSpPr>
        <p:spPr>
          <a:xfrm>
            <a:off x="4820950" y="14642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Connect community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Empower action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Prevent blight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19" title="imag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0950" y="164775"/>
            <a:ext cx="3209300" cy="481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9"/>
          <p:cNvPicPr preferRelativeResize="0"/>
          <p:nvPr/>
        </p:nvPicPr>
        <p:blipFill rotWithShape="1">
          <a:blip r:embed="rId4">
            <a:alphaModFix/>
          </a:blip>
          <a:srcRect t="16623" b="26033"/>
          <a:stretch/>
        </p:blipFill>
        <p:spPr>
          <a:xfrm>
            <a:off x="70950" y="4333350"/>
            <a:ext cx="1276150" cy="73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491" y="-234725"/>
            <a:ext cx="7978499" cy="5244749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20"/>
          <p:cNvSpPr txBox="1"/>
          <p:nvPr/>
        </p:nvSpPr>
        <p:spPr>
          <a:xfrm>
            <a:off x="2185100" y="2874769"/>
            <a:ext cx="5101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dk2"/>
                </a:solidFill>
              </a:rPr>
              <a:t>Be The Change Against Blight</a:t>
            </a:r>
            <a:endParaRPr sz="26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1"/>
          <p:cNvSpPr/>
          <p:nvPr/>
        </p:nvSpPr>
        <p:spPr>
          <a:xfrm>
            <a:off x="2791570" y="1208861"/>
            <a:ext cx="2771400" cy="2771400"/>
          </a:xfrm>
          <a:prstGeom prst="donut">
            <a:avLst>
              <a:gd name="adj" fmla="val 16067"/>
            </a:avLst>
          </a:prstGeom>
          <a:solidFill>
            <a:srgbClr val="000000">
              <a:alpha val="10760"/>
            </a:srgbClr>
          </a:solidFill>
          <a:ln>
            <a:noFill/>
          </a:ln>
        </p:spPr>
        <p:txBody>
          <a:bodyPr spcFirstLastPara="1" wrap="square" lIns="99750" tIns="99750" rIns="99750" bIns="99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1" name="Google Shape;351;p21"/>
          <p:cNvGrpSpPr/>
          <p:nvPr/>
        </p:nvGrpSpPr>
        <p:grpSpPr>
          <a:xfrm>
            <a:off x="1027772" y="1371904"/>
            <a:ext cx="2107604" cy="730601"/>
            <a:chOff x="1680836" y="1315124"/>
            <a:chExt cx="1931633" cy="669600"/>
          </a:xfrm>
        </p:grpSpPr>
        <p:cxnSp>
          <p:nvCxnSpPr>
            <p:cNvPr id="352" name="Google Shape;352;p21"/>
            <p:cNvCxnSpPr/>
            <p:nvPr/>
          </p:nvCxnSpPr>
          <p:spPr>
            <a:xfrm>
              <a:off x="3178969" y="1638300"/>
              <a:ext cx="433500" cy="252300"/>
            </a:xfrm>
            <a:prstGeom prst="straightConnector1">
              <a:avLst/>
            </a:prstGeom>
            <a:noFill/>
            <a:ln w="20775" cap="flat" cmpd="sng">
              <a:solidFill>
                <a:srgbClr val="65F0AC"/>
              </a:solidFill>
              <a:prstDash val="solid"/>
              <a:round/>
              <a:headEnd type="oval" w="med" len="med"/>
              <a:tailEnd type="none" w="sm" len="sm"/>
            </a:ln>
          </p:spPr>
        </p:cxnSp>
        <p:sp>
          <p:nvSpPr>
            <p:cNvPr id="353" name="Google Shape;353;p21"/>
            <p:cNvSpPr txBox="1"/>
            <p:nvPr/>
          </p:nvSpPr>
          <p:spPr>
            <a:xfrm>
              <a:off x="1680836" y="1315124"/>
              <a:ext cx="14952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750" tIns="99750" rIns="99750" bIns="9975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27" b="1">
                  <a:latin typeface="Roboto"/>
                  <a:ea typeface="Roboto"/>
                  <a:cs typeface="Roboto"/>
                  <a:sym typeface="Roboto"/>
                </a:rPr>
                <a:t>Bloom</a:t>
              </a:r>
              <a:endParaRPr sz="1527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54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872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54" name="Google Shape;354;p21"/>
          <p:cNvGrpSpPr/>
          <p:nvPr/>
        </p:nvGrpSpPr>
        <p:grpSpPr>
          <a:xfrm>
            <a:off x="5213759" y="1371904"/>
            <a:ext cx="2116741" cy="730601"/>
            <a:chOff x="5517319" y="1315124"/>
            <a:chExt cx="1940006" cy="669600"/>
          </a:xfrm>
        </p:grpSpPr>
        <p:cxnSp>
          <p:nvCxnSpPr>
            <p:cNvPr id="355" name="Google Shape;355;p21"/>
            <p:cNvCxnSpPr/>
            <p:nvPr/>
          </p:nvCxnSpPr>
          <p:spPr>
            <a:xfrm flipH="1">
              <a:off x="5517319" y="1638300"/>
              <a:ext cx="433500" cy="252300"/>
            </a:xfrm>
            <a:prstGeom prst="straightConnector1">
              <a:avLst/>
            </a:prstGeom>
            <a:noFill/>
            <a:ln w="20775" cap="flat" cmpd="sng">
              <a:solidFill>
                <a:srgbClr val="085630"/>
              </a:solidFill>
              <a:prstDash val="solid"/>
              <a:round/>
              <a:headEnd type="oval" w="med" len="med"/>
              <a:tailEnd type="none" w="sm" len="sm"/>
            </a:ln>
          </p:spPr>
        </p:cxnSp>
        <p:sp>
          <p:nvSpPr>
            <p:cNvPr id="356" name="Google Shape;356;p21"/>
            <p:cNvSpPr txBox="1"/>
            <p:nvPr/>
          </p:nvSpPr>
          <p:spPr>
            <a:xfrm>
              <a:off x="5962125" y="1315124"/>
              <a:ext cx="14952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750" tIns="99750" rIns="99750" bIns="9975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27" b="1">
                  <a:latin typeface="Roboto"/>
                  <a:ea typeface="Roboto"/>
                  <a:cs typeface="Roboto"/>
                  <a:sym typeface="Roboto"/>
                </a:rPr>
                <a:t>Connection</a:t>
              </a:r>
              <a:endParaRPr sz="1527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54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872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57" name="Google Shape;357;p21"/>
          <p:cNvGrpSpPr/>
          <p:nvPr/>
        </p:nvGrpSpPr>
        <p:grpSpPr>
          <a:xfrm>
            <a:off x="3348968" y="3794164"/>
            <a:ext cx="1631413" cy="1247995"/>
            <a:chOff x="3808226" y="3535140"/>
            <a:chExt cx="1495200" cy="1143796"/>
          </a:xfrm>
        </p:grpSpPr>
        <p:cxnSp>
          <p:nvCxnSpPr>
            <p:cNvPr id="358" name="Google Shape;358;p21"/>
            <p:cNvCxnSpPr/>
            <p:nvPr/>
          </p:nvCxnSpPr>
          <p:spPr>
            <a:xfrm rot="10800000">
              <a:off x="4556399" y="3535140"/>
              <a:ext cx="0" cy="460500"/>
            </a:xfrm>
            <a:prstGeom prst="straightConnector1">
              <a:avLst/>
            </a:prstGeom>
            <a:noFill/>
            <a:ln w="20775" cap="flat" cmpd="sng">
              <a:solidFill>
                <a:srgbClr val="0E9453"/>
              </a:solidFill>
              <a:prstDash val="solid"/>
              <a:round/>
              <a:headEnd type="oval" w="med" len="med"/>
              <a:tailEnd type="none" w="sm" len="sm"/>
            </a:ln>
          </p:spPr>
        </p:cxnSp>
        <p:sp>
          <p:nvSpPr>
            <p:cNvPr id="359" name="Google Shape;359;p21"/>
            <p:cNvSpPr txBox="1"/>
            <p:nvPr/>
          </p:nvSpPr>
          <p:spPr>
            <a:xfrm>
              <a:off x="3808226" y="4009336"/>
              <a:ext cx="14952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750" tIns="99750" rIns="99750" bIns="99750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27" b="1">
                  <a:latin typeface="Roboto"/>
                  <a:ea typeface="Roboto"/>
                  <a:cs typeface="Roboto"/>
                  <a:sym typeface="Roboto"/>
                </a:rPr>
                <a:t>Revitalization</a:t>
              </a:r>
              <a:endParaRPr sz="1527" b="1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54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872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60" name="Google Shape;360;p21"/>
          <p:cNvSpPr txBox="1"/>
          <p:nvPr/>
        </p:nvSpPr>
        <p:spPr>
          <a:xfrm>
            <a:off x="3389779" y="2180684"/>
            <a:ext cx="1575000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750" tIns="99750" rIns="99750" bIns="9975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9" b="1">
                <a:latin typeface="Roboto"/>
                <a:ea typeface="Roboto"/>
                <a:cs typeface="Roboto"/>
                <a:sym typeface="Roboto"/>
              </a:rPr>
              <a:t>Breaking the Cycle with BlightWatch</a:t>
            </a:r>
            <a:endParaRPr sz="1309"/>
          </a:p>
        </p:txBody>
      </p:sp>
      <p:sp>
        <p:nvSpPr>
          <p:cNvPr id="361" name="Google Shape;361;p21"/>
          <p:cNvSpPr/>
          <p:nvPr/>
        </p:nvSpPr>
        <p:spPr>
          <a:xfrm rot="1799987">
            <a:off x="2706923" y="1122297"/>
            <a:ext cx="2935820" cy="2935820"/>
          </a:xfrm>
          <a:prstGeom prst="blockArc">
            <a:avLst>
              <a:gd name="adj1" fmla="val 14414370"/>
              <a:gd name="adj2" fmla="val 694"/>
              <a:gd name="adj3" fmla="val 9562"/>
            </a:avLst>
          </a:prstGeom>
          <a:solidFill>
            <a:srgbClr val="0011DC"/>
          </a:solidFill>
          <a:ln>
            <a:noFill/>
          </a:ln>
          <a:effectLst>
            <a:outerShdw blurRad="77942" dist="10392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9750" tIns="99750" rIns="99750" bIns="99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1"/>
          <p:cNvSpPr/>
          <p:nvPr/>
        </p:nvSpPr>
        <p:spPr>
          <a:xfrm rot="-1799987" flipH="1">
            <a:off x="2709209" y="1142547"/>
            <a:ext cx="2935820" cy="2935820"/>
          </a:xfrm>
          <a:prstGeom prst="blockArc">
            <a:avLst>
              <a:gd name="adj1" fmla="val 14348563"/>
              <a:gd name="adj2" fmla="val 21472873"/>
              <a:gd name="adj3" fmla="val 9381"/>
            </a:avLst>
          </a:prstGeom>
          <a:solidFill>
            <a:schemeClr val="accent4"/>
          </a:solidFill>
          <a:ln>
            <a:noFill/>
          </a:ln>
          <a:effectLst>
            <a:outerShdw blurRad="77942" dist="10392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9750" tIns="99750" rIns="99750" bIns="99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1"/>
          <p:cNvSpPr/>
          <p:nvPr/>
        </p:nvSpPr>
        <p:spPr>
          <a:xfrm rot="-8100000">
            <a:off x="3975590" y="1057886"/>
            <a:ext cx="396263" cy="396263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9750" tIns="99750" rIns="99750" bIns="99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1"/>
          <p:cNvSpPr/>
          <p:nvPr/>
        </p:nvSpPr>
        <p:spPr>
          <a:xfrm rot="-9000750" flipH="1">
            <a:off x="2708041" y="1120613"/>
            <a:ext cx="2935110" cy="2935110"/>
          </a:xfrm>
          <a:prstGeom prst="blockArc">
            <a:avLst>
              <a:gd name="adj1" fmla="val 14316164"/>
              <a:gd name="adj2" fmla="val 21502663"/>
              <a:gd name="adj3" fmla="val 9415"/>
            </a:avLst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77942" dist="10392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9750" tIns="99750" rIns="99750" bIns="99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E599"/>
              </a:solidFill>
            </a:endParaRPr>
          </a:p>
        </p:txBody>
      </p:sp>
      <p:sp>
        <p:nvSpPr>
          <p:cNvPr id="365" name="Google Shape;365;p21"/>
          <p:cNvSpPr/>
          <p:nvPr/>
        </p:nvSpPr>
        <p:spPr>
          <a:xfrm rot="-1027719">
            <a:off x="5179217" y="3046290"/>
            <a:ext cx="341235" cy="341235"/>
          </a:xfrm>
          <a:prstGeom prst="rtTriangle">
            <a:avLst/>
          </a:prstGeom>
          <a:solidFill>
            <a:srgbClr val="0011DC"/>
          </a:solidFill>
          <a:ln>
            <a:noFill/>
          </a:ln>
        </p:spPr>
        <p:txBody>
          <a:bodyPr spcFirstLastPara="1" wrap="square" lIns="99750" tIns="99750" rIns="99750" bIns="99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1"/>
          <p:cNvSpPr/>
          <p:nvPr/>
        </p:nvSpPr>
        <p:spPr>
          <a:xfrm rot="6358867">
            <a:off x="2811640" y="3044116"/>
            <a:ext cx="396629" cy="396629"/>
          </a:xfrm>
          <a:prstGeom prst="rtTriangle">
            <a:avLst/>
          </a:prstGeom>
          <a:solidFill>
            <a:srgbClr val="00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9750" tIns="99750" rIns="99750" bIns="99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1"/>
          <p:cNvSpPr txBox="1"/>
          <p:nvPr/>
        </p:nvSpPr>
        <p:spPr>
          <a:xfrm>
            <a:off x="152400" y="152400"/>
            <a:ext cx="3000000" cy="3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9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Breaking the Cycle with BlightWatch</a:t>
            </a:r>
            <a:endParaRPr sz="1309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134</Words>
  <Application>Microsoft Office PowerPoint</Application>
  <PresentationFormat>On-screen Show (16:9)</PresentationFormat>
  <Paragraphs>30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Maven Pro</vt:lpstr>
      <vt:lpstr>Oswald</vt:lpstr>
      <vt:lpstr>IBM Plex Sans</vt:lpstr>
      <vt:lpstr>IBM Plex Serif Medium</vt:lpstr>
      <vt:lpstr>Roboto</vt:lpstr>
      <vt:lpstr>Nunito</vt:lpstr>
      <vt:lpstr>Big Shoulders Display</vt:lpstr>
      <vt:lpstr>Momentum</vt:lpstr>
      <vt:lpstr>PowerPoint Presentation</vt:lpstr>
      <vt:lpstr>PowerPoint Presentation</vt:lpstr>
      <vt:lpstr>PowerPoint Presentation</vt:lpstr>
      <vt:lpstr>Cycle of Neighborhood Blight Apathy</vt:lpstr>
      <vt:lpstr>PowerPoint Presentation</vt:lpstr>
      <vt:lpstr>Problem</vt:lpstr>
      <vt:lpstr>PowerPoint Presentation</vt:lpstr>
      <vt:lpstr>PowerPoint Presentation</vt:lpstr>
      <vt:lpstr>PowerPoint Presentation</vt:lpstr>
      <vt:lpstr>Demo website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Jessica Lotz</cp:lastModifiedBy>
  <cp:revision>1</cp:revision>
  <dcterms:modified xsi:type="dcterms:W3CDTF">2026-01-08T23:34:00Z</dcterms:modified>
</cp:coreProperties>
</file>