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ig Shoulders Inline Text Bold" charset="1" panose="00000000000000000000"/>
      <p:regular r:id="rId16"/>
    </p:embeddedFont>
    <p:embeddedFont>
      <p:font typeface="HK Grotesk Bold" charset="1" panose="00000800000000000000"/>
      <p:regular r:id="rId17"/>
    </p:embeddedFont>
    <p:embeddedFont>
      <p:font typeface="HK Grotesk Medium" charset="1" panose="00000600000000000000"/>
      <p:regular r:id="rId18"/>
    </p:embeddedFont>
    <p:embeddedFont>
      <p:font typeface="HK Grotesk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Relationship Id="rId4" Target="../media/VAG4MKAEmEY.mp4" Type="http://schemas.openxmlformats.org/officeDocument/2006/relationships/video"/><Relationship Id="rId5" Target="../media/VAG4MKAEmEY.mp4" Type="http://schemas.microsoft.com/office/2007/relationships/media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VAG4MCLyEGc.mp4" Type="http://schemas.openxmlformats.org/officeDocument/2006/relationships/video"/><Relationship Id="rId4" Target="../media/VAG4MCLyEGc.mp4" Type="http://schemas.microsoft.com/office/2007/relationships/media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" t="0" r="-7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2960" y="2912748"/>
            <a:ext cx="17724414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48"/>
              </a:lnSpc>
            </a:pPr>
            <a:r>
              <a:rPr lang="en-US" b="true" sz="17540">
                <a:solidFill>
                  <a:srgbClr val="F4F6FC"/>
                </a:solidFill>
                <a:latin typeface="Big Shoulders Inline Text Bold"/>
                <a:ea typeface="Big Shoulders Inline Text Bold"/>
                <a:cs typeface="Big Shoulders Inline Text Bold"/>
                <a:sym typeface="Big Shoulders Inline Text Bold"/>
              </a:rPr>
              <a:t>City </a:t>
            </a:r>
            <a:r>
              <a:rPr lang="en-US" b="true" sz="17540">
                <a:solidFill>
                  <a:srgbClr val="F4F6FC"/>
                </a:solidFill>
                <a:latin typeface="Big Shoulders Inline Text Bold"/>
                <a:ea typeface="Big Shoulders Inline Text Bold"/>
                <a:cs typeface="Big Shoulders Inline Text Bold"/>
                <a:sym typeface="Big Shoulders Inline Text Bold"/>
              </a:rPr>
              <a:t>Connect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20225" y="6352320"/>
            <a:ext cx="14447550" cy="144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b="true" sz="4800" spc="384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AI-POWERED 24/7 RESOURCE NAVIGATION FOR MEMPHIS RESIDENTS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20225" y="8961100"/>
            <a:ext cx="1444755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799">
                <a:solidFill>
                  <a:srgbClr val="CAE8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City of Memphis 2025 Hackathon - Challenge 2: User-Friendly Resource Navigation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476499" cy="10550244"/>
          </a:xfrm>
          <a:custGeom>
            <a:avLst/>
            <a:gdLst/>
            <a:ahLst/>
            <a:cxnLst/>
            <a:rect r="r" b="b" t="t" l="l"/>
            <a:pathLst>
              <a:path h="10550244" w="18476499">
                <a:moveTo>
                  <a:pt x="0" y="0"/>
                </a:moveTo>
                <a:lnTo>
                  <a:pt x="18476499" y="0"/>
                </a:lnTo>
                <a:lnTo>
                  <a:pt x="18476499" y="10550244"/>
                </a:lnTo>
                <a:lnTo>
                  <a:pt x="0" y="10550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50A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25" y="731500"/>
            <a:ext cx="16276350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80"/>
              </a:lnSpc>
            </a:pPr>
            <a:r>
              <a:rPr lang="en-US" b="true" sz="790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The Problem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514580"/>
            <a:ext cx="16253475" cy="713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87"/>
              </a:lnSpc>
            </a:pPr>
            <a:r>
              <a:rPr lang="en-US" b="true" sz="4489" spc="359">
                <a:solidFill>
                  <a:srgbClr val="CAE8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MEMPHIS RESIDENTS EXPERIENCE DIFFICULTY WITH FINDING THE RIGHT RESOURCES:</a:t>
            </a:r>
          </a:p>
          <a:p>
            <a:pPr algn="l">
              <a:lnSpc>
                <a:spcPts val="5839"/>
              </a:lnSpc>
            </a:pPr>
            <a:r>
              <a:rPr lang="en-US" b="true" sz="38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•</a:t>
            </a:r>
            <a:r>
              <a:rPr lang="en-US" b="true" sz="3816">
                <a:solidFill>
                  <a:srgbClr val="83868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b="true" sz="3816">
                <a:solidFill>
                  <a:srgbClr val="FFA83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Limited Availability:</a:t>
            </a:r>
            <a:r>
              <a:rPr lang="en-US" b="true" sz="3816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Live staff support isn't available 24/7 or in every neighborhood</a:t>
            </a:r>
          </a:p>
          <a:p>
            <a:pPr algn="l">
              <a:lnSpc>
                <a:spcPts val="5839"/>
              </a:lnSpc>
            </a:pP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 </a:t>
            </a:r>
            <a:r>
              <a:rPr lang="en-US" b="true" sz="38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Communication Gaps:</a:t>
            </a: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Many residents speak limited English and struggle to understand available resources or eligibility requirements</a:t>
            </a:r>
          </a:p>
          <a:p>
            <a:pPr algn="l">
              <a:lnSpc>
                <a:spcPts val="5839"/>
              </a:lnSpc>
            </a:pP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 </a:t>
            </a:r>
            <a:r>
              <a:rPr lang="en-US" b="true" sz="38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Navigation Complexity: </a:t>
            </a: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Hard to navigate across 20+ City divisions, County, nonprofits, and community services</a:t>
            </a:r>
          </a:p>
          <a:p>
            <a:pPr algn="l">
              <a:lnSpc>
                <a:spcPts val="5839"/>
              </a:lnSpc>
            </a:pP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 </a:t>
            </a:r>
            <a:r>
              <a:rPr lang="en-US" b="true" sz="38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Outdated Information:</a:t>
            </a: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Resource directories become </a:t>
            </a:r>
            <a:r>
              <a:rPr lang="en-US" b="true" sz="38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outdated</a:t>
            </a:r>
            <a:r>
              <a:rPr lang="en-US" b="true" sz="38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leading to dead ends and frustration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0A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225697" y="-259153"/>
            <a:ext cx="22247244" cy="993860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8659345"/>
            <a:ext cx="18288000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5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Over 30,000 Memphians may encounter barriers while trying to locate or understand resources that are there to help them.  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004987" y="541199"/>
            <a:ext cx="14492808" cy="330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b="true" sz="7767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Language Barriers in Memphis</a:t>
            </a:r>
          </a:p>
          <a:p>
            <a:pPr algn="ctr">
              <a:lnSpc>
                <a:spcPts val="8361"/>
              </a:lnSpc>
              <a:spcBef>
                <a:spcPct val="0"/>
              </a:spcBef>
            </a:pPr>
          </a:p>
          <a:p>
            <a:pPr algn="ctr">
              <a:lnSpc>
                <a:spcPts val="836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1153" y="1959382"/>
            <a:ext cx="16345695" cy="7647229"/>
          </a:xfrm>
          <a:custGeom>
            <a:avLst/>
            <a:gdLst/>
            <a:ahLst/>
            <a:cxnLst/>
            <a:rect r="r" b="b" t="t" l="l"/>
            <a:pathLst>
              <a:path h="7647229" w="16345695">
                <a:moveTo>
                  <a:pt x="0" y="0"/>
                </a:moveTo>
                <a:lnTo>
                  <a:pt x="16345694" y="0"/>
                </a:lnTo>
                <a:lnTo>
                  <a:pt x="16345694" y="7647230"/>
                </a:lnTo>
                <a:lnTo>
                  <a:pt x="0" y="7647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1153" y="904875"/>
            <a:ext cx="4637561" cy="1191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0"/>
              </a:lnSpc>
              <a:spcBef>
                <a:spcPct val="0"/>
              </a:spcBef>
            </a:pPr>
            <a:r>
              <a:rPr lang="en-US" b="true" sz="7029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MVP: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2261" y="-310048"/>
            <a:ext cx="17945739" cy="11617049"/>
          </a:xfrm>
          <a:custGeom>
            <a:avLst/>
            <a:gdLst/>
            <a:ahLst/>
            <a:cxnLst/>
            <a:rect r="r" b="b" t="t" l="l"/>
            <a:pathLst>
              <a:path h="11617049" w="17945739">
                <a:moveTo>
                  <a:pt x="0" y="0"/>
                </a:moveTo>
                <a:lnTo>
                  <a:pt x="17945739" y="0"/>
                </a:lnTo>
                <a:lnTo>
                  <a:pt x="17945739" y="11617049"/>
                </a:lnTo>
                <a:lnTo>
                  <a:pt x="0" y="11617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29" t="6585" r="0" b="6584"/>
          <a:stretch>
            <a:fillRect/>
          </a:stretch>
        </p:blipFill>
        <p:spPr>
          <a:xfrm flipH="false" flipV="false" rot="0">
            <a:off x="3377388" y="1113600"/>
            <a:ext cx="11875484" cy="773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702075" y="398878"/>
            <a:ext cx="5337700" cy="948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50A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25" y="731500"/>
            <a:ext cx="16276350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80"/>
              </a:lnSpc>
            </a:pPr>
            <a:r>
              <a:rPr lang="en-US" b="true" sz="7900">
                <a:solidFill>
                  <a:srgbClr val="CAE8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Why It Matters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0225" y="2541914"/>
            <a:ext cx="17396475" cy="580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1"/>
              </a:lnSpc>
            </a:pPr>
            <a:r>
              <a:rPr lang="en-US" b="true" sz="5714" spc="457">
                <a:solidFill>
                  <a:srgbClr val="5CB6F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EMPOWERING MEMPHIS RESIDENTS WITH INSTANT ACCESS TO HELP</a:t>
            </a:r>
          </a:p>
          <a:p>
            <a:pPr algn="ctr">
              <a:lnSpc>
                <a:spcPts val="3067"/>
              </a:lnSpc>
            </a:pPr>
          </a:p>
          <a:p>
            <a:pPr algn="l">
              <a:lnSpc>
                <a:spcPts val="4922"/>
              </a:lnSpc>
            </a:pP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 </a:t>
            </a:r>
            <a:r>
              <a:rPr lang="en-US" b="true" sz="35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Accessibility:</a:t>
            </a: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b="true" sz="35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24/7 access</a:t>
            </a: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means help is always available, even outside business hours</a:t>
            </a:r>
          </a:p>
          <a:p>
            <a:pPr algn="l">
              <a:lnSpc>
                <a:spcPts val="4922"/>
              </a:lnSpc>
            </a:pP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</a:t>
            </a:r>
            <a:r>
              <a:rPr lang="en-US" b="true" sz="3516">
                <a:solidFill>
                  <a:srgbClr val="D9D9D9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b="true" sz="35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Efficiency:</a:t>
            </a: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Residents find the </a:t>
            </a:r>
            <a:r>
              <a:rPr lang="en-US" b="true" sz="35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right resource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 in seconds instead of hours of searching</a:t>
            </a:r>
          </a:p>
          <a:p>
            <a:pPr algn="l">
              <a:lnSpc>
                <a:spcPts val="4922"/>
              </a:lnSpc>
            </a:pP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</a:t>
            </a:r>
            <a:r>
              <a:rPr lang="en-US" b="true" sz="3516">
                <a:solidFill>
                  <a:srgbClr val="B4B4B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b="true" sz="35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Equity:</a:t>
            </a: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Simple 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conversational interface works </a:t>
            </a:r>
            <a:r>
              <a:rPr lang="en-US" b="true" sz="35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for all digital literacy levels</a:t>
            </a:r>
          </a:p>
          <a:p>
            <a:pPr algn="l">
              <a:lnSpc>
                <a:spcPts val="4922"/>
              </a:lnSpc>
            </a:pP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</a:t>
            </a:r>
            <a:r>
              <a:rPr lang="en-US" b="true" sz="3516">
                <a:solidFill>
                  <a:srgbClr val="B4B4B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b="true" sz="35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Scalability: 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One chatbot can serve </a:t>
            </a:r>
            <a:r>
              <a:rPr lang="en-US" b="true" sz="35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unlimited residents 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simultaneously</a:t>
            </a:r>
          </a:p>
          <a:p>
            <a:pPr algn="l">
              <a:lnSpc>
                <a:spcPts val="4922"/>
              </a:lnSpc>
            </a:pP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 </a:t>
            </a:r>
            <a:r>
              <a:rPr lang="en-US" b="true" sz="35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Cost-Effective:</a:t>
            </a: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b="true" sz="35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Reduces load on 211 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operators for basic information requests</a:t>
            </a:r>
          </a:p>
          <a:p>
            <a:pPr algn="l">
              <a:lnSpc>
                <a:spcPts val="4922"/>
              </a:lnSpc>
            </a:pP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• </a:t>
            </a:r>
            <a:r>
              <a:rPr lang="en-US" b="true" sz="3516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Better Outcomes:</a:t>
            </a:r>
            <a:r>
              <a:rPr lang="en-US" b="true" sz="3516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b="true" sz="3516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Faster connections to resources </a:t>
            </a:r>
            <a:r>
              <a:rPr lang="en-US" sz="3516">
                <a:solidFill>
                  <a:srgbClr val="F4F6FC"/>
                </a:solidFill>
                <a:latin typeface="HK Grotesk"/>
                <a:ea typeface="HK Grotesk"/>
                <a:cs typeface="HK Grotesk"/>
                <a:sym typeface="HK Grotesk"/>
              </a:rPr>
              <a:t>lead to better resident outcomes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" t="0" r="-7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20225" y="790300"/>
            <a:ext cx="1444755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Connecting all of Memphis to the Support They Need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20225" y="3300666"/>
            <a:ext cx="1444755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b="true" sz="405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The right resources, at the right time, every time.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20225" y="9351289"/>
            <a:ext cx="1444755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b="true" sz="3000" spc="24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QUESTIONS?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960917"/>
            <a:ext cx="6839448" cy="3713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b="true" sz="4145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MemphAI Five:</a:t>
            </a:r>
          </a:p>
          <a:p>
            <a:pPr algn="l" marL="740344" indent="-370172" lvl="1">
              <a:lnSpc>
                <a:spcPts val="4732"/>
              </a:lnSpc>
              <a:buFont typeface="Arial"/>
              <a:buChar char="•"/>
            </a:pPr>
            <a:r>
              <a:rPr lang="en-US" b="true" sz="3429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Thika You</a:t>
            </a:r>
          </a:p>
          <a:p>
            <a:pPr algn="l" marL="740344" indent="-370172" lvl="1">
              <a:lnSpc>
                <a:spcPts val="4732"/>
              </a:lnSpc>
              <a:buFont typeface="Arial"/>
              <a:buChar char="•"/>
            </a:pPr>
            <a:r>
              <a:rPr lang="en-US" b="true" sz="3429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Khoa Tran</a:t>
            </a:r>
          </a:p>
          <a:p>
            <a:pPr algn="l" marL="740344" indent="-370172" lvl="1">
              <a:lnSpc>
                <a:spcPts val="4732"/>
              </a:lnSpc>
              <a:buFont typeface="Arial"/>
              <a:buChar char="•"/>
            </a:pPr>
            <a:r>
              <a:rPr lang="en-US" b="true" sz="3429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Truc Nguyen</a:t>
            </a:r>
          </a:p>
          <a:p>
            <a:pPr algn="l" marL="740344" indent="-370172" lvl="1">
              <a:lnSpc>
                <a:spcPts val="4732"/>
              </a:lnSpc>
              <a:buFont typeface="Arial"/>
              <a:buChar char="•"/>
            </a:pPr>
            <a:r>
              <a:rPr lang="en-US" b="true" sz="3429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Calvin Payton </a:t>
            </a:r>
          </a:p>
          <a:p>
            <a:pPr algn="l" marL="740344" indent="-370172" lvl="1">
              <a:lnSpc>
                <a:spcPts val="4732"/>
              </a:lnSpc>
              <a:buFont typeface="Arial"/>
              <a:buChar char="•"/>
            </a:pPr>
            <a:r>
              <a:rPr lang="en-US" b="true" sz="3429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Wesley Marizane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4290148"/>
            <a:ext cx="8283536" cy="5299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6"/>
              </a:lnSpc>
            </a:pPr>
            <a:r>
              <a:rPr lang="en-US" b="true" sz="4207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Reference:</a:t>
            </a:r>
          </a:p>
          <a:p>
            <a:pPr algn="l" marL="606163" indent="-303081" lvl="1">
              <a:lnSpc>
                <a:spcPts val="3734"/>
              </a:lnSpc>
              <a:buFont typeface="Arial"/>
              <a:buChar char="•"/>
            </a:pPr>
            <a:r>
              <a:rPr lang="en-US" b="true" sz="2807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Most common languages spoken at home in Greater Memphis and surrounding regions. Stacker. (2022, October 19). https://stacker.com/stories/tennessee/memphis/most-common-languages-spoken-home-greater-memphis-and-surrounding-regions</a:t>
            </a:r>
          </a:p>
          <a:p>
            <a:pPr algn="ctr">
              <a:lnSpc>
                <a:spcPts val="3734"/>
              </a:lnSpc>
            </a:pPr>
            <a:r>
              <a:rPr lang="en-US" b="true" sz="2807">
                <a:solidFill>
                  <a:srgbClr val="FFA83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AI Use:</a:t>
            </a:r>
          </a:p>
          <a:p>
            <a:pPr algn="l" marL="606163" indent="-303081" lvl="1">
              <a:lnSpc>
                <a:spcPts val="3734"/>
              </a:lnSpc>
              <a:buFont typeface="Arial"/>
              <a:buChar char="•"/>
            </a:pPr>
            <a:r>
              <a:rPr lang="en-US" b="true" sz="2807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Figma and ChatGPT used to create wireframe</a:t>
            </a:r>
          </a:p>
          <a:p>
            <a:pPr algn="ctr">
              <a:lnSpc>
                <a:spcPts val="3369"/>
              </a:lnSpc>
              <a:spcBef>
                <a:spcPct val="0"/>
              </a:spcBef>
            </a:pPr>
          </a:p>
          <a:p>
            <a:pPr algn="ctr">
              <a:lnSpc>
                <a:spcPts val="336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1122" y="0"/>
            <a:ext cx="18729908" cy="10156058"/>
          </a:xfrm>
          <a:custGeom>
            <a:avLst/>
            <a:gdLst/>
            <a:ahLst/>
            <a:cxnLst/>
            <a:rect r="r" b="b" t="t" l="l"/>
            <a:pathLst>
              <a:path h="10156058" w="18729908">
                <a:moveTo>
                  <a:pt x="0" y="0"/>
                </a:moveTo>
                <a:lnTo>
                  <a:pt x="18729908" y="0"/>
                </a:lnTo>
                <a:lnTo>
                  <a:pt x="18729908" y="10156058"/>
                </a:lnTo>
                <a:lnTo>
                  <a:pt x="0" y="10156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59" r="0" b="-255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DAG4I2JlWUU</dc:identifier>
  <dcterms:modified xsi:type="dcterms:W3CDTF">2011-08-01T06:04:30Z</dcterms:modified>
  <cp:revision>1</cp:revision>
  <dc:title>MemphAI Five Hackathon 2025</dc:title>
</cp:coreProperties>
</file>