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81" r:id="rId6"/>
    <p:sldId id="384" r:id="rId7"/>
    <p:sldId id="386" r:id="rId8"/>
    <p:sldId id="385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A576B6-D470-483F-8245-B36D18350039}">
          <p14:sldIdLst>
            <p14:sldId id="256"/>
            <p14:sldId id="381"/>
            <p14:sldId id="384"/>
            <p14:sldId id="386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709B54-D3FC-2625-EF45-EACE27206B47}" name="Ghobadpour, Fatemeh" initials="GF" userId="S::fatemeh.ghobadpour@memphistn.gov::267bd610-675f-43b0-a9c3-e9cd73355606" providerId="AD"/>
  <p188:author id="{526EAB79-B43E-B039-530A-CEC827D3AB41}" name="OMeara, Amanda" initials="AO" userId="S::Amanda.OMeara@memphistn.gov::0301ab59-0e48-411d-b24a-9e740a82b5ec" providerId="AD"/>
  <p188:author id="{13ABA6FA-12AD-FD4B-365C-D20C7F352280}" name="OMeara, Amanda" initials="OA" userId="S::amanda.omeara@memphistn.gov::0301ab59-0e48-411d-b24a-9e740a82b5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aman, Abbigale" initials="VA" lastIdx="24" clrIdx="0">
    <p:extLst>
      <p:ext uri="{19B8F6BF-5375-455C-9EA6-DF929625EA0E}">
        <p15:presenceInfo xmlns:p15="http://schemas.microsoft.com/office/powerpoint/2012/main" userId="S-1-5-21-2585036295-4254741941-3841076385-55957" providerId="AD"/>
      </p:ext>
    </p:extLst>
  </p:cmAuthor>
  <p:cmAuthor id="2" name="Harris, Felicia" initials="HF" lastIdx="2" clrIdx="1">
    <p:extLst>
      <p:ext uri="{19B8F6BF-5375-455C-9EA6-DF929625EA0E}">
        <p15:presenceInfo xmlns:p15="http://schemas.microsoft.com/office/powerpoint/2012/main" userId="S-1-5-21-2585036295-4254741941-3841076385-46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FFEABD"/>
    <a:srgbClr val="F6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70D1E-34F4-38D9-13D0-611C48B915D1}" v="231" dt="2025-08-08T16:46:07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669B77F5-B64C-4DB7-9984-6248848C7708}" type="datetimeFigureOut">
              <a:rPr lang="en-US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9912BF4-607C-4E3F-83E3-AA5C08BCB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364045-D6C2-484E-B95B-811595D62680}" type="datetimeFigureOut">
              <a:rPr lang="en-US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5F6B6E-EC8D-4D68-96D0-8597EC8D2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275" fontAlgn="base">
              <a:spcBef>
                <a:spcPct val="0"/>
              </a:spcBef>
              <a:spcAft>
                <a:spcPct val="0"/>
              </a:spcAft>
            </a:pPr>
            <a:fld id="{B1329240-5ACF-4037-A1B8-7DDA34E57170}" type="slidenum">
              <a:rPr lang="en-US" smtClean="0">
                <a:latin typeface="Arial" charset="0"/>
              </a:rPr>
              <a:pPr defTabSz="93027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275" fontAlgn="base">
              <a:spcBef>
                <a:spcPct val="0"/>
              </a:spcBef>
              <a:spcAft>
                <a:spcPct val="0"/>
              </a:spcAft>
            </a:pPr>
            <a:fld id="{B1329240-5ACF-4037-A1B8-7DDA34E57170}" type="slidenum">
              <a:rPr lang="en-US" smtClean="0">
                <a:latin typeface="Arial" charset="0"/>
              </a:rPr>
              <a:pPr defTabSz="93027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7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096437-F826-4309-AC03-D5933CBE0E8D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B7AE-4EB6-42CA-A5FA-6CB8A791D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8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0D4425-D817-4F74-BCD6-C447F6C26313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94ECE-DEBC-4151-897A-518BD38AA7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64B32-75F6-42B3-82DB-243AC6728AEB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86AE9-B182-4962-ABDC-193E1BFC8F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8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98283-7E16-423B-9095-D6A715555D69}" type="datetime1">
              <a:rPr lang="en-US"/>
              <a:pPr>
                <a:defRPr/>
              </a:pPr>
              <a:t>8/15/2025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1F68-0B08-4576-A6A4-EC53CFFBE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7D2617-B1F7-4170-B8BC-CA5BEC4FE807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98EE5-7BFA-4392-8BA8-9F8C16FB71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691C38-CA77-4AFD-B728-C86864A08703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B2375-B130-4B41-943A-AEF85A44BE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1872A4-D3D5-4EC2-9E32-7793F106BA49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D379E-FC2C-4863-9CB1-88E903F9C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6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9A2F0-AA85-4FD6-BA6A-A420173AE7C2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A09E3-42C5-4EFE-97C5-8F11330059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7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87BF90-A925-4B80-B677-4F9363078CC8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5D662-F507-4CA2-8D8A-0A6DEB2904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8BE94E-FB60-4537-9FAC-693FC2357AD3}" type="datetime1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5F72-BAEB-4138-973F-DE207ABB65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04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9B283E-E9D0-4659-8AAC-8D2028850B4C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D99D4-DF49-45C8-A5AA-131B155F2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0A006F-4973-49E8-B1EE-16C146B996E7}" type="datetime1">
              <a:rPr lang="en-US" smtClean="0"/>
              <a:pPr>
                <a:defRPr/>
              </a:pPr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22FB4-4668-4CDE-B5DE-D6B103918A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6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</a:lstStyle>
          <a:p>
            <a:pPr>
              <a:defRPr/>
            </a:pPr>
            <a:fld id="{13D45F72-BAEB-4138-973F-DE207ABB65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" y="6128661"/>
            <a:ext cx="514355" cy="685807"/>
          </a:xfrm>
          <a:prstGeom prst="rect">
            <a:avLst/>
          </a:prstGeom>
        </p:spPr>
      </p:pic>
      <p:pic>
        <p:nvPicPr>
          <p:cNvPr id="7" name="Picture 8" descr="city_of_memphis1.gif">
            <a:extLst>
              <a:ext uri="{FF2B5EF4-FFF2-40B4-BE49-F238E27FC236}">
                <a16:creationId xmlns:a16="http://schemas.microsoft.com/office/drawing/2014/main" id="{D0DDE654-0807-0E4B-B345-93B1939A854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84163" y="6534150"/>
            <a:ext cx="4841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AF0522-9167-ED26-2893-818CB079725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499475" y="63500"/>
            <a:ext cx="6096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Public</a:t>
            </a:r>
          </a:p>
        </p:txBody>
      </p:sp>
    </p:spTree>
    <p:extLst>
      <p:ext uri="{BB962C8B-B14F-4D97-AF65-F5344CB8AC3E}">
        <p14:creationId xmlns:p14="http://schemas.microsoft.com/office/powerpoint/2010/main" val="32679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14487A"/>
          </a:solidFill>
          <a:latin typeface="Avenir LT Std 65 Medium" panose="020B06030202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26976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ANNUAL ACTION PLAN (AAP) PY2025/FY2026</a:t>
            </a:r>
            <a:b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</a:b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+  </a:t>
            </a:r>
            <a:b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</a:b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FEDERAL ENTITLEMENTS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alibri"/>
              <a:ea typeface="Batang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2C53D-4647-419C-8254-CD3F78DF0B5D}"/>
              </a:ext>
            </a:extLst>
          </p:cNvPr>
          <p:cNvSpPr txBox="1"/>
          <p:nvPr/>
        </p:nvSpPr>
        <p:spPr>
          <a:xfrm>
            <a:off x="0" y="6081204"/>
            <a:ext cx="1340528" cy="7559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1309A-CB4B-49CA-931A-693229CA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062" y="5864768"/>
            <a:ext cx="2352301" cy="878940"/>
          </a:xfrm>
          <a:prstGeom prst="rect">
            <a:avLst/>
          </a:prstGeom>
        </p:spPr>
      </p:pic>
      <p:pic>
        <p:nvPicPr>
          <p:cNvPr id="11" name="Picture 10" descr="A picture containing text, indoor, ceiling&#10;&#10;AI-generated content may be incorrect.">
            <a:extLst>
              <a:ext uri="{FF2B5EF4-FFF2-40B4-BE49-F238E27FC236}">
                <a16:creationId xmlns:a16="http://schemas.microsoft.com/office/drawing/2014/main" id="{89DD6B80-4337-D748-7085-655BA3856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488" y="3789959"/>
            <a:ext cx="4689512" cy="2119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E10C08-C861-450C-81C5-56CC2F64A904}"/>
              </a:ext>
            </a:extLst>
          </p:cNvPr>
          <p:cNvSpPr/>
          <p:nvPr/>
        </p:nvSpPr>
        <p:spPr>
          <a:xfrm>
            <a:off x="216893" y="4625241"/>
            <a:ext cx="4020703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dirty="0">
                <a:latin typeface="Georgia"/>
              </a:rPr>
              <a:t>CITY COUNCIL PRESENTATION</a:t>
            </a:r>
          </a:p>
          <a:p>
            <a:pPr algn="ctr"/>
            <a:r>
              <a:rPr lang="en-US" sz="1400" dirty="0">
                <a:latin typeface="Georgia"/>
                <a:cs typeface="Arial"/>
              </a:rPr>
              <a:t>August 19, 2025</a:t>
            </a:r>
          </a:p>
          <a:p>
            <a:pPr algn="ctr"/>
            <a:endParaRPr lang="en-US" sz="1400" dirty="0">
              <a:latin typeface="Georgia"/>
              <a:cs typeface="Arial"/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APPROVING CONSOLIDATED PLAN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(ANNUAL ACTION PLAN PY2025/FY2026) &amp;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APPROPRIATING FEDERAL ENTITLEMENTS 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14" descr="A picture containing outdoor&#10;&#10;AI-generated content may be incorrect.">
            <a:extLst>
              <a:ext uri="{FF2B5EF4-FFF2-40B4-BE49-F238E27FC236}">
                <a16:creationId xmlns:a16="http://schemas.microsoft.com/office/drawing/2014/main" id="{6C2F8A2E-8BD1-D25E-4C93-56BE9FB2C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326976"/>
            <a:ext cx="4454488" cy="3108647"/>
          </a:xfrm>
          <a:prstGeom prst="rect">
            <a:avLst/>
          </a:prstGeom>
        </p:spPr>
      </p:pic>
      <p:pic>
        <p:nvPicPr>
          <p:cNvPr id="17" name="Picture 16" descr="A row of houses&#10;&#10;AI-generated content may be incorrect.">
            <a:extLst>
              <a:ext uri="{FF2B5EF4-FFF2-40B4-BE49-F238E27FC236}">
                <a16:creationId xmlns:a16="http://schemas.microsoft.com/office/drawing/2014/main" id="{4F3BB10C-57FA-2ECD-0BEA-99A8B2FE19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298" r="-1"/>
          <a:stretch/>
        </p:blipFill>
        <p:spPr>
          <a:xfrm>
            <a:off x="4255854" y="1315986"/>
            <a:ext cx="4888145" cy="24739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6924F-0F80-4B0A-8F65-D0B2E6AE1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7245"/>
            <a:ext cx="3559945" cy="1280755"/>
          </a:xfrm>
          <a:prstGeom prst="rect">
            <a:avLst/>
          </a:prstGeom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Calibri Light" panose="020F0302020204030204"/>
              </a:rPr>
              <a:t>Annual Action Plan (AAP) PY2025/FY2025 </a:t>
            </a:r>
            <a:br>
              <a:rPr lang="en-US" sz="280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Calibri Light" panose="020F0302020204030204"/>
              </a:rPr>
            </a:b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Calibri Light" panose="020F0302020204030204"/>
              </a:rPr>
              <a:t>(July 1, 2025 - June 30, 2026) </a:t>
            </a:r>
            <a:endParaRPr lang="en-US" b="1">
              <a:solidFill>
                <a:schemeClr val="accent5">
                  <a:lumMod val="50000"/>
                </a:schemeClr>
              </a:solidFill>
              <a:latin typeface="Calibri"/>
              <a:ea typeface="Batang" panose="02030600000101010101" pitchFamily="18" charset="-12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2CF086-161F-473A-97F0-D6EA31F81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2418"/>
              </p:ext>
            </p:extLst>
          </p:nvPr>
        </p:nvGraphicFramePr>
        <p:xfrm>
          <a:off x="-1" y="1695635"/>
          <a:ext cx="9143999" cy="3897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2532">
                  <a:extLst>
                    <a:ext uri="{9D8B030D-6E8A-4147-A177-3AD203B41FA5}">
                      <a16:colId xmlns:a16="http://schemas.microsoft.com/office/drawing/2014/main" val="13841343"/>
                    </a:ext>
                  </a:extLst>
                </a:gridCol>
                <a:gridCol w="2752078">
                  <a:extLst>
                    <a:ext uri="{9D8B030D-6E8A-4147-A177-3AD203B41FA5}">
                      <a16:colId xmlns:a16="http://schemas.microsoft.com/office/drawing/2014/main" val="702456891"/>
                    </a:ext>
                  </a:extLst>
                </a:gridCol>
                <a:gridCol w="2729389">
                  <a:extLst>
                    <a:ext uri="{9D8B030D-6E8A-4147-A177-3AD203B41FA5}">
                      <a16:colId xmlns:a16="http://schemas.microsoft.com/office/drawing/2014/main" val="1562979047"/>
                    </a:ext>
                  </a:extLst>
                </a:gridCol>
              </a:tblGrid>
              <a:tr h="733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Program Name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Allocated Funds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Percent of Total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965806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CDBG Program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$6,037,192.00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41%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6040721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Bass Pro - PI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   $750,000.00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  5%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757044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HOME Program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$3,282,236.57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23%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8746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HOME Program Income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   $361,041.46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01143"/>
                  </a:ext>
                </a:extLst>
              </a:tr>
              <a:tr h="747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Emergency Solutions Grant Program (ESG)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   $538,182.00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  4%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35586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HOPWA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</a:rPr>
                        <a:t>$3,602,250.00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25%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862597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</a:rPr>
                        <a:t>$14,570,902.03</a:t>
                      </a:r>
                      <a:endParaRPr lang="en-US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22433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424780-530B-40FF-AD3C-F9B29C5B45BE}"/>
              </a:ext>
            </a:extLst>
          </p:cNvPr>
          <p:cNvSpPr txBox="1"/>
          <p:nvPr/>
        </p:nvSpPr>
        <p:spPr>
          <a:xfrm>
            <a:off x="0" y="1312989"/>
            <a:ext cx="584720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  </a:t>
            </a:r>
            <a:r>
              <a:rPr lang="en-US" sz="2000" b="1">
                <a:solidFill>
                  <a:schemeClr val="tx2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FY </a:t>
            </a:r>
            <a:r>
              <a:rPr lang="en-US" sz="2000" b="1">
                <a:solidFill>
                  <a:schemeClr val="tx2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2026</a:t>
            </a:r>
            <a:r>
              <a:rPr lang="en-US" sz="2000" b="1">
                <a:solidFill>
                  <a:schemeClr val="tx2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funds to be received from HUD</a:t>
            </a:r>
            <a:r>
              <a:rPr lang="en-US" sz="2000" b="1">
                <a:solidFill>
                  <a:schemeClr val="tx2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:</a:t>
            </a:r>
            <a:endParaRPr lang="en-US" sz="2000" b="1">
              <a:solidFill>
                <a:schemeClr val="tx2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249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>
                <a:solidFill>
                  <a:srgbClr val="1F3864"/>
                </a:solidFill>
                <a:latin typeface="Calibri"/>
                <a:ea typeface="+mj-lt"/>
                <a:cs typeface="Calibri Light" panose="020F0302020204030204"/>
              </a:rPr>
              <a:t>Annual Action Plan (AAP) PY2025/FY2026 </a:t>
            </a:r>
            <a:br>
              <a:rPr lang="en-US" sz="2800">
                <a:solidFill>
                  <a:srgbClr val="1F3864"/>
                </a:solidFill>
                <a:latin typeface="Calibri"/>
                <a:ea typeface="+mj-lt"/>
                <a:cs typeface="Calibri Light" panose="020F0302020204030204"/>
              </a:rPr>
            </a:br>
            <a:r>
              <a:rPr lang="en-US" sz="2800">
                <a:solidFill>
                  <a:srgbClr val="1F3864"/>
                </a:solidFill>
                <a:latin typeface="Calibri"/>
                <a:ea typeface="+mj-lt"/>
                <a:cs typeface="Calibri Light" panose="020F0302020204030204"/>
              </a:rPr>
              <a:t>(July 1, 2025 - June 30, 2026) </a:t>
            </a:r>
            <a:endParaRPr lang="en-US" b="1">
              <a:solidFill>
                <a:srgbClr val="1F3864"/>
              </a:solidFill>
              <a:latin typeface="Calibri"/>
              <a:ea typeface="Batang" panose="02030600000101010101" pitchFamily="18" charset="-12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2CF086-161F-473A-97F0-D6EA31F81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7919"/>
              </p:ext>
            </p:extLst>
          </p:nvPr>
        </p:nvGraphicFramePr>
        <p:xfrm>
          <a:off x="-1" y="1695635"/>
          <a:ext cx="9143999" cy="3716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2532">
                  <a:extLst>
                    <a:ext uri="{9D8B030D-6E8A-4147-A177-3AD203B41FA5}">
                      <a16:colId xmlns:a16="http://schemas.microsoft.com/office/drawing/2014/main" val="13841343"/>
                    </a:ext>
                  </a:extLst>
                </a:gridCol>
                <a:gridCol w="2752078">
                  <a:extLst>
                    <a:ext uri="{9D8B030D-6E8A-4147-A177-3AD203B41FA5}">
                      <a16:colId xmlns:a16="http://schemas.microsoft.com/office/drawing/2014/main" val="702456891"/>
                    </a:ext>
                  </a:extLst>
                </a:gridCol>
                <a:gridCol w="2729389">
                  <a:extLst>
                    <a:ext uri="{9D8B030D-6E8A-4147-A177-3AD203B41FA5}">
                      <a16:colId xmlns:a16="http://schemas.microsoft.com/office/drawing/2014/main" val="1562979047"/>
                    </a:ext>
                  </a:extLst>
                </a:gridCol>
              </a:tblGrid>
              <a:tr h="727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Need Category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Proposed Expenditures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/>
                        </a:rPr>
                        <a:t>Percent of Total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965806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Housing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$4,403,564.03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6040721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Homeless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  $802,818.00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757044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Special Needs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$3,894,761.00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8746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Neighborhood, Economic, &amp; Community Development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$3,585,450.00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01143"/>
                  </a:ext>
                </a:extLst>
              </a:tr>
              <a:tr h="7690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General Administration &amp; Planning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$1,884,309.00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35586"/>
                  </a:ext>
                </a:extLst>
              </a:tr>
              <a:tr h="4026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$14,570,902.03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8625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424780-530B-40FF-AD3C-F9B29C5B45BE}"/>
              </a:ext>
            </a:extLst>
          </p:cNvPr>
          <p:cNvSpPr txBox="1"/>
          <p:nvPr/>
        </p:nvSpPr>
        <p:spPr>
          <a:xfrm>
            <a:off x="-2" y="1326303"/>
            <a:ext cx="268105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chemeClr val="tx2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FY </a:t>
            </a:r>
            <a:r>
              <a:rPr lang="en-US" sz="2000" b="1">
                <a:solidFill>
                  <a:schemeClr val="tx2"/>
                </a:solidFill>
                <a:latin typeface="Calibri"/>
                <a:ea typeface="Times New Roman" panose="02020603050405020304" pitchFamily="18" charset="0"/>
                <a:cs typeface="Calibri"/>
              </a:rPr>
              <a:t>2026</a:t>
            </a:r>
            <a:r>
              <a:rPr lang="en-US" sz="2000" b="1">
                <a:solidFill>
                  <a:schemeClr val="tx2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Priority Areas: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A8D28-B52D-BC96-E79C-EB2EBFFE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2506"/>
            <a:ext cx="2288037" cy="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5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1968-BAA6-F0CE-6CF7-40C0F174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Awardees FY26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C78E8458-EDD0-006E-0394-B07252B5750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71232118"/>
              </p:ext>
            </p:extLst>
          </p:nvPr>
        </p:nvGraphicFramePr>
        <p:xfrm>
          <a:off x="593489" y="1600199"/>
          <a:ext cx="7957022" cy="4525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796">
                  <a:extLst>
                    <a:ext uri="{9D8B030D-6E8A-4147-A177-3AD203B41FA5}">
                      <a16:colId xmlns:a16="http://schemas.microsoft.com/office/drawing/2014/main" val="3733700438"/>
                    </a:ext>
                  </a:extLst>
                </a:gridCol>
                <a:gridCol w="1850134">
                  <a:extLst>
                    <a:ext uri="{9D8B030D-6E8A-4147-A177-3AD203B41FA5}">
                      <a16:colId xmlns:a16="http://schemas.microsoft.com/office/drawing/2014/main" val="200821334"/>
                    </a:ext>
                  </a:extLst>
                </a:gridCol>
                <a:gridCol w="982884">
                  <a:extLst>
                    <a:ext uri="{9D8B030D-6E8A-4147-A177-3AD203B41FA5}">
                      <a16:colId xmlns:a16="http://schemas.microsoft.com/office/drawing/2014/main" val="1092721528"/>
                    </a:ext>
                  </a:extLst>
                </a:gridCol>
                <a:gridCol w="4271208">
                  <a:extLst>
                    <a:ext uri="{9D8B030D-6E8A-4147-A177-3AD203B41FA5}">
                      <a16:colId xmlns:a16="http://schemas.microsoft.com/office/drawing/2014/main" val="3683756012"/>
                    </a:ext>
                  </a:extLst>
                </a:gridCol>
              </a:tblGrid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Type of Funding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Agency Name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Awarded Amount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Type of Project or Activity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470512547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HOPWA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Case Management, Inc.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$                502,900.00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Operating Costs for Housing/Supp. Srvs./Admin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97515393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HOPWA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Friends for Life Corp.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492,200.00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Master Leasing/Supp. Srvs./Admin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488956202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HOPWA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Friends for Life Corp.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695,500.00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STRMU/Supp. Srvs./Admin.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2742533578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HOPWA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Friends for Life Corp.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749,000.00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TBRA/Supp. Srvs./Admin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875708264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HOPWA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Hope House Day Care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1,754,800.00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TBRA/Supp. Srvs./Admin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488622068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HOME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Agape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310,000.00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Home TBRA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31356095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CDBG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Community Alliance for the Homeless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150,000.00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Admin.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399485367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Community Alliance for the Homeless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282,500.00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Homeless Action Plan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24861821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CDBG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MIFA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155,000.00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Homeless Referral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786584117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CDBG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MIFA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150,000.00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Homeless Hotline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787424711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Memphis Child Advocacy Center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   36,000.00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Abused Children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540447992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 Way Out Ministries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   31,000.00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Trafficking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654399362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Generous Life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31,000.00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Homeless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520995927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Hope House Day Care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   32,000.00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HIV/AIDS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527872874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Downtown Memphis Ministries, Inc.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32,000.00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Substance Abuse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2362203117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Kindred Place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33,000.00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Mental Health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619736567"/>
                  </a:ext>
                </a:extLst>
              </a:tr>
              <a:tr h="16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Young Actors Guild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31,000.00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Low Income Individuals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133334075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Friends for 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32,000.00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HIV/AIDS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67230205"/>
                  </a:ext>
                </a:extLst>
              </a:tr>
              <a:tr h="146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Memphis Medical District Collaboration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31,000.00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Low Income Individuals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449080494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Innovate Memphis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   32,000.00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Low Income Individuals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4215214408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YWCA of Greater Memphis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33,000.00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Domestic Violence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2995765367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Synergy Treatment Center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   35,000.00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Substance Abuse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713278008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Salvation Army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35,000.00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Homeless Families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942387006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Creative Aging Memphis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36,000.00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Public Services / Seniors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715832589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ESG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 In The Inn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83,000.00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Emergency Shelter / HMIS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663026417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ESG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MIFA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182,000.00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Rapid Re-Housing/Homeless Prevention/Emergency Shelter/HMIS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2275924450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ESG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Catholic Charities of West TN, Inc.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107,000.00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Street Outreach / Rapid Re-Housing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519043737"/>
                  </a:ext>
                </a:extLst>
              </a:tr>
              <a:tr h="271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ESG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The Salvation Army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   78,000.00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Emergency Shelter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678245430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ESG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Hope House Day Care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$                   18,000.00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Emergency Shelter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3918680"/>
                  </a:ext>
                </a:extLst>
              </a:tr>
              <a:tr h="13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ESG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YWCA of Greater Memphis (AWS)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50,000.00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Emergency Shelter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0" marR="5420" marT="5420" marB="0" anchor="b"/>
                </a:tc>
                <a:extLst>
                  <a:ext uri="{0D108BD9-81ED-4DB2-BD59-A6C34878D82A}">
                    <a16:rowId xmlns:a16="http://schemas.microsoft.com/office/drawing/2014/main" val="1228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3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D9CE1B6-1E8D-EE4A-4B63-B4AE10F4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Neighborhood Partnership Awardees FY26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795AB74-7412-F829-3DDE-2772EAB8477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51808155"/>
              </p:ext>
            </p:extLst>
          </p:nvPr>
        </p:nvGraphicFramePr>
        <p:xfrm>
          <a:off x="1832754" y="1600200"/>
          <a:ext cx="5478494" cy="4525963"/>
        </p:xfrm>
        <a:graphic>
          <a:graphicData uri="http://schemas.openxmlformats.org/drawingml/2006/table">
            <a:tbl>
              <a:tblPr/>
              <a:tblGrid>
                <a:gridCol w="335714">
                  <a:extLst>
                    <a:ext uri="{9D8B030D-6E8A-4147-A177-3AD203B41FA5}">
                      <a16:colId xmlns:a16="http://schemas.microsoft.com/office/drawing/2014/main" val="565666086"/>
                    </a:ext>
                  </a:extLst>
                </a:gridCol>
                <a:gridCol w="1743093">
                  <a:extLst>
                    <a:ext uri="{9D8B030D-6E8A-4147-A177-3AD203B41FA5}">
                      <a16:colId xmlns:a16="http://schemas.microsoft.com/office/drawing/2014/main" val="4228392754"/>
                    </a:ext>
                  </a:extLst>
                </a:gridCol>
                <a:gridCol w="715613">
                  <a:extLst>
                    <a:ext uri="{9D8B030D-6E8A-4147-A177-3AD203B41FA5}">
                      <a16:colId xmlns:a16="http://schemas.microsoft.com/office/drawing/2014/main" val="3812660791"/>
                    </a:ext>
                  </a:extLst>
                </a:gridCol>
                <a:gridCol w="2684074">
                  <a:extLst>
                    <a:ext uri="{9D8B030D-6E8A-4147-A177-3AD203B41FA5}">
                      <a16:colId xmlns:a16="http://schemas.microsoft.com/office/drawing/2014/main" val="2953583689"/>
                    </a:ext>
                  </a:extLst>
                </a:gridCol>
              </a:tblGrid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Memphis Education Foundation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Memphis Education Fund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75784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Binghampton Development Corporation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BDC Entrepreneurship Training Program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749953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A Pugh II Center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A. Pugh II Center Needs Assessment and Workforce Program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143135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Leadership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Choose901 Alumni Program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07735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Giving Youth A Chance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Pathways to Peace: Reducing Juvenile Crime Throught Mentorship &amp; Conflict Resolutions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711042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 League of Memphis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 Thursday Night and GROW Brewster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16521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Klondike Smokey City CDC, Inc.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Family Engagement and Preservation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383539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Mustard Seed Inc.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READY: Reinvigorations and Empowering African American Disadvantaged Youth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418563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RISE Memphis, Inc.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Save Up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45094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SchoolSeed/Project STAND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Seed - Project STAND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118719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Over Self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 Builds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22248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Housing, Inc.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Homebuyer Education and Credit Coaching Support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960355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Young Actors Guild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15,000.00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Young Actors Guild Performing Arts Academy</a:t>
                      </a:r>
                      <a:endParaRPr lang="en-US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4" marR="7014" marT="7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37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153398"/>
      </p:ext>
    </p:extLst>
  </p:cSld>
  <p:clrMapOvr>
    <a:masterClrMapping/>
  </p:clrMapOvr>
</p:sld>
</file>

<file path=ppt/theme/theme1.xml><?xml version="1.0" encoding="utf-8"?>
<a:theme xmlns:a="http://schemas.openxmlformats.org/drawingml/2006/main" name="HC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" id="{796E58CB-BC73-0D4D-B984-2CDE34BADA7F}" vid="{18FE8309-111F-BC40-8BC0-B2958E0E9E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6042B0E6939418393CC94286865E1" ma:contentTypeVersion="11" ma:contentTypeDescription="Create a new document." ma:contentTypeScope="" ma:versionID="d6aa206c1c158a2deeb8845a59ec58b9">
  <xsd:schema xmlns:xsd="http://www.w3.org/2001/XMLSchema" xmlns:xs="http://www.w3.org/2001/XMLSchema" xmlns:p="http://schemas.microsoft.com/office/2006/metadata/properties" xmlns:ns3="8490e3f5-6c21-495e-874d-666db50f170f" xmlns:ns4="0da3c627-ad2a-4582-b84f-85c6a98cab78" targetNamespace="http://schemas.microsoft.com/office/2006/metadata/properties" ma:root="true" ma:fieldsID="8c28ca9687ce0e1667e892f914d4345e" ns3:_="" ns4:_="">
    <xsd:import namespace="8490e3f5-6c21-495e-874d-666db50f170f"/>
    <xsd:import namespace="0da3c627-ad2a-4582-b84f-85c6a98cab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0e3f5-6c21-495e-874d-666db50f17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c627-ad2a-4582-b84f-85c6a98cab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4497C-949A-4D1A-93B9-5DCC10A47C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660C8E-0FAA-42D7-8F3B-48EEE9554309}">
  <ds:schemaRefs>
    <ds:schemaRef ds:uri="0da3c627-ad2a-4582-b84f-85c6a98cab78"/>
    <ds:schemaRef ds:uri="8490e3f5-6c21-495e-874d-666db50f17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8273DE-3A3E-40C8-A6BE-13C62A04B80D}">
  <ds:schemaRefs>
    <ds:schemaRef ds:uri="0da3c627-ad2a-4582-b84f-85c6a98cab78"/>
    <ds:schemaRef ds:uri="8490e3f5-6c21-495e-874d-666db50f17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HCD</Template>
  <TotalTime>155</TotalTime>
  <Words>788</Words>
  <Application>Microsoft Office PowerPoint</Application>
  <PresentationFormat>On-screen Show (4:3)</PresentationFormat>
  <Paragraphs>234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LT Std 45 Book</vt:lpstr>
      <vt:lpstr>Avenir LT Std 65 Medium</vt:lpstr>
      <vt:lpstr>Calibri</vt:lpstr>
      <vt:lpstr>Georgia</vt:lpstr>
      <vt:lpstr>Times New Roman</vt:lpstr>
      <vt:lpstr>HCD</vt:lpstr>
      <vt:lpstr>ANNUAL ACTION PLAN (AAP) PY2025/FY2026 +   FEDERAL ENTITLEMENTS</vt:lpstr>
      <vt:lpstr>Annual Action Plan (AAP) PY2025/FY2025  (July 1, 2025 - June 30, 2026) </vt:lpstr>
      <vt:lpstr>Annual Action Plan (AAP) PY2025/FY2026  (July 1, 2025 - June 30, 2026) </vt:lpstr>
      <vt:lpstr>Awardees FY26</vt:lpstr>
      <vt:lpstr>Neighborhood Partnership Awardees FY26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5 Yr ConPlan 2020-2024</dc:title>
  <dc:creator>Felicia Harris</dc:creator>
  <cp:keywords>FY2020-2024;5 Year ConPlan;ESG CV</cp:keywords>
  <cp:lastModifiedBy>Cash, Ashley</cp:lastModifiedBy>
  <cp:revision>82</cp:revision>
  <cp:lastPrinted>2021-10-19T19:28:58Z</cp:lastPrinted>
  <dcterms:created xsi:type="dcterms:W3CDTF">2011-08-11T14:17:30Z</dcterms:created>
  <dcterms:modified xsi:type="dcterms:W3CDTF">2025-08-15T16:02:43Z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0x0101005776042B0E6939418393CC94286865E1</vt:lpwstr>
  </property>
  <property fmtid="{D5CDD505-2E9C-101B-9397-08002B2CF9AE}" pid="3" name="ClassificationContentMarkingHeaderLocations">
    <vt:lpwstr>HCD:5</vt:lpwstr>
  </property>
  <property fmtid="{D5CDD505-2E9C-101B-9397-08002B2CF9AE}" pid="4" name="ClassificationContentMarkingHeaderText">
    <vt:lpwstr>CoM Public</vt:lpwstr>
  </property>
  <property fmtid="{D5CDD505-2E9C-101B-9397-08002B2CF9AE}" pid="5" name="MSIP_Label_b34376f5-a622-4e53-a591-0432f32c2e47_Enabled">
    <vt:lpwstr>true</vt:lpwstr>
  </property>
  <property fmtid="{D5CDD505-2E9C-101B-9397-08002B2CF9AE}" pid="6" name="MSIP_Label_b34376f5-a622-4e53-a591-0432f32c2e47_SetDate">
    <vt:lpwstr>2025-08-08T15:54:50Z</vt:lpwstr>
  </property>
  <property fmtid="{D5CDD505-2E9C-101B-9397-08002B2CF9AE}" pid="7" name="MSIP_Label_b34376f5-a622-4e53-a591-0432f32c2e47_Method">
    <vt:lpwstr>Standard</vt:lpwstr>
  </property>
  <property fmtid="{D5CDD505-2E9C-101B-9397-08002B2CF9AE}" pid="8" name="MSIP_Label_b34376f5-a622-4e53-a591-0432f32c2e47_Name">
    <vt:lpwstr>b34376f5-a622-4e53-a591-0432f32c2e47</vt:lpwstr>
  </property>
  <property fmtid="{D5CDD505-2E9C-101B-9397-08002B2CF9AE}" pid="9" name="MSIP_Label_b34376f5-a622-4e53-a591-0432f32c2e47_SiteId">
    <vt:lpwstr>41647561-6537-4423-96a9-859e89f8919f</vt:lpwstr>
  </property>
  <property fmtid="{D5CDD505-2E9C-101B-9397-08002B2CF9AE}" pid="10" name="MSIP_Label_b34376f5-a622-4e53-a591-0432f32c2e47_ActionId">
    <vt:lpwstr>97e7e052-bf87-498e-99c4-10d0c2da6896</vt:lpwstr>
  </property>
  <property fmtid="{D5CDD505-2E9C-101B-9397-08002B2CF9AE}" pid="11" name="MSIP_Label_b34376f5-a622-4e53-a591-0432f32c2e47_ContentBits">
    <vt:lpwstr>1</vt:lpwstr>
  </property>
  <property fmtid="{D5CDD505-2E9C-101B-9397-08002B2CF9AE}" pid="12" name="MSIP_Label_b34376f5-a622-4e53-a591-0432f32c2e47_Tag">
    <vt:lpwstr>10, 3, 0, 2</vt:lpwstr>
  </property>
</Properties>
</file>