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2.jp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</p:sldMasterIdLst>
  <p:notesMasterIdLst>
    <p:notesMasterId r:id="rId37"/>
  </p:notesMasterIdLst>
  <p:sldIdLst>
    <p:sldId id="256" r:id="rId8"/>
    <p:sldId id="631" r:id="rId9"/>
    <p:sldId id="660" r:id="rId10"/>
    <p:sldId id="1203" r:id="rId11"/>
    <p:sldId id="7900" r:id="rId12"/>
    <p:sldId id="260" r:id="rId13"/>
    <p:sldId id="1204" r:id="rId14"/>
    <p:sldId id="1255" r:id="rId15"/>
    <p:sldId id="1257" r:id="rId16"/>
    <p:sldId id="1256" r:id="rId17"/>
    <p:sldId id="1205" r:id="rId18"/>
    <p:sldId id="1206" r:id="rId19"/>
    <p:sldId id="1207" r:id="rId20"/>
    <p:sldId id="1208" r:id="rId21"/>
    <p:sldId id="257" r:id="rId22"/>
    <p:sldId id="1209" r:id="rId23"/>
    <p:sldId id="1210" r:id="rId24"/>
    <p:sldId id="1251" r:id="rId25"/>
    <p:sldId id="1211" r:id="rId26"/>
    <p:sldId id="1212" r:id="rId27"/>
    <p:sldId id="1213" r:id="rId28"/>
    <p:sldId id="630" r:id="rId29"/>
    <p:sldId id="1215" r:id="rId30"/>
    <p:sldId id="1216" r:id="rId31"/>
    <p:sldId id="1221" r:id="rId32"/>
    <p:sldId id="1217" r:id="rId33"/>
    <p:sldId id="1219" r:id="rId34"/>
    <p:sldId id="1220" r:id="rId35"/>
    <p:sldId id="1106" r:id="rId3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8B"/>
    <a:srgbClr val="2F5063"/>
    <a:srgbClr val="4472C4"/>
    <a:srgbClr val="266066"/>
    <a:srgbClr val="008FBF"/>
    <a:srgbClr val="A6CBD7"/>
    <a:srgbClr val="92D050"/>
    <a:srgbClr val="002060"/>
    <a:srgbClr val="FF0000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93" autoAdjust="0"/>
    <p:restoredTop sz="94744" autoAdjust="0"/>
  </p:normalViewPr>
  <p:slideViewPr>
    <p:cSldViewPr snapToGrid="0">
      <p:cViewPr varScale="1">
        <p:scale>
          <a:sx n="108" d="100"/>
          <a:sy n="108" d="100"/>
        </p:scale>
        <p:origin x="123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62" d="100"/>
          <a:sy n="162" d="100"/>
        </p:scale>
        <p:origin x="3616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viewProps" Target="viewProps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VM-CIFS-P\Users\Vincent.Eason\FY%2025%20BUDGET\Mock%20Presentation\FY25%20Mock%20Presentation%20Charts%20-%20DRAFT%205-6-24%20Final%20Proposed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Police</a:t>
            </a:r>
            <a:r>
              <a:rPr lang="en-US" b="1" baseline="0">
                <a:solidFill>
                  <a:schemeClr val="tx1"/>
                </a:solidFill>
              </a:rPr>
              <a:t> Services </a:t>
            </a:r>
            <a:r>
              <a:rPr lang="en-US" b="1">
                <a:solidFill>
                  <a:schemeClr val="tx1"/>
                </a:solidFill>
              </a:rPr>
              <a:t>Authorized</a:t>
            </a:r>
            <a:r>
              <a:rPr lang="en-US" b="1" baseline="0">
                <a:solidFill>
                  <a:schemeClr val="tx1"/>
                </a:solidFill>
              </a:rPr>
              <a:t> Complement (AC)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687696353951762E-2"/>
          <c:y val="0.1803460207612457"/>
          <c:w val="0.90955284759817345"/>
          <c:h val="0.616316559046036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'Position Change pg 14'!$P$2</c:f>
              <c:strCache>
                <c:ptCount val="1"/>
                <c:pt idx="0">
                  <c:v>FY24 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'Position Change pg 14'!$O$3:$O$7</c:f>
              <c:strCache>
                <c:ptCount val="5"/>
                <c:pt idx="0">
                  <c:v>Executive Administration</c:v>
                </c:pt>
                <c:pt idx="1">
                  <c:v>Support Services</c:v>
                </c:pt>
                <c:pt idx="2">
                  <c:v>Precincts</c:v>
                </c:pt>
                <c:pt idx="3">
                  <c:v>Investigative Services</c:v>
                </c:pt>
                <c:pt idx="4">
                  <c:v>Special Operations</c:v>
                </c:pt>
              </c:strCache>
            </c:strRef>
          </c:cat>
          <c:val>
            <c:numRef>
              <c:f>'Position Change pg 14'!$P$3:$P$7</c:f>
              <c:numCache>
                <c:formatCode>#,##0</c:formatCode>
                <c:ptCount val="5"/>
                <c:pt idx="0">
                  <c:v>525</c:v>
                </c:pt>
                <c:pt idx="1">
                  <c:v>355</c:v>
                </c:pt>
                <c:pt idx="2">
                  <c:v>1625</c:v>
                </c:pt>
                <c:pt idx="3">
                  <c:v>343</c:v>
                </c:pt>
                <c:pt idx="4">
                  <c:v>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D7-471E-A7F4-14D5F7EA76E8}"/>
            </c:ext>
          </c:extLst>
        </c:ser>
        <c:ser>
          <c:idx val="1"/>
          <c:order val="1"/>
          <c:tx>
            <c:strRef>
              <c:f>'Position Change pg 14'!$Q$2</c:f>
              <c:strCache>
                <c:ptCount val="1"/>
                <c:pt idx="0">
                  <c:v>FY25 Request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'Position Change pg 14'!$O$3:$O$7</c:f>
              <c:strCache>
                <c:ptCount val="5"/>
                <c:pt idx="0">
                  <c:v>Executive Administration</c:v>
                </c:pt>
                <c:pt idx="1">
                  <c:v>Support Services</c:v>
                </c:pt>
                <c:pt idx="2">
                  <c:v>Precincts</c:v>
                </c:pt>
                <c:pt idx="3">
                  <c:v>Investigative Services</c:v>
                </c:pt>
                <c:pt idx="4">
                  <c:v>Special Operations</c:v>
                </c:pt>
              </c:strCache>
            </c:strRef>
          </c:cat>
          <c:val>
            <c:numRef>
              <c:f>'Position Change pg 14'!$Q$3:$Q$7</c:f>
              <c:numCache>
                <c:formatCode>_(* #,##0_);_(* \(#,##0\);_(* "-"??_);_(@_)</c:formatCode>
                <c:ptCount val="5"/>
                <c:pt idx="0">
                  <c:v>298</c:v>
                </c:pt>
                <c:pt idx="1">
                  <c:v>374</c:v>
                </c:pt>
                <c:pt idx="2">
                  <c:v>1829</c:v>
                </c:pt>
                <c:pt idx="3">
                  <c:v>340</c:v>
                </c:pt>
                <c:pt idx="4">
                  <c:v>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D7-471E-A7F4-14D5F7EA76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7724512"/>
        <c:axId val="1943918336"/>
      </c:barChart>
      <c:catAx>
        <c:axId val="188772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3918336"/>
        <c:crosses val="autoZero"/>
        <c:auto val="1"/>
        <c:lblAlgn val="ctr"/>
        <c:lblOffset val="100"/>
        <c:noMultiLvlLbl val="0"/>
      </c:catAx>
      <c:valAx>
        <c:axId val="194391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72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38100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MPD Hiring</a:t>
            </a:r>
            <a:r>
              <a:rPr lang="en-US" b="1" baseline="0"/>
              <a:t> And Attrition 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Sheet3!$F$5</c:f>
              <c:strCache>
                <c:ptCount val="1"/>
                <c:pt idx="0">
                  <c:v>Hires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Sheet3!$E$6:$E$18</c:f>
              <c:strCache>
                <c:ptCount val="13"/>
                <c:pt idx="0">
                  <c:v>CY 2011</c:v>
                </c:pt>
                <c:pt idx="1">
                  <c:v>CY 2012</c:v>
                </c:pt>
                <c:pt idx="2">
                  <c:v>CY 2013</c:v>
                </c:pt>
                <c:pt idx="3">
                  <c:v>CY 2014</c:v>
                </c:pt>
                <c:pt idx="4">
                  <c:v>CY 2015</c:v>
                </c:pt>
                <c:pt idx="5">
                  <c:v>CY 2016</c:v>
                </c:pt>
                <c:pt idx="6">
                  <c:v>CY 2017</c:v>
                </c:pt>
                <c:pt idx="7">
                  <c:v>CY 2018</c:v>
                </c:pt>
                <c:pt idx="8">
                  <c:v>CY 2019</c:v>
                </c:pt>
                <c:pt idx="9">
                  <c:v>CY 2020</c:v>
                </c:pt>
                <c:pt idx="10">
                  <c:v>CY 2021</c:v>
                </c:pt>
                <c:pt idx="11">
                  <c:v>CY 2022</c:v>
                </c:pt>
                <c:pt idx="12">
                  <c:v>CY2023</c:v>
                </c:pt>
              </c:strCache>
            </c:strRef>
          </c:cat>
          <c:val>
            <c:numRef>
              <c:f>Sheet3!$F$6:$F$18</c:f>
              <c:numCache>
                <c:formatCode>General</c:formatCode>
                <c:ptCount val="13"/>
                <c:pt idx="0">
                  <c:v>78</c:v>
                </c:pt>
                <c:pt idx="1">
                  <c:v>78</c:v>
                </c:pt>
                <c:pt idx="2">
                  <c:v>46</c:v>
                </c:pt>
                <c:pt idx="3">
                  <c:v>51</c:v>
                </c:pt>
                <c:pt idx="4">
                  <c:v>96</c:v>
                </c:pt>
                <c:pt idx="5">
                  <c:v>74</c:v>
                </c:pt>
                <c:pt idx="6">
                  <c:v>213</c:v>
                </c:pt>
                <c:pt idx="7">
                  <c:v>117</c:v>
                </c:pt>
                <c:pt idx="8">
                  <c:v>144</c:v>
                </c:pt>
                <c:pt idx="9">
                  <c:v>90</c:v>
                </c:pt>
                <c:pt idx="10">
                  <c:v>76</c:v>
                </c:pt>
                <c:pt idx="11">
                  <c:v>280</c:v>
                </c:pt>
                <c:pt idx="12">
                  <c:v>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3B-4605-9BBD-E49EA3D98A36}"/>
            </c:ext>
          </c:extLst>
        </c:ser>
        <c:ser>
          <c:idx val="1"/>
          <c:order val="1"/>
          <c:tx>
            <c:strRef>
              <c:f>Sheet3!$G$5</c:f>
              <c:strCache>
                <c:ptCount val="1"/>
                <c:pt idx="0">
                  <c:v>Separations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Sheet3!$E$6:$E$18</c:f>
              <c:strCache>
                <c:ptCount val="13"/>
                <c:pt idx="0">
                  <c:v>CY 2011</c:v>
                </c:pt>
                <c:pt idx="1">
                  <c:v>CY 2012</c:v>
                </c:pt>
                <c:pt idx="2">
                  <c:v>CY 2013</c:v>
                </c:pt>
                <c:pt idx="3">
                  <c:v>CY 2014</c:v>
                </c:pt>
                <c:pt idx="4">
                  <c:v>CY 2015</c:v>
                </c:pt>
                <c:pt idx="5">
                  <c:v>CY 2016</c:v>
                </c:pt>
                <c:pt idx="6">
                  <c:v>CY 2017</c:v>
                </c:pt>
                <c:pt idx="7">
                  <c:v>CY 2018</c:v>
                </c:pt>
                <c:pt idx="8">
                  <c:v>CY 2019</c:v>
                </c:pt>
                <c:pt idx="9">
                  <c:v>CY 2020</c:v>
                </c:pt>
                <c:pt idx="10">
                  <c:v>CY 2021</c:v>
                </c:pt>
                <c:pt idx="11">
                  <c:v>CY 2022</c:v>
                </c:pt>
                <c:pt idx="12">
                  <c:v>CY2023</c:v>
                </c:pt>
              </c:strCache>
            </c:strRef>
          </c:cat>
          <c:val>
            <c:numRef>
              <c:f>Sheet3!$G$6:$G$18</c:f>
              <c:numCache>
                <c:formatCode>General</c:formatCode>
                <c:ptCount val="13"/>
                <c:pt idx="0">
                  <c:v>178</c:v>
                </c:pt>
                <c:pt idx="1">
                  <c:v>95</c:v>
                </c:pt>
                <c:pt idx="2">
                  <c:v>124</c:v>
                </c:pt>
                <c:pt idx="3">
                  <c:v>161</c:v>
                </c:pt>
                <c:pt idx="4">
                  <c:v>48</c:v>
                </c:pt>
                <c:pt idx="5">
                  <c:v>139</c:v>
                </c:pt>
                <c:pt idx="6">
                  <c:v>132</c:v>
                </c:pt>
                <c:pt idx="7">
                  <c:v>130</c:v>
                </c:pt>
                <c:pt idx="8">
                  <c:v>144</c:v>
                </c:pt>
                <c:pt idx="9">
                  <c:v>124</c:v>
                </c:pt>
                <c:pt idx="10">
                  <c:v>178</c:v>
                </c:pt>
                <c:pt idx="11">
                  <c:v>176</c:v>
                </c:pt>
                <c:pt idx="12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3B-4605-9BBD-E49EA3D98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534303"/>
        <c:axId val="406171935"/>
      </c:barChart>
      <c:catAx>
        <c:axId val="46534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171935"/>
        <c:crosses val="autoZero"/>
        <c:auto val="1"/>
        <c:lblAlgn val="ctr"/>
        <c:lblOffset val="100"/>
        <c:noMultiLvlLbl val="0"/>
      </c:catAx>
      <c:valAx>
        <c:axId val="406171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534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A7B070-3147-5348-BADE-25E886CDB35D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ACA096-1C37-FD4E-A235-FD71643776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83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CA096-1C37-FD4E-A235-FD71643776D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653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26093-DE1C-4B48-9E38-471C8FD5B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Division Name                                                              FY22 Operating Budget Request</a:t>
            </a:r>
          </a:p>
        </p:txBody>
      </p:sp>
    </p:spTree>
    <p:extLst>
      <p:ext uri="{BB962C8B-B14F-4D97-AF65-F5344CB8AC3E}">
        <p14:creationId xmlns:p14="http://schemas.microsoft.com/office/powerpoint/2010/main" val="84708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1E6DF-7CE3-459F-8963-F6939D9D575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040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Division Name                                                              FY22 Operating Budget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35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Division Name                                                              FY22 Operating Budget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067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Division Name                                                              FY22 Operating Budget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454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Division Name                                                              FY22 Operating Budget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437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333CE-32CC-43C8-8CC3-077D14F8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Division Name                                                              FY22 Operating Budget Request</a:t>
            </a:r>
          </a:p>
        </p:txBody>
      </p:sp>
    </p:spTree>
    <p:extLst>
      <p:ext uri="{BB962C8B-B14F-4D97-AF65-F5344CB8AC3E}">
        <p14:creationId xmlns:p14="http://schemas.microsoft.com/office/powerpoint/2010/main" val="1822309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26093-DE1C-4B48-9E38-471C8FD5B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Division Name                                                              FY22 Operating Budget Request</a:t>
            </a:r>
          </a:p>
        </p:txBody>
      </p:sp>
    </p:spTree>
    <p:extLst>
      <p:ext uri="{BB962C8B-B14F-4D97-AF65-F5344CB8AC3E}">
        <p14:creationId xmlns:p14="http://schemas.microsoft.com/office/powerpoint/2010/main" val="2317122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Overtime Costs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tableEx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tableEx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donutChart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Current Pay Period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pageNavigator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5E4E-906C-FA1A-CD6D-B247D02AD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75030-EEE5-52B0-FB41-50D9376D3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9BA45-A11F-E751-94AB-6BEBF188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3EBAC-FD0B-7A9B-9B6B-7F50890E3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86906-237F-14F4-D4A1-86964645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7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24055-CEAC-6A81-BFE8-EB5336C2F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419D3-1964-6F9C-4779-44B9B084C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CCB07-D15C-ACDF-084F-557D759B6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3F965-B0A0-AA07-7C00-F4548CBBD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14C45-4804-1193-1FA4-E963FDEFF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17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210007-D004-657C-8F7B-E09FB9F96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42BBC3-F03F-655A-69E1-39B011B2B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514EB-1171-3C15-D2BC-48E2EB11F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CDA74-C28A-8064-0F5E-1D9D45AFC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F5B9E-8D99-490B-491F-D4BBA7DFB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763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23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969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817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161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24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5271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25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3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E8067-FBC8-5B74-0165-6FF8DE2F6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0C258-BE89-5193-6965-290EADBC7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50DBB-8421-CCC0-695C-4B10DD323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A6E4F-70DC-D788-F9ED-A2AF32CBB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2592C-C460-C479-A82D-5DB7081F0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255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5983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734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497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97455" y="3085765"/>
            <a:ext cx="10986811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923" y="990600"/>
            <a:ext cx="10653003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923" y="2495445"/>
            <a:ext cx="10653003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720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97457" y="599726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923" y="2228004"/>
            <a:ext cx="10653003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594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603529" y="5141974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925" y="3036573"/>
            <a:ext cx="1065300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4925" y="4541417"/>
            <a:ext cx="1065300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14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597457" y="599726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4924" y="2228003"/>
            <a:ext cx="51993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9" y="2228004"/>
            <a:ext cx="5210216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070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597457" y="599726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2959" y="2228003"/>
            <a:ext cx="4791333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4924" y="2926052"/>
            <a:ext cx="5199369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25745" y="2228003"/>
            <a:ext cx="480218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21021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5953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597457" y="599726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0930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87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86B0-500F-94F3-D52D-2AC5A8A0A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4FB60F-FA6A-75B6-3512-E3FC1E785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FC1ED-5480-D1A7-7602-41AE2E9BF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3544D-E4A4-F682-9DA2-891566E6F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9D342-D59A-78B9-C2B3-6F84D7835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81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603529" y="5141973"/>
            <a:ext cx="10984943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137" y="5262296"/>
            <a:ext cx="4715500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199" y="601200"/>
            <a:ext cx="109872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687103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0145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923" y="4693389"/>
            <a:ext cx="10653003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7458" y="599725"/>
            <a:ext cx="10984941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4923" y="5260127"/>
            <a:ext cx="10653003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2609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97457" y="599726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6717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7431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263563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8982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25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66" b="0" i="0">
                <a:solidFill>
                  <a:srgbClr val="2A2D2E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City</a:t>
            </a:r>
            <a:r>
              <a:rPr lang="en-US" spc="-14"/>
              <a:t> </a:t>
            </a:r>
            <a:r>
              <a:rPr lang="en-US"/>
              <a:t>of</a:t>
            </a:r>
            <a:r>
              <a:rPr lang="en-US" spc="-14"/>
              <a:t> </a:t>
            </a:r>
            <a:r>
              <a:rPr lang="en-US"/>
              <a:t>Memphis</a:t>
            </a:r>
            <a:r>
              <a:rPr lang="en-US" spc="-14"/>
              <a:t> </a:t>
            </a:r>
            <a:r>
              <a:rPr lang="en-US"/>
              <a:t>Proposed</a:t>
            </a:r>
            <a:r>
              <a:rPr lang="en-US" spc="-14"/>
              <a:t> </a:t>
            </a:r>
            <a:r>
              <a:rPr lang="en-US"/>
              <a:t>Budget</a:t>
            </a:r>
            <a:r>
              <a:rPr lang="en-US" spc="-14"/>
              <a:t> </a:t>
            </a:r>
            <a:r>
              <a:rPr lang="en-US"/>
              <a:t>CIP</a:t>
            </a:r>
            <a:r>
              <a:rPr lang="en-US" spc="-14"/>
              <a:t> </a:t>
            </a:r>
            <a:r>
              <a:rPr lang="en-US" spc="-7"/>
              <a:t>FY25-</a:t>
            </a:r>
            <a:r>
              <a:rPr lang="en-US" spc="-17"/>
              <a:t>29</a:t>
            </a:r>
            <a:endParaRPr lang="en-US" spc="-17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Page</a:t>
            </a:r>
            <a:r>
              <a:rPr lang="en-US" spc="-27"/>
              <a:t> </a:t>
            </a:r>
            <a:fld id="{81D60167-4931-47E6-BA6A-407CBD079E47}" type="slidenum">
              <a:rPr spc="-17" smtClean="0"/>
              <a:pPr marL="8659">
                <a:spcBef>
                  <a:spcPts val="17"/>
                </a:spcBef>
              </a:pPr>
              <a:t>‹#›</a:t>
            </a:fld>
            <a:endParaRPr spc="-17" dirty="0"/>
          </a:p>
        </p:txBody>
      </p:sp>
    </p:spTree>
    <p:extLst>
      <p:ext uri="{BB962C8B-B14F-4D97-AF65-F5344CB8AC3E}">
        <p14:creationId xmlns:p14="http://schemas.microsoft.com/office/powerpoint/2010/main" val="36830396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36706" y="1735278"/>
            <a:ext cx="10518588" cy="6494"/>
          </a:xfrm>
          <a:custGeom>
            <a:avLst/>
            <a:gdLst/>
            <a:ahLst/>
            <a:cxnLst/>
            <a:rect l="l" t="t" r="r" b="b"/>
            <a:pathLst>
              <a:path w="6705600" h="9525">
                <a:moveTo>
                  <a:pt x="6705599" y="8940"/>
                </a:moveTo>
                <a:lnTo>
                  <a:pt x="0" y="8940"/>
                </a:lnTo>
                <a:lnTo>
                  <a:pt x="0" y="0"/>
                </a:lnTo>
                <a:lnTo>
                  <a:pt x="6705599" y="0"/>
                </a:lnTo>
                <a:lnTo>
                  <a:pt x="6705599" y="8940"/>
                </a:lnTo>
                <a:close/>
              </a:path>
            </a:pathLst>
          </a:custGeom>
          <a:solidFill>
            <a:srgbClr val="CBCDCF"/>
          </a:solidFill>
        </p:spPr>
        <p:txBody>
          <a:bodyPr wrap="square" lIns="0" tIns="0" rIns="0" bIns="0" rtlCol="0"/>
          <a:lstStyle/>
          <a:p>
            <a:endParaRPr sz="1227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6785" y="331284"/>
            <a:ext cx="7437358" cy="225575"/>
          </a:xfrm>
        </p:spPr>
        <p:txBody>
          <a:bodyPr lIns="0" tIns="0" rIns="0" bIns="0"/>
          <a:lstStyle>
            <a:lvl1pPr>
              <a:defRPr sz="1466" b="0" i="0">
                <a:solidFill>
                  <a:srgbClr val="2A2D2E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City</a:t>
            </a:r>
            <a:r>
              <a:rPr lang="en-US" spc="-14"/>
              <a:t> </a:t>
            </a:r>
            <a:r>
              <a:rPr lang="en-US"/>
              <a:t>of</a:t>
            </a:r>
            <a:r>
              <a:rPr lang="en-US" spc="-14"/>
              <a:t> </a:t>
            </a:r>
            <a:r>
              <a:rPr lang="en-US"/>
              <a:t>Memphis</a:t>
            </a:r>
            <a:r>
              <a:rPr lang="en-US" spc="-14"/>
              <a:t> </a:t>
            </a:r>
            <a:r>
              <a:rPr lang="en-US"/>
              <a:t>Proposed</a:t>
            </a:r>
            <a:r>
              <a:rPr lang="en-US" spc="-14"/>
              <a:t> </a:t>
            </a:r>
            <a:r>
              <a:rPr lang="en-US"/>
              <a:t>Budget</a:t>
            </a:r>
            <a:r>
              <a:rPr lang="en-US" spc="-14"/>
              <a:t> </a:t>
            </a:r>
            <a:r>
              <a:rPr lang="en-US"/>
              <a:t>CIP</a:t>
            </a:r>
            <a:r>
              <a:rPr lang="en-US" spc="-14"/>
              <a:t> </a:t>
            </a:r>
            <a:r>
              <a:rPr lang="en-US" spc="-7"/>
              <a:t>FY25-</a:t>
            </a:r>
            <a:r>
              <a:rPr lang="en-US" spc="-17"/>
              <a:t>29</a:t>
            </a:r>
            <a:endParaRPr lang="en-US" spc="-17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Page</a:t>
            </a:r>
            <a:r>
              <a:rPr lang="en-US" spc="-27"/>
              <a:t> </a:t>
            </a:r>
            <a:fld id="{81D60167-4931-47E6-BA6A-407CBD079E47}" type="slidenum">
              <a:rPr spc="-17" smtClean="0"/>
              <a:pPr marL="8659">
                <a:spcBef>
                  <a:spcPts val="17"/>
                </a:spcBef>
              </a:pPr>
              <a:t>‹#›</a:t>
            </a:fld>
            <a:endParaRPr spc="-17" dirty="0"/>
          </a:p>
        </p:txBody>
      </p:sp>
    </p:spTree>
    <p:extLst>
      <p:ext uri="{BB962C8B-B14F-4D97-AF65-F5344CB8AC3E}">
        <p14:creationId xmlns:p14="http://schemas.microsoft.com/office/powerpoint/2010/main" val="35472513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6785" y="331284"/>
            <a:ext cx="7437358" cy="225575"/>
          </a:xfrm>
        </p:spPr>
        <p:txBody>
          <a:bodyPr lIns="0" tIns="0" rIns="0" bIns="0"/>
          <a:lstStyle>
            <a:lvl1pPr>
              <a:defRPr sz="1466" b="0" i="0">
                <a:solidFill>
                  <a:srgbClr val="2A2D2E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City</a:t>
            </a:r>
            <a:r>
              <a:rPr lang="en-US" spc="-14"/>
              <a:t> </a:t>
            </a:r>
            <a:r>
              <a:rPr lang="en-US"/>
              <a:t>of</a:t>
            </a:r>
            <a:r>
              <a:rPr lang="en-US" spc="-14"/>
              <a:t> </a:t>
            </a:r>
            <a:r>
              <a:rPr lang="en-US"/>
              <a:t>Memphis</a:t>
            </a:r>
            <a:r>
              <a:rPr lang="en-US" spc="-14"/>
              <a:t> </a:t>
            </a:r>
            <a:r>
              <a:rPr lang="en-US"/>
              <a:t>Proposed</a:t>
            </a:r>
            <a:r>
              <a:rPr lang="en-US" spc="-14"/>
              <a:t> </a:t>
            </a:r>
            <a:r>
              <a:rPr lang="en-US"/>
              <a:t>Budget</a:t>
            </a:r>
            <a:r>
              <a:rPr lang="en-US" spc="-14"/>
              <a:t> </a:t>
            </a:r>
            <a:r>
              <a:rPr lang="en-US"/>
              <a:t>CIP</a:t>
            </a:r>
            <a:r>
              <a:rPr lang="en-US" spc="-14"/>
              <a:t> </a:t>
            </a:r>
            <a:r>
              <a:rPr lang="en-US" spc="-7"/>
              <a:t>FY25-</a:t>
            </a:r>
            <a:r>
              <a:rPr lang="en-US" spc="-17"/>
              <a:t>29</a:t>
            </a:r>
            <a:endParaRPr lang="en-US" spc="-17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Page</a:t>
            </a:r>
            <a:r>
              <a:rPr lang="en-US" spc="-27"/>
              <a:t> </a:t>
            </a:r>
            <a:fld id="{81D60167-4931-47E6-BA6A-407CBD079E47}" type="slidenum">
              <a:rPr spc="-17" smtClean="0"/>
              <a:pPr marL="8659">
                <a:spcBef>
                  <a:spcPts val="17"/>
                </a:spcBef>
              </a:pPr>
              <a:t>‹#›</a:t>
            </a:fld>
            <a:endParaRPr spc="-17" dirty="0"/>
          </a:p>
        </p:txBody>
      </p:sp>
    </p:spTree>
    <p:extLst>
      <p:ext uri="{BB962C8B-B14F-4D97-AF65-F5344CB8AC3E}">
        <p14:creationId xmlns:p14="http://schemas.microsoft.com/office/powerpoint/2010/main" val="37055871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1992" y="2076735"/>
            <a:ext cx="1348013" cy="59725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6785" y="331284"/>
            <a:ext cx="7437358" cy="225575"/>
          </a:xfrm>
        </p:spPr>
        <p:txBody>
          <a:bodyPr lIns="0" tIns="0" rIns="0" bIns="0"/>
          <a:lstStyle>
            <a:lvl1pPr>
              <a:defRPr sz="1466" b="0" i="0">
                <a:solidFill>
                  <a:srgbClr val="2A2D2E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City</a:t>
            </a:r>
            <a:r>
              <a:rPr lang="en-US" spc="-14"/>
              <a:t> </a:t>
            </a:r>
            <a:r>
              <a:rPr lang="en-US"/>
              <a:t>of</a:t>
            </a:r>
            <a:r>
              <a:rPr lang="en-US" spc="-14"/>
              <a:t> </a:t>
            </a:r>
            <a:r>
              <a:rPr lang="en-US"/>
              <a:t>Memphis</a:t>
            </a:r>
            <a:r>
              <a:rPr lang="en-US" spc="-14"/>
              <a:t> </a:t>
            </a:r>
            <a:r>
              <a:rPr lang="en-US"/>
              <a:t>Proposed</a:t>
            </a:r>
            <a:r>
              <a:rPr lang="en-US" spc="-14"/>
              <a:t> </a:t>
            </a:r>
            <a:r>
              <a:rPr lang="en-US"/>
              <a:t>Budget</a:t>
            </a:r>
            <a:r>
              <a:rPr lang="en-US" spc="-14"/>
              <a:t> </a:t>
            </a:r>
            <a:r>
              <a:rPr lang="en-US"/>
              <a:t>CIP</a:t>
            </a:r>
            <a:r>
              <a:rPr lang="en-US" spc="-14"/>
              <a:t> </a:t>
            </a:r>
            <a:r>
              <a:rPr lang="en-US" spc="-7"/>
              <a:t>FY25-</a:t>
            </a:r>
            <a:r>
              <a:rPr lang="en-US" spc="-17"/>
              <a:t>29</a:t>
            </a:r>
            <a:endParaRPr lang="en-US" spc="-17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Page</a:t>
            </a:r>
            <a:r>
              <a:rPr lang="en-US" spc="-27"/>
              <a:t> </a:t>
            </a:r>
            <a:fld id="{81D60167-4931-47E6-BA6A-407CBD079E47}" type="slidenum">
              <a:rPr spc="-17" smtClean="0"/>
              <a:pPr marL="8659">
                <a:spcBef>
                  <a:spcPts val="17"/>
                </a:spcBef>
              </a:pPr>
              <a:t>‹#›</a:t>
            </a:fld>
            <a:endParaRPr spc="-17" dirty="0"/>
          </a:p>
        </p:txBody>
      </p:sp>
    </p:spTree>
    <p:extLst>
      <p:ext uri="{BB962C8B-B14F-4D97-AF65-F5344CB8AC3E}">
        <p14:creationId xmlns:p14="http://schemas.microsoft.com/office/powerpoint/2010/main" val="21238054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36706" y="363678"/>
            <a:ext cx="10518588" cy="6494"/>
          </a:xfrm>
          <a:custGeom>
            <a:avLst/>
            <a:gdLst/>
            <a:ahLst/>
            <a:cxnLst/>
            <a:rect l="l" t="t" r="r" b="b"/>
            <a:pathLst>
              <a:path w="6705600" h="9525">
                <a:moveTo>
                  <a:pt x="6705599" y="8940"/>
                </a:moveTo>
                <a:lnTo>
                  <a:pt x="0" y="8940"/>
                </a:lnTo>
                <a:lnTo>
                  <a:pt x="0" y="0"/>
                </a:lnTo>
                <a:lnTo>
                  <a:pt x="6705599" y="0"/>
                </a:lnTo>
                <a:lnTo>
                  <a:pt x="6705599" y="8940"/>
                </a:lnTo>
                <a:close/>
              </a:path>
            </a:pathLst>
          </a:custGeom>
          <a:solidFill>
            <a:srgbClr val="CBCDCF"/>
          </a:solidFill>
        </p:spPr>
        <p:txBody>
          <a:bodyPr wrap="square" lIns="0" tIns="0" rIns="0" bIns="0" rtlCol="0"/>
          <a:lstStyle/>
          <a:p>
            <a:endParaRPr sz="1227"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City</a:t>
            </a:r>
            <a:r>
              <a:rPr lang="en-US" spc="-14"/>
              <a:t> </a:t>
            </a:r>
            <a:r>
              <a:rPr lang="en-US"/>
              <a:t>of</a:t>
            </a:r>
            <a:r>
              <a:rPr lang="en-US" spc="-14"/>
              <a:t> </a:t>
            </a:r>
            <a:r>
              <a:rPr lang="en-US"/>
              <a:t>Memphis</a:t>
            </a:r>
            <a:r>
              <a:rPr lang="en-US" spc="-14"/>
              <a:t> </a:t>
            </a:r>
            <a:r>
              <a:rPr lang="en-US"/>
              <a:t>Proposed</a:t>
            </a:r>
            <a:r>
              <a:rPr lang="en-US" spc="-14"/>
              <a:t> </a:t>
            </a:r>
            <a:r>
              <a:rPr lang="en-US"/>
              <a:t>Budget</a:t>
            </a:r>
            <a:r>
              <a:rPr lang="en-US" spc="-14"/>
              <a:t> </a:t>
            </a:r>
            <a:r>
              <a:rPr lang="en-US"/>
              <a:t>CIP</a:t>
            </a:r>
            <a:r>
              <a:rPr lang="en-US" spc="-14"/>
              <a:t> </a:t>
            </a:r>
            <a:r>
              <a:rPr lang="en-US" spc="-7"/>
              <a:t>FY25-</a:t>
            </a:r>
            <a:r>
              <a:rPr lang="en-US" spc="-17"/>
              <a:t>29</a:t>
            </a:r>
            <a:endParaRPr lang="en-US" spc="-17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Page</a:t>
            </a:r>
            <a:r>
              <a:rPr lang="en-US" spc="-27"/>
              <a:t> </a:t>
            </a:r>
            <a:fld id="{81D60167-4931-47E6-BA6A-407CBD079E47}" type="slidenum">
              <a:rPr spc="-17" smtClean="0"/>
              <a:pPr marL="8659">
                <a:spcBef>
                  <a:spcPts val="17"/>
                </a:spcBef>
              </a:pPr>
              <a:t>‹#›</a:t>
            </a:fld>
            <a:endParaRPr spc="-17" dirty="0"/>
          </a:p>
        </p:txBody>
      </p:sp>
    </p:spTree>
    <p:extLst>
      <p:ext uri="{BB962C8B-B14F-4D97-AF65-F5344CB8AC3E}">
        <p14:creationId xmlns:p14="http://schemas.microsoft.com/office/powerpoint/2010/main" val="20833437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5E4E-906C-FA1A-CD6D-B247D02AD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08636"/>
            <a:ext cx="9144000" cy="401328"/>
          </a:xfrm>
        </p:spPr>
        <p:txBody>
          <a:bodyPr anchor="b"/>
          <a:lstStyle>
            <a:lvl1pPr algn="ctr">
              <a:defRPr sz="260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75030-EEE5-52B0-FB41-50D9376D3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0533"/>
          </a:xfrm>
        </p:spPr>
        <p:txBody>
          <a:bodyPr/>
          <a:lstStyle>
            <a:lvl1pPr marL="0" indent="0" algn="ctr">
              <a:buNone/>
              <a:defRPr sz="1043"/>
            </a:lvl1pPr>
            <a:lvl2pPr marL="198721" indent="0" algn="ctr">
              <a:buNone/>
              <a:defRPr sz="869"/>
            </a:lvl2pPr>
            <a:lvl3pPr marL="397442" indent="0" algn="ctr">
              <a:buNone/>
              <a:defRPr sz="783"/>
            </a:lvl3pPr>
            <a:lvl4pPr marL="596163" indent="0" algn="ctr">
              <a:buNone/>
              <a:defRPr sz="695"/>
            </a:lvl4pPr>
            <a:lvl5pPr marL="794883" indent="0" algn="ctr">
              <a:buNone/>
              <a:defRPr sz="695"/>
            </a:lvl5pPr>
            <a:lvl6pPr marL="993604" indent="0" algn="ctr">
              <a:buNone/>
              <a:defRPr sz="695"/>
            </a:lvl6pPr>
            <a:lvl7pPr marL="1192325" indent="0" algn="ctr">
              <a:buNone/>
              <a:defRPr sz="695"/>
            </a:lvl7pPr>
            <a:lvl8pPr marL="1391046" indent="0" algn="ctr">
              <a:buNone/>
              <a:defRPr sz="695"/>
            </a:lvl8pPr>
            <a:lvl9pPr marL="1589767" indent="0" algn="ctr">
              <a:buNone/>
              <a:defRPr sz="69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9BA45-A11F-E751-94AB-6BEBF188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276999"/>
          </a:xfrm>
        </p:spPr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3EBAC-FD0B-7A9B-9B6B-7F50890E3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0290" y="6603681"/>
            <a:ext cx="3424518" cy="8393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86906-237F-14F4-D4A1-86964645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6997" y="6603681"/>
            <a:ext cx="694267" cy="83939"/>
          </a:xfrm>
        </p:spPr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49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96551-8B30-8417-2D14-2780D8D64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935A6-146C-9CF2-2905-E95DF665C4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166D6-C441-DAF7-2E08-4AA7FF8A8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021A7-EC09-74C1-B0EE-150683022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1721F-D7EA-3290-1B3D-2ADB29120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E889C-FDCB-59AE-C3D9-832CE90B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0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F4F03-E44F-B372-7969-E3BFFD13F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B36F8-1DB4-02C1-BBCE-BB712E653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62F5F2-C335-0861-7FA5-7AE5617B3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EDFE1B-7E3F-A40A-D414-F7B74AD12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15A4BD-3F64-0A88-45E0-5CADADB42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62D77D-F649-C4DE-D025-E40F2D41E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10EEA-FA28-8BB3-8097-A1507AED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755F5E-48A5-2E8C-8399-4B8F0AD12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6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E80EF-F933-19E7-270A-7D2EC4728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5D5E58-F5E1-2061-C040-0BA1DBAD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0AFA4E-ADA9-63FA-1CDC-919BA028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19CD55-5E57-5224-9167-062981C36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67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B256AB-508E-0378-AE75-89856FA2D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1583DD-FDEA-9B3A-D5F9-3AB8DF254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5BB7D-2D13-212C-972E-9687B07B0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9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D23A1-DE6B-05E0-C1F4-0698CBD98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99392-CB01-2980-633B-F07BE371B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42271-4C13-DCAA-1C5A-BAEB836BB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00FFE-FBA6-B2B7-F123-28CBF2620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43FD7-3C07-3B22-61F0-B7485BF11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DE37A-3E8C-093A-A099-DC8A3DAC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21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3E680-3AFD-4829-1E9B-0B4BF9698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6A13B4-2711-E0DB-D5B9-3E8FA3DEE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381E43-A76D-0973-C168-8A0A1EEC0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1B401-4BBA-BB54-834C-4ACA0846C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E428-4F30-4755-B2A5-D0E0B90B38E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C7BBF-0261-9D93-69B0-0266A255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6125A-7700-4CED-245E-EB0D3E67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648A-F5F6-40E3-90FD-B193B11EF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51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C0361F-CE86-A0D3-EA8F-BB79B7CE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63CAE-7123-59E1-A5A6-840819B54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B760B-0D0F-CA89-9A44-BD41A9A4CE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F5B0E428-4F30-4755-B2A5-D0E0B90B38EE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6270D-8703-A7A9-37B9-F5AA843A7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A4E9F-A7EE-E7B0-D59B-B1FAC7E10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96B0648A-F5F6-40E3-90FD-B193B11EFF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3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8772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4923" y="687475"/>
            <a:ext cx="10653003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4923" y="2228003"/>
            <a:ext cx="10653003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12436" y="59561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4924" y="5951811"/>
            <a:ext cx="64941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00635" y="5956137"/>
            <a:ext cx="1027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7456" y="441325"/>
            <a:ext cx="3626545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68001" y="441325"/>
            <a:ext cx="36144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88801" y="441325"/>
            <a:ext cx="36144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623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6785" y="331284"/>
            <a:ext cx="7437358" cy="330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2A2D2E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6941" y="3206885"/>
            <a:ext cx="106381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50290" y="6603681"/>
            <a:ext cx="3424518" cy="83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City</a:t>
            </a:r>
            <a:r>
              <a:rPr lang="en-US" spc="-14"/>
              <a:t> </a:t>
            </a:r>
            <a:r>
              <a:rPr lang="en-US"/>
              <a:t>of</a:t>
            </a:r>
            <a:r>
              <a:rPr lang="en-US" spc="-14"/>
              <a:t> </a:t>
            </a:r>
            <a:r>
              <a:rPr lang="en-US"/>
              <a:t>Memphis</a:t>
            </a:r>
            <a:r>
              <a:rPr lang="en-US" spc="-14"/>
              <a:t> </a:t>
            </a:r>
            <a:r>
              <a:rPr lang="en-US"/>
              <a:t>Proposed</a:t>
            </a:r>
            <a:r>
              <a:rPr lang="en-US" spc="-14"/>
              <a:t> </a:t>
            </a:r>
            <a:r>
              <a:rPr lang="en-US"/>
              <a:t>Budget</a:t>
            </a:r>
            <a:r>
              <a:rPr lang="en-US" spc="-14"/>
              <a:t> </a:t>
            </a:r>
            <a:r>
              <a:rPr lang="en-US"/>
              <a:t>CIP</a:t>
            </a:r>
            <a:r>
              <a:rPr lang="en-US" spc="-14"/>
              <a:t> </a:t>
            </a:r>
            <a:r>
              <a:rPr lang="en-US" spc="-7"/>
              <a:t>FY25-</a:t>
            </a:r>
            <a:r>
              <a:rPr lang="en-US" spc="-17"/>
              <a:t>29</a:t>
            </a:r>
            <a:endParaRPr lang="en-US" spc="-17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56997" y="6603681"/>
            <a:ext cx="694267" cy="83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5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659">
              <a:spcBef>
                <a:spcPts val="17"/>
              </a:spcBef>
            </a:pPr>
            <a:r>
              <a:rPr lang="en-US"/>
              <a:t>Page</a:t>
            </a:r>
            <a:r>
              <a:rPr lang="en-US" spc="-27"/>
              <a:t> </a:t>
            </a:r>
            <a:fld id="{81D60167-4931-47E6-BA6A-407CBD079E47}" type="slidenum">
              <a:rPr spc="-17" smtClean="0"/>
              <a:pPr marL="8659">
                <a:spcBef>
                  <a:spcPts val="17"/>
                </a:spcBef>
              </a:pPr>
              <a:t>‹#›</a:t>
            </a:fld>
            <a:endParaRPr spc="-17" dirty="0"/>
          </a:p>
        </p:txBody>
      </p:sp>
    </p:spTree>
    <p:extLst>
      <p:ext uri="{BB962C8B-B14F-4D97-AF65-F5344CB8AC3E}">
        <p14:creationId xmlns:p14="http://schemas.microsoft.com/office/powerpoint/2010/main" val="403728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6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6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erial view of a city at night&#10;&#10;Description automatically generated">
            <a:extLst>
              <a:ext uri="{FF2B5EF4-FFF2-40B4-BE49-F238E27FC236}">
                <a16:creationId xmlns:a16="http://schemas.microsoft.com/office/drawing/2014/main" id="{30A2BA51-85B8-DF29-0E68-ACCA32F64D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2" t="1642" r="4301" b="5709"/>
          <a:stretch/>
        </p:blipFill>
        <p:spPr>
          <a:xfrm>
            <a:off x="0" y="-1"/>
            <a:ext cx="12192000" cy="68579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F51EF8F-8A6D-4891-B4A0-29DA3ADD94FC}"/>
              </a:ext>
            </a:extLst>
          </p:cNvPr>
          <p:cNvSpPr/>
          <p:nvPr/>
        </p:nvSpPr>
        <p:spPr>
          <a:xfrm>
            <a:off x="21336" y="-105856"/>
            <a:ext cx="12192000" cy="6857991"/>
          </a:xfrm>
          <a:prstGeom prst="rect">
            <a:avLst/>
          </a:prstGeom>
          <a:solidFill>
            <a:srgbClr val="266066">
              <a:alpha val="5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90C71A-9591-491D-ED27-8E5A04A010C4}"/>
              </a:ext>
            </a:extLst>
          </p:cNvPr>
          <p:cNvSpPr/>
          <p:nvPr/>
        </p:nvSpPr>
        <p:spPr>
          <a:xfrm>
            <a:off x="-256032" y="-105856"/>
            <a:ext cx="12609576" cy="1093407"/>
          </a:xfrm>
          <a:prstGeom prst="rect">
            <a:avLst/>
          </a:prstGeom>
          <a:solidFill>
            <a:srgbClr val="266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5B86CC-5158-44A1-CB2C-BDE86549BD16}"/>
              </a:ext>
            </a:extLst>
          </p:cNvPr>
          <p:cNvSpPr/>
          <p:nvPr/>
        </p:nvSpPr>
        <p:spPr>
          <a:xfrm>
            <a:off x="-164592" y="6116474"/>
            <a:ext cx="12563856" cy="833988"/>
          </a:xfrm>
          <a:prstGeom prst="rect">
            <a:avLst/>
          </a:prstGeom>
          <a:solidFill>
            <a:srgbClr val="266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CB4E73B-55FA-4FC1-6643-E6BB3E102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4959" y="4609460"/>
            <a:ext cx="7362968" cy="1143000"/>
          </a:xfrm>
        </p:spPr>
        <p:txBody>
          <a:bodyPr>
            <a:noAutofit/>
          </a:bodyPr>
          <a:lstStyle/>
          <a:p>
            <a:pPr algn="l"/>
            <a:r>
              <a:rPr lang="en-US" sz="1829" b="1" dirty="0">
                <a:solidFill>
                  <a:schemeClr val="bg1"/>
                </a:solidFill>
                <a:latin typeface="Arial Black" panose="020B0604020202020204" pitchFamily="34" charset="0"/>
                <a:cs typeface="Times New Roman" panose="02020603050405020304" pitchFamily="18" charset="0"/>
              </a:rPr>
              <a:t>CHIEF: C.J. Davis</a:t>
            </a:r>
          </a:p>
          <a:p>
            <a:pPr algn="l"/>
            <a:r>
              <a:rPr lang="en-US" sz="1829" b="1" dirty="0">
                <a:solidFill>
                  <a:schemeClr val="bg1"/>
                </a:solidFill>
                <a:latin typeface="Arial Black" panose="020B0604020202020204" pitchFamily="34" charset="0"/>
                <a:cs typeface="Times New Roman" panose="02020603050405020304" pitchFamily="18" charset="0"/>
              </a:rPr>
              <a:t>FUND:	GENERAL </a:t>
            </a:r>
            <a:endParaRPr lang="en-US" sz="1829" b="1" dirty="0">
              <a:solidFill>
                <a:schemeClr val="bg1"/>
              </a:solidFill>
              <a:highlight>
                <a:srgbClr val="FFFF00"/>
              </a:highlight>
              <a:latin typeface="Arial Black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829" b="1" dirty="0">
                <a:solidFill>
                  <a:schemeClr val="bg1"/>
                </a:solidFill>
                <a:latin typeface="Arial Black" panose="020B0604020202020204" pitchFamily="34" charset="0"/>
                <a:cs typeface="Times New Roman" panose="02020603050405020304" pitchFamily="18" charset="0"/>
              </a:rPr>
              <a:t>DATE:	5/13/2024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8D0E63-FCF7-0D42-E90D-08D0FE6B60D1}"/>
              </a:ext>
            </a:extLst>
          </p:cNvPr>
          <p:cNvSpPr txBox="1"/>
          <p:nvPr/>
        </p:nvSpPr>
        <p:spPr>
          <a:xfrm>
            <a:off x="91440" y="2943671"/>
            <a:ext cx="12192000" cy="59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9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 Year 2025 Operating Budget Request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B6AFA9-8F88-22B7-83F8-E041499F6EF7}"/>
              </a:ext>
            </a:extLst>
          </p:cNvPr>
          <p:cNvSpPr txBox="1"/>
          <p:nvPr/>
        </p:nvSpPr>
        <p:spPr>
          <a:xfrm>
            <a:off x="-47244" y="1585662"/>
            <a:ext cx="12191999" cy="936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88" b="1" dirty="0">
                <a:solidFill>
                  <a:schemeClr val="bg1"/>
                </a:solidFill>
                <a:latin typeface="Arial Black" panose="020B0604020202020204" pitchFamily="34" charset="0"/>
                <a:cs typeface="Times New Roman" panose="02020603050405020304" pitchFamily="18" charset="0"/>
              </a:rPr>
              <a:t>Police Services 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365A7AE-7D8D-B762-EFAC-417E0C6B42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13339" y="5162045"/>
            <a:ext cx="2236441" cy="63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25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911C7E0-3F8A-C431-9995-6299D623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5021" y="6460141"/>
            <a:ext cx="6129075" cy="397860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59D21E-6DA3-375E-750C-7E132EED328D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A29EEC1-86E8-DE4B-E72A-961EB48A2777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E4FF983E-C217-F195-3E32-FA3F0C4FA4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2EAA917-CDF9-CB0B-15BA-36D253ECCCD5}"/>
              </a:ext>
            </a:extLst>
          </p:cNvPr>
          <p:cNvSpPr txBox="1"/>
          <p:nvPr/>
        </p:nvSpPr>
        <p:spPr>
          <a:xfrm>
            <a:off x="0" y="0"/>
            <a:ext cx="1217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FY25 Operating Budget Request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27405F1-871C-AAF1-CBC7-DA0F31CF1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1585" y="673358"/>
            <a:ext cx="7908527" cy="569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Strategic priorities addressed by this budget: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698D2F1F-22C3-6C55-4C40-79656AF0E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10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C2E84D-A615-40CB-CB85-59DE9E3373B5}"/>
              </a:ext>
            </a:extLst>
          </p:cNvPr>
          <p:cNvSpPr txBox="1">
            <a:spLocks/>
          </p:cNvSpPr>
          <p:nvPr/>
        </p:nvSpPr>
        <p:spPr>
          <a:xfrm>
            <a:off x="516712" y="6459367"/>
            <a:ext cx="7335025" cy="3854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CF1E0E-F104-65B1-CD0C-CBBCABCE6959}"/>
              </a:ext>
            </a:extLst>
          </p:cNvPr>
          <p:cNvSpPr txBox="1"/>
          <p:nvPr/>
        </p:nvSpPr>
        <p:spPr>
          <a:xfrm>
            <a:off x="290549" y="1230993"/>
            <a:ext cx="1170374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Community Outreach</a:t>
            </a:r>
          </a:p>
          <a:p>
            <a:pPr lvl="0"/>
            <a:endParaRPr lang="en-US" sz="24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Ensure commissioned officers complete 4  mandatory community service hours annually.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Enhance the community outreach program activities with youth-specific focus through public and private partnerships.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Strengthen partnerships with the community through outreach efforts to improve communication and collective crime-fighting strategies.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Ensure MPD is represented at various non-police-related community events, i.e., Churches, Town Hall Meetings, and Community Walks.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Enhance police-community relations.</a:t>
            </a:r>
          </a:p>
          <a:p>
            <a:pPr lvl="0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5986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5084A3-6AE2-43A4-8AEE-81B8CBF97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5022" y="6459787"/>
            <a:ext cx="5725815" cy="398213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B8D9CBE-F68D-3315-5D6D-538975B46885}"/>
              </a:ext>
            </a:extLst>
          </p:cNvPr>
          <p:cNvSpPr txBox="1">
            <a:spLocks/>
          </p:cNvSpPr>
          <p:nvPr/>
        </p:nvSpPr>
        <p:spPr>
          <a:xfrm>
            <a:off x="1705021" y="6320391"/>
            <a:ext cx="7335025" cy="385496"/>
          </a:xfrm>
          <a:prstGeom prst="rect">
            <a:avLst/>
          </a:prstGeom>
        </p:spPr>
        <p:txBody>
          <a:bodyPr vert="horz" lIns="83638" tIns="41819" rIns="83638" bIns="41819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45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281" b="1" dirty="0">
              <a:solidFill>
                <a:schemeClr val="tx1"/>
              </a:solidFill>
              <a:latin typeface="Arial Black" panose="020B0604020202020204" pitchFamily="34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5250430-0BC2-E0CD-8D5A-B27D012DF863}"/>
              </a:ext>
            </a:extLst>
          </p:cNvPr>
          <p:cNvSpPr txBox="1">
            <a:spLocks/>
          </p:cNvSpPr>
          <p:nvPr/>
        </p:nvSpPr>
        <p:spPr>
          <a:xfrm>
            <a:off x="1705021" y="6429668"/>
            <a:ext cx="7335025" cy="458450"/>
          </a:xfrm>
          <a:prstGeom prst="rect">
            <a:avLst/>
          </a:prstGeom>
        </p:spPr>
        <p:txBody>
          <a:bodyPr vert="horz" lIns="83638" tIns="41819" rIns="83638" bIns="41819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45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281" b="1" dirty="0">
              <a:solidFill>
                <a:schemeClr val="tx1"/>
              </a:solidFill>
              <a:latin typeface="Arial Black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4901612-114C-8301-D13C-9AD1AC17BB54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6F8806-3FF8-87BD-696F-3D3851CD4AC6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1136EFC7-0988-7399-B308-184B416256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B38B31B-1859-3872-0E0D-7C4C3FB97E21}"/>
              </a:ext>
            </a:extLst>
          </p:cNvPr>
          <p:cNvSpPr txBox="1"/>
          <p:nvPr/>
        </p:nvSpPr>
        <p:spPr>
          <a:xfrm>
            <a:off x="14332" y="2755280"/>
            <a:ext cx="1217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EXPENDITURES</a:t>
            </a:r>
          </a:p>
        </p:txBody>
      </p:sp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DD706984-FDB2-17D6-1358-ACBE171B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11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A4AB9513-6E98-B2D6-E157-52DEF8F6D23C}"/>
              </a:ext>
            </a:extLst>
          </p:cNvPr>
          <p:cNvSpPr txBox="1">
            <a:spLocks/>
          </p:cNvSpPr>
          <p:nvPr/>
        </p:nvSpPr>
        <p:spPr>
          <a:xfrm>
            <a:off x="516712" y="6459367"/>
            <a:ext cx="7335025" cy="3854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Services- FY25 Operating Budget Request</a:t>
            </a:r>
          </a:p>
        </p:txBody>
      </p:sp>
    </p:spTree>
    <p:extLst>
      <p:ext uri="{BB962C8B-B14F-4D97-AF65-F5344CB8AC3E}">
        <p14:creationId xmlns:p14="http://schemas.microsoft.com/office/powerpoint/2010/main" val="544265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445820-A02C-FAF4-3BF7-1F27DE85672F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E3F183-7BA5-F73D-EDFF-D25E33650164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91104D90-A21E-3FE6-87E9-55D6ED692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6201B31-25C7-F42F-8EAE-6371C0CA831E}"/>
              </a:ext>
            </a:extLst>
          </p:cNvPr>
          <p:cNvSpPr txBox="1"/>
          <p:nvPr/>
        </p:nvSpPr>
        <p:spPr>
          <a:xfrm>
            <a:off x="14332" y="492847"/>
            <a:ext cx="12177668" cy="1354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FY24 Expenditures Bridge </a:t>
            </a:r>
          </a:p>
          <a:p>
            <a:pPr algn="ctr">
              <a:lnSpc>
                <a:spcPts val="4860"/>
              </a:lnSpc>
            </a:pP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to FY25 Request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474547CF-66B4-BCE3-008C-D269AF53A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12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A4A902-0AC7-9DE0-2053-B13B1C817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Services- FY25 Operating Budget Request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7D6A71-3A42-39AD-CBBB-57485CD820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373" y="1859250"/>
            <a:ext cx="10696575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603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225600A-5797-6803-E6F8-BFB100218B73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88F8D6-75C1-19D1-B820-4991FC526689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AC8A5F44-E611-4458-1B23-FEB521492C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9DF550E-7BE0-F8A6-D41F-C0EAEA1559BB}"/>
              </a:ext>
            </a:extLst>
          </p:cNvPr>
          <p:cNvSpPr txBox="1"/>
          <p:nvPr/>
        </p:nvSpPr>
        <p:spPr>
          <a:xfrm>
            <a:off x="14332" y="492847"/>
            <a:ext cx="1217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Program Comparative Spending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0A54AEA8-FD22-A06C-7032-39EA56970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13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0673E556-9203-0D00-D0BB-20FD39D4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Services- FY25 Operating Budget Request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8EE2FD-6DD2-A26C-4559-FD27066798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712" y="1501173"/>
            <a:ext cx="1107757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084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B97385E-F652-F952-D149-C3BD713CE56C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11101CA-3A8E-C3DA-298B-D5FAA20E7B66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773F6E82-C93E-3615-F586-D8528A7F1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57406" y="6174519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83E46E3-E1A0-D6E6-09A2-7FE727045BE3}"/>
              </a:ext>
            </a:extLst>
          </p:cNvPr>
          <p:cNvSpPr txBox="1"/>
          <p:nvPr/>
        </p:nvSpPr>
        <p:spPr>
          <a:xfrm>
            <a:off x="0" y="-46893"/>
            <a:ext cx="12177668" cy="130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32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FY25 Year Over Year </a:t>
            </a:r>
            <a:br>
              <a:rPr lang="en-US" sz="32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32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Changes in Expenditures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DC763F3-9409-BAF3-2867-5AD3DBDD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14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57C986AB-2D96-9A8C-2ABB-C31155270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7FEDA5-E1E4-A956-FE71-3D078A4ADD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8825" y="1184917"/>
            <a:ext cx="8134350" cy="498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80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Overtime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127FD1-5312-F75D-9C12-33EED590506A}"/>
              </a:ext>
            </a:extLst>
          </p:cNvPr>
          <p:cNvSpPr txBox="1"/>
          <p:nvPr/>
        </p:nvSpPr>
        <p:spPr>
          <a:xfrm>
            <a:off x="0" y="-167226"/>
            <a:ext cx="12177668" cy="671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32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Overtime Management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38EE0A-B292-48B7-F695-5091D4CA6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3935" y="963561"/>
            <a:ext cx="8200104" cy="398851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0171921-41FC-B5FF-95C6-636071145E44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921BDC8-6901-4603-BECD-F753E2611E71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46DD01E9-269E-1C3B-AF6B-D7C382859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415B161-1150-E7B2-5EE3-880034D64BFA}"/>
              </a:ext>
            </a:extLst>
          </p:cNvPr>
          <p:cNvSpPr txBox="1"/>
          <p:nvPr/>
        </p:nvSpPr>
        <p:spPr>
          <a:xfrm>
            <a:off x="14332" y="2755280"/>
            <a:ext cx="1217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REVENUE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897AEA0A-714F-CAE3-A132-5500D772B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16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5AFAE2B2-E143-2F64-E11D-1E508B2F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</p:spTree>
    <p:extLst>
      <p:ext uri="{BB962C8B-B14F-4D97-AF65-F5344CB8AC3E}">
        <p14:creationId xmlns:p14="http://schemas.microsoft.com/office/powerpoint/2010/main" val="160507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6D2D63-FD82-4094-4FF1-2356B81864A4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96A92DD-4B89-6584-648F-BED9190E9DE2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9163BD81-12EB-7EEA-6E0B-159C41130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C9CB9BD-8738-8D1F-FE97-8B3FDF14AE4A}"/>
              </a:ext>
            </a:extLst>
          </p:cNvPr>
          <p:cNvSpPr txBox="1"/>
          <p:nvPr/>
        </p:nvSpPr>
        <p:spPr>
          <a:xfrm>
            <a:off x="14333" y="69848"/>
            <a:ext cx="12177667" cy="130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32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FY24 Adopted Revenues </a:t>
            </a:r>
            <a:br>
              <a:rPr lang="en-US" sz="32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32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Bridge to FY25 Request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65153082-E972-4B7B-28DC-6C7ECEA0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17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9B73B496-E01E-250B-5FEA-E97F4123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Services- FY25 Operating Budget Request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39D7AE-16F5-A726-FE75-917A359495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9225" y="1418297"/>
            <a:ext cx="9353550" cy="448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34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B97385E-F652-F952-D149-C3BD713CE56C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11101CA-3A8E-C3DA-298B-D5FAA20E7B66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773F6E82-C93E-3615-F586-D8528A7F1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57406" y="6174519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83E46E3-E1A0-D6E6-09A2-7FE727045BE3}"/>
              </a:ext>
            </a:extLst>
          </p:cNvPr>
          <p:cNvSpPr txBox="1"/>
          <p:nvPr/>
        </p:nvSpPr>
        <p:spPr>
          <a:xfrm>
            <a:off x="0" y="153018"/>
            <a:ext cx="12177668" cy="1354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FY25 Year Over Year </a:t>
            </a:r>
            <a:b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Changes in Revenues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DC763F3-9409-BAF3-2867-5AD3DBDD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18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57C986AB-2D96-9A8C-2ABB-C31155270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3A18DC-0090-0040-449F-64DBA2D1D9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1824" y="1726295"/>
            <a:ext cx="92202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88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6A335DD-D4AF-460D-5CA9-7C8F08CEB3DF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102C39-F986-D7F1-8968-909A8AFF2310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BE8B8A63-8E19-E2F7-6499-913830D74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5205E15-D2C8-9517-6A1A-06962C545AD3}"/>
              </a:ext>
            </a:extLst>
          </p:cNvPr>
          <p:cNvSpPr txBox="1"/>
          <p:nvPr/>
        </p:nvSpPr>
        <p:spPr>
          <a:xfrm>
            <a:off x="14332" y="2755280"/>
            <a:ext cx="1217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DIVISION DETAIL INFORMATION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65CFBE16-6378-F0EF-15C6-7B032E3FF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19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852B7B8E-311D-AF76-C367-FB3482F33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Services- FY25 Operating Budget Request</a:t>
            </a:r>
          </a:p>
        </p:txBody>
      </p:sp>
    </p:spTree>
    <p:extLst>
      <p:ext uri="{BB962C8B-B14F-4D97-AF65-F5344CB8AC3E}">
        <p14:creationId xmlns:p14="http://schemas.microsoft.com/office/powerpoint/2010/main" val="192825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7608-F7E6-8B16-A5BF-5105B8ED0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646858"/>
          </a:xfrm>
        </p:spPr>
        <p:txBody>
          <a:bodyPr>
            <a:normAutofit fontScale="90000"/>
          </a:bodyPr>
          <a:lstStyle/>
          <a:p>
            <a:r>
              <a:rPr lang="en-US" dirty="0"/>
              <a:t>THE GUIDING IDEAOLOGY FOR THE MEMPHIS POLICE DEPARTMENT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46F843-8AF6-109A-1039-BE4A50239283}"/>
              </a:ext>
            </a:extLst>
          </p:cNvPr>
          <p:cNvSpPr txBox="1"/>
          <p:nvPr/>
        </p:nvSpPr>
        <p:spPr>
          <a:xfrm>
            <a:off x="385134" y="2149019"/>
            <a:ext cx="1115155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A2272"/>
                </a:solidFill>
                <a:effectLst/>
                <a:uLnTx/>
                <a:uFillTx/>
                <a:latin typeface="Merriweather Sans" panose="020B0604020202020204" pitchFamily="2" charset="0"/>
                <a:ea typeface="+mn-ea"/>
                <a:cs typeface="+mn-cs"/>
              </a:rPr>
              <a:t>MISSION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mission of the Memphis Police Department is to reduce crime by providing quality public safety in partnership with our community.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35353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A2272"/>
                </a:solidFill>
                <a:effectLst/>
                <a:uLnTx/>
                <a:uFillTx/>
                <a:latin typeface="Merriweather Sans" panose="020B0604020202020204" pitchFamily="2" charset="0"/>
                <a:ea typeface="+mn-ea"/>
                <a:cs typeface="+mn-cs"/>
              </a:rPr>
              <a:t>VISION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 strive to be a best-in-class leader in policing by continually improving our people, processes, technology, and service to our community.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35353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A2272"/>
                </a:solidFill>
                <a:effectLst/>
                <a:uLnTx/>
                <a:uFillTx/>
                <a:latin typeface="Merriweather Sans" panose="020B0604020202020204" pitchFamily="2" charset="0"/>
                <a:ea typeface="+mn-ea"/>
                <a:cs typeface="+mn-cs"/>
              </a:rPr>
              <a:t>VALUES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Professionalism-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commitment to consistently achieve high job performance standards while in public 					and privately.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Integrity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– 	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Demonstrating high moral and ethical principles at all times.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Collaboration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-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Striving for excellence by working collectively with our internal and external 							stakeholders/partners to solve problems.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Accountability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-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Fulfilling our responsibilities by doing what is expected in all situations.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863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CE394D5-0508-30F3-17E8-2ED3F523A2B9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81F613-4E2A-0130-1BD1-28AD9E2C562E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D943660B-491E-EB30-2A06-0B4CD9E22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CCE58CB-2B44-3DC1-79C5-F6B8EB422246}"/>
              </a:ext>
            </a:extLst>
          </p:cNvPr>
          <p:cNvSpPr txBox="1"/>
          <p:nvPr/>
        </p:nvSpPr>
        <p:spPr>
          <a:xfrm>
            <a:off x="14332" y="2755280"/>
            <a:ext cx="1217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PERSONNEL INFORMATION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E173D20F-FCEF-32E2-3121-A21E265E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20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FC33DDFC-B592-89C0-0FE0-FC815B89E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Services- FY25 Operating Budget Request</a:t>
            </a:r>
          </a:p>
        </p:txBody>
      </p:sp>
    </p:spTree>
    <p:extLst>
      <p:ext uri="{BB962C8B-B14F-4D97-AF65-F5344CB8AC3E}">
        <p14:creationId xmlns:p14="http://schemas.microsoft.com/office/powerpoint/2010/main" val="4102944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B6F615-2CAD-23A3-65F2-02DA6D296B18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711DCED-98CA-E095-FDC7-144D5B20F1E3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8DB1D733-2E3E-1792-7361-99490F447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7CCC440-2F8B-7749-C277-84DFF2F9BA82}"/>
              </a:ext>
            </a:extLst>
          </p:cNvPr>
          <p:cNvSpPr txBox="1"/>
          <p:nvPr/>
        </p:nvSpPr>
        <p:spPr>
          <a:xfrm>
            <a:off x="14333" y="62063"/>
            <a:ext cx="12177667" cy="130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32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Division Authorized </a:t>
            </a:r>
            <a:br>
              <a:rPr lang="en-US" sz="32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32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Complement (AC)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15E49291-39D4-AD1C-7F1B-104F0ED0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21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CB05CDEA-2885-173D-9B35-7380C854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8744B46-E2D8-491B-90FC-53DB77D9D7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705273"/>
              </p:ext>
            </p:extLst>
          </p:nvPr>
        </p:nvGraphicFramePr>
        <p:xfrm>
          <a:off x="816429" y="1456376"/>
          <a:ext cx="10700657" cy="2191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46D1D95D-B309-4067-474D-D06782956A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524" y="3671769"/>
            <a:ext cx="10720562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0698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BFBBDA-17C8-4E88-B0E1-E5B5A81FE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ARPA FUNDING HAS ENABLED THE MPD TO RECRUIT AGGRESSIVELY OVER THE PAST TWO YEARS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FF56D60-8F16-7D52-E8E1-F593AAC51A04}"/>
              </a:ext>
            </a:extLst>
          </p:cNvPr>
          <p:cNvGraphicFramePr>
            <a:graphicFrameLocks/>
          </p:cNvGraphicFramePr>
          <p:nvPr/>
        </p:nvGraphicFramePr>
        <p:xfrm>
          <a:off x="405686" y="2057400"/>
          <a:ext cx="11269014" cy="4253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2804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E2443DF-3191-DFDE-5470-9DF51F7C1BFE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5851C1-D0D6-5AA3-60ED-754FED1AC417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C83B3FF6-2089-B1E8-FE63-53B11E11D6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A00A88-8AB2-B863-E515-E2120F174ADF}"/>
              </a:ext>
            </a:extLst>
          </p:cNvPr>
          <p:cNvSpPr txBox="1"/>
          <p:nvPr/>
        </p:nvSpPr>
        <p:spPr>
          <a:xfrm>
            <a:off x="0" y="1859340"/>
            <a:ext cx="121776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MATERIAL &amp; SUPPLY EXPENDITURES (M&amp;S)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A5267017-41BA-1283-0F79-EBC7A319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23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94FA9AFB-55D9-E018-63F3-0F0047F66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</p:spTree>
    <p:extLst>
      <p:ext uri="{BB962C8B-B14F-4D97-AF65-F5344CB8AC3E}">
        <p14:creationId xmlns:p14="http://schemas.microsoft.com/office/powerpoint/2010/main" val="991340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45A836-F09A-C3C6-4149-4D1B985BE827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FB2B37-ABCD-BCD2-6F0C-10C0AF45B14E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7727BAFA-3267-34C0-CC86-B6C566E26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7F02C7B-6854-EC05-F4CF-1EEF8D9CDAD7}"/>
              </a:ext>
            </a:extLst>
          </p:cNvPr>
          <p:cNvSpPr txBox="1"/>
          <p:nvPr/>
        </p:nvSpPr>
        <p:spPr>
          <a:xfrm>
            <a:off x="14333" y="93473"/>
            <a:ext cx="12177667" cy="725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Major M&amp;S Expenditures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7AF28A89-6754-BF37-C58D-7438E0DD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24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0A2EA348-D597-F094-E02E-328BB638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EFC348-B7F1-7B36-0338-3B0991470A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2712" y="791354"/>
            <a:ext cx="6886575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624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45A836-F09A-C3C6-4149-4D1B985BE827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FB2B37-ABCD-BCD2-6F0C-10C0AF45B14E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7727BAFA-3267-34C0-CC86-B6C566E26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7F02C7B-6854-EC05-F4CF-1EEF8D9CDAD7}"/>
              </a:ext>
            </a:extLst>
          </p:cNvPr>
          <p:cNvSpPr txBox="1"/>
          <p:nvPr/>
        </p:nvSpPr>
        <p:spPr>
          <a:xfrm>
            <a:off x="14333" y="93473"/>
            <a:ext cx="12177667" cy="725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Major M&amp;S Expenditures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7AF28A89-6754-BF37-C58D-7438E0DD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25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0A2EA348-D597-F094-E02E-328BB638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CBC78C-2689-3A4D-B3F8-9A601EBCBD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9878" y="819249"/>
            <a:ext cx="6886575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640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DC8E7D1-E50E-03AF-4FBF-4B140AB776E1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D9972D-E9A2-4899-3252-1654CE3640BA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119C62D7-69AE-AF25-0D21-D4DF80E78B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122C32C-668A-294D-B591-8EE8950B3C27}"/>
              </a:ext>
            </a:extLst>
          </p:cNvPr>
          <p:cNvSpPr txBox="1"/>
          <p:nvPr/>
        </p:nvSpPr>
        <p:spPr>
          <a:xfrm>
            <a:off x="14332" y="492847"/>
            <a:ext cx="12177667" cy="1354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Account Details </a:t>
            </a:r>
            <a:b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Professional Services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6F73938B-C67F-3ED4-CBD4-027B83C97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26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1D6BE230-63B7-2D88-7341-98B7D891C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267B9B-C8BB-1629-D590-A010223888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202" y="1904728"/>
            <a:ext cx="1159192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8249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DC8E7D1-E50E-03AF-4FBF-4B140AB776E1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D9972D-E9A2-4899-3252-1654CE3640BA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119C62D7-69AE-AF25-0D21-D4DF80E78B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122C32C-668A-294D-B591-8EE8950B3C27}"/>
              </a:ext>
            </a:extLst>
          </p:cNvPr>
          <p:cNvSpPr txBox="1"/>
          <p:nvPr/>
        </p:nvSpPr>
        <p:spPr>
          <a:xfrm>
            <a:off x="14332" y="492847"/>
            <a:ext cx="12177667" cy="1354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Account Details </a:t>
            </a:r>
            <a:b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Leases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6F73938B-C67F-3ED4-CBD4-027B83C97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27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1D6BE230-63B7-2D88-7341-98B7D891C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48ACF1-57DA-9151-99DF-C8F697E4E6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054" y="2119070"/>
            <a:ext cx="11076198" cy="354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3890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DC8E7D1-E50E-03AF-4FBF-4B140AB776E1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D9972D-E9A2-4899-3252-1654CE3640BA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119C62D7-69AE-AF25-0D21-D4DF80E78B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122C32C-668A-294D-B591-8EE8950B3C27}"/>
              </a:ext>
            </a:extLst>
          </p:cNvPr>
          <p:cNvSpPr txBox="1"/>
          <p:nvPr/>
        </p:nvSpPr>
        <p:spPr>
          <a:xfrm>
            <a:off x="59335" y="84129"/>
            <a:ext cx="12177667" cy="1354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60"/>
              </a:lnSpc>
            </a:pPr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Minority/Women Business Enterprises (MWBE) Utilization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6F73938B-C67F-3ED4-CBD4-027B83C97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28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1D6BE230-63B7-2D88-7341-98B7D891C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98E748-C0B5-64BC-D5BF-2F4B6236F66E}"/>
              </a:ext>
            </a:extLst>
          </p:cNvPr>
          <p:cNvSpPr txBox="1"/>
          <p:nvPr/>
        </p:nvSpPr>
        <p:spPr>
          <a:xfrm>
            <a:off x="464544" y="1532496"/>
            <a:ext cx="11262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MWBE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Spend for the Police Services Division as of December 31, 2023 (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FY24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DB03F2-02E7-68D7-CF10-7478905CE2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7572" y="2139819"/>
            <a:ext cx="8878310" cy="17618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E34DD5-E9CA-21FA-E7D0-FAF644A0D4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2" y="3860915"/>
            <a:ext cx="9070426" cy="146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0110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erial view of a city at night&#10;&#10;Description automatically generated">
            <a:extLst>
              <a:ext uri="{FF2B5EF4-FFF2-40B4-BE49-F238E27FC236}">
                <a16:creationId xmlns:a16="http://schemas.microsoft.com/office/drawing/2014/main" id="{30A2BA51-85B8-DF29-0E68-ACCA32F64D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2" t="1642" r="4301" b="5709"/>
          <a:stretch/>
        </p:blipFill>
        <p:spPr>
          <a:xfrm>
            <a:off x="0" y="-1"/>
            <a:ext cx="12192000" cy="68579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F51EF8F-8A6D-4891-B4A0-29DA3ADD94FC}"/>
              </a:ext>
            </a:extLst>
          </p:cNvPr>
          <p:cNvSpPr/>
          <p:nvPr/>
        </p:nvSpPr>
        <p:spPr>
          <a:xfrm>
            <a:off x="0" y="192820"/>
            <a:ext cx="12192000" cy="6857991"/>
          </a:xfrm>
          <a:prstGeom prst="rect">
            <a:avLst/>
          </a:prstGeom>
          <a:solidFill>
            <a:srgbClr val="266066">
              <a:alpha val="5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B2ECC83-A525-599E-9C2E-5B887A6874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30535" y="2726264"/>
            <a:ext cx="2236441" cy="63665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D90C71A-9591-491D-ED27-8E5A04A010C4}"/>
              </a:ext>
            </a:extLst>
          </p:cNvPr>
          <p:cNvSpPr/>
          <p:nvPr/>
        </p:nvSpPr>
        <p:spPr>
          <a:xfrm>
            <a:off x="-256032" y="-105856"/>
            <a:ext cx="12609576" cy="1093407"/>
          </a:xfrm>
          <a:prstGeom prst="rect">
            <a:avLst/>
          </a:prstGeom>
          <a:solidFill>
            <a:srgbClr val="266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5B86CC-5158-44A1-CB2C-BDE86549BD16}"/>
              </a:ext>
            </a:extLst>
          </p:cNvPr>
          <p:cNvSpPr/>
          <p:nvPr/>
        </p:nvSpPr>
        <p:spPr>
          <a:xfrm>
            <a:off x="-164592" y="6116474"/>
            <a:ext cx="12563856" cy="833988"/>
          </a:xfrm>
          <a:prstGeom prst="rect">
            <a:avLst/>
          </a:prstGeom>
          <a:solidFill>
            <a:srgbClr val="266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40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CBEEB39-CB7F-41BB-A92C-E4D70030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70408"/>
            <a:ext cx="11029616" cy="988332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MPD FY 23/24 Accomplishments</a:t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6AEE0A-E73D-4EA4-9837-5E802FF001C0}"/>
              </a:ext>
            </a:extLst>
          </p:cNvPr>
          <p:cNvSpPr txBox="1">
            <a:spLocks noGrp="1"/>
          </p:cNvSpPr>
          <p:nvPr>
            <p:ph sz="half" idx="4294967295"/>
          </p:nvPr>
        </p:nvSpPr>
        <p:spPr>
          <a:xfrm>
            <a:off x="400050" y="2003597"/>
            <a:ext cx="11205460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FA7412-4D79-49F7-8801-7CE72C8F7DB5}"/>
              </a:ext>
            </a:extLst>
          </p:cNvPr>
          <p:cNvSpPr txBox="1"/>
          <p:nvPr/>
        </p:nvSpPr>
        <p:spPr>
          <a:xfrm>
            <a:off x="581192" y="1663260"/>
            <a:ext cx="11562834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SAFETY ENCHANTMENTS: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Created a citywide Crime Reduction Strategic Plan – FY23/24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Overall 20%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Reduction Citywide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Re-established the Special Traffic Enforcement Unit (STEU) to focus on speeding &amp; reckless driving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Utilization of Auxiliary Units to support increased patrol demands (Mounted Patrol, Motors, etc.)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Expanded the Violent Crimes Unit  - investigation non-fatal aggravated assaults (shootings)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Expanded the Homicide Unit to include 10 additional Investigators to the Charlie Shift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Created the public facing Repeat Offender Dashboard &amp; Homicide Dashboard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Created the Memphis Most Wanted Webpage – located on the MPD Website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Deployment of TASERs to all Uniform Patrol Personnel for De-Escalation &amp; less lethal options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Expanded the Crisis Intervention (CIT) Program to the recruit training curriculum for all new Officers.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Expanded the MPD Connect2Memphis Camera Network to business and other city facilities.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78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C6F07BA-9052-A104-252D-6183E601EC2C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552428-BBFD-194E-9485-B630065EDC59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5FFF350D-6B82-748E-E1A9-99D0085FD6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C72F2ED-2EAB-D9CA-981B-2C35EA4C266B}"/>
              </a:ext>
            </a:extLst>
          </p:cNvPr>
          <p:cNvSpPr txBox="1"/>
          <p:nvPr/>
        </p:nvSpPr>
        <p:spPr>
          <a:xfrm>
            <a:off x="14332" y="492847"/>
            <a:ext cx="1217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ORG CHART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F54C4533-F07D-F711-A8CB-E1D6607A0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4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F307BF47-55AE-96C3-2C3F-639B8431A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6712" y="6459367"/>
            <a:ext cx="7335025" cy="385496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59E44B-0DF4-5E36-131F-8C9768FD6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4941" y="1670151"/>
            <a:ext cx="9102117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04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C733-98DF-4C7F-A548-293DADA2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23" y="843592"/>
            <a:ext cx="10653003" cy="10833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MPD Public Safety Strategic Measures </a:t>
            </a:r>
            <a:br>
              <a:rPr lang="en-US" dirty="0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F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F9BEA-12FE-D786-FFA4-0560EF9D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22" y="2015680"/>
            <a:ext cx="10876156" cy="4659440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Initiatives to Create a Safer Memphis:</a:t>
            </a:r>
          </a:p>
          <a:p>
            <a:pPr marL="0" indent="0" algn="l">
              <a:buNone/>
            </a:pPr>
            <a:endParaRPr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 Violent Crime by 10% 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Property Crime by 10%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Traffic Fatalities by 20%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2 “Code Zero” Collaborative Operations Monthly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Priority 1 Call Response times to 13 minutes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Murder/Homicide Clearance Rate to 60% 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Crimes Against Persons Clearance Rate to 60%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Hire 200 Police Recruits (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FY24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/25) 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Citizen Complaints 10%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Administrative Complaints by 20%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1341" y="331287"/>
            <a:ext cx="1277649" cy="236504"/>
          </a:xfrm>
          <a:prstGeom prst="rect">
            <a:avLst/>
          </a:prstGeom>
        </p:spPr>
        <p:txBody>
          <a:bodyPr vert="horz" wrap="square" lIns="0" tIns="10824" rIns="0" bIns="0" rtlCol="0">
            <a:spAutoFit/>
          </a:bodyPr>
          <a:lstStyle/>
          <a:p>
            <a:pPr marL="8659">
              <a:spcBef>
                <a:spcPts val="85"/>
              </a:spcBef>
            </a:pPr>
            <a:r>
              <a:rPr spc="-34" dirty="0"/>
              <a:t>Police</a:t>
            </a:r>
            <a:r>
              <a:rPr spc="-133" dirty="0"/>
              <a:t> </a:t>
            </a:r>
            <a:r>
              <a:rPr spc="-78" dirty="0"/>
              <a:t>Services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1341" y="830075"/>
            <a:ext cx="1692852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kern="0" spc="-68" dirty="0">
                <a:solidFill>
                  <a:srgbClr val="2A2D2E"/>
                </a:solidFill>
                <a:latin typeface="Verdana"/>
                <a:cs typeface="Verdana"/>
              </a:rPr>
              <a:t>FY25</a:t>
            </a:r>
            <a:r>
              <a:rPr sz="818" kern="0" spc="-72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818" kern="0" spc="-102" dirty="0">
                <a:solidFill>
                  <a:srgbClr val="2A2D2E"/>
                </a:solidFill>
                <a:latin typeface="Verdana"/>
                <a:cs typeface="Verdana"/>
              </a:rPr>
              <a:t>-</a:t>
            </a:r>
            <a:r>
              <a:rPr sz="818" kern="0" spc="-72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818" kern="0" spc="-61" dirty="0">
                <a:solidFill>
                  <a:srgbClr val="2A2D2E"/>
                </a:solidFill>
                <a:latin typeface="Verdana"/>
                <a:cs typeface="Verdana"/>
              </a:rPr>
              <a:t>FY29</a:t>
            </a:r>
            <a:r>
              <a:rPr sz="818" kern="0" spc="-72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818" kern="0" spc="-24" dirty="0">
                <a:solidFill>
                  <a:srgbClr val="2A2D2E"/>
                </a:solidFill>
                <a:latin typeface="Verdana"/>
                <a:cs typeface="Verdana"/>
              </a:rPr>
              <a:t>Police</a:t>
            </a:r>
            <a:r>
              <a:rPr sz="818" kern="0" spc="-68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818" kern="0" spc="-55" dirty="0">
                <a:solidFill>
                  <a:srgbClr val="2A2D2E"/>
                </a:solidFill>
                <a:latin typeface="Verdana"/>
                <a:cs typeface="Verdana"/>
              </a:rPr>
              <a:t>Services</a:t>
            </a:r>
            <a:r>
              <a:rPr sz="818" kern="0" spc="-72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818" kern="0" spc="-20" dirty="0">
                <a:solidFill>
                  <a:srgbClr val="2A2D2E"/>
                </a:solidFill>
                <a:latin typeface="Verdana"/>
                <a:cs typeface="Verdana"/>
              </a:rPr>
              <a:t>Projects</a:t>
            </a:r>
            <a:endParaRPr sz="818" kern="0" dirty="0">
              <a:solidFill>
                <a:sysClr val="windowText" lastClr="000000"/>
              </a:solidFill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75247" y="1625552"/>
            <a:ext cx="67056" cy="6705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75247" y="1753567"/>
            <a:ext cx="67056" cy="6705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75247" y="1881584"/>
            <a:ext cx="67056" cy="6705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75247" y="2009600"/>
            <a:ext cx="67056" cy="6705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75247" y="2137616"/>
            <a:ext cx="67056" cy="67053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5247" y="2265632"/>
            <a:ext cx="67056" cy="67055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312893" y="1573387"/>
            <a:ext cx="1077624" cy="76902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defTabSz="623438">
              <a:lnSpc>
                <a:spcPct val="123200"/>
              </a:lnSpc>
              <a:spcBef>
                <a:spcPts val="65"/>
              </a:spcBef>
            </a:pPr>
            <a:r>
              <a:rPr sz="682" kern="0" spc="-75" dirty="0">
                <a:solidFill>
                  <a:srgbClr val="2A2D2E"/>
                </a:solidFill>
                <a:latin typeface="Verdana"/>
                <a:cs typeface="Verdana"/>
              </a:rPr>
              <a:t>Axon</a:t>
            </a:r>
            <a:r>
              <a:rPr sz="682" kern="0" spc="-51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61" dirty="0">
                <a:solidFill>
                  <a:srgbClr val="2A2D2E"/>
                </a:solidFill>
                <a:latin typeface="Verdana"/>
                <a:cs typeface="Verdana"/>
              </a:rPr>
              <a:t>Enterprise</a:t>
            </a:r>
            <a:r>
              <a:rPr sz="682" kern="0" spc="-51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7" dirty="0">
                <a:solidFill>
                  <a:srgbClr val="2A2D2E"/>
                </a:solidFill>
                <a:latin typeface="Verdana"/>
                <a:cs typeface="Verdana"/>
              </a:rPr>
              <a:t>Solution </a:t>
            </a:r>
            <a:r>
              <a:rPr sz="682" kern="0" spc="-85" dirty="0">
                <a:solidFill>
                  <a:srgbClr val="2A2D2E"/>
                </a:solidFill>
                <a:latin typeface="Verdana"/>
                <a:cs typeface="Verdana"/>
              </a:rPr>
              <a:t>Take-</a:t>
            </a:r>
            <a:r>
              <a:rPr sz="682" kern="0" spc="-61" dirty="0">
                <a:solidFill>
                  <a:srgbClr val="2A2D2E"/>
                </a:solidFill>
                <a:latin typeface="Verdana"/>
                <a:cs typeface="Verdana"/>
              </a:rPr>
              <a:t>Home</a:t>
            </a:r>
            <a:r>
              <a:rPr sz="682" kern="0" spc="-65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72" dirty="0">
                <a:solidFill>
                  <a:srgbClr val="2A2D2E"/>
                </a:solidFill>
                <a:latin typeface="Verdana"/>
                <a:cs typeface="Verdana"/>
              </a:rPr>
              <a:t>Car</a:t>
            </a:r>
            <a:r>
              <a:rPr sz="682" kern="0" spc="-65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7" dirty="0">
                <a:solidFill>
                  <a:srgbClr val="2A2D2E"/>
                </a:solidFill>
                <a:latin typeface="Verdana"/>
                <a:cs typeface="Verdana"/>
              </a:rPr>
              <a:t>Program </a:t>
            </a:r>
            <a:r>
              <a:rPr sz="682" kern="0" spc="-61" dirty="0">
                <a:solidFill>
                  <a:srgbClr val="2A2D2E"/>
                </a:solidFill>
                <a:latin typeface="Verdana"/>
                <a:cs typeface="Verdana"/>
              </a:rPr>
              <a:t>New</a:t>
            </a:r>
            <a:r>
              <a:rPr sz="682" kern="0" spc="-68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48" dirty="0">
                <a:solidFill>
                  <a:srgbClr val="2A2D2E"/>
                </a:solidFill>
                <a:latin typeface="Verdana"/>
                <a:cs typeface="Verdana"/>
              </a:rPr>
              <a:t>Mount</a:t>
            </a:r>
            <a:r>
              <a:rPr sz="682" kern="0" spc="-68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55" dirty="0">
                <a:solidFill>
                  <a:srgbClr val="2A2D2E"/>
                </a:solidFill>
                <a:latin typeface="Verdana"/>
                <a:cs typeface="Verdana"/>
              </a:rPr>
              <a:t>Moriah</a:t>
            </a:r>
            <a:r>
              <a:rPr sz="682" kern="0" spc="-68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7" dirty="0">
                <a:solidFill>
                  <a:srgbClr val="2A2D2E"/>
                </a:solidFill>
                <a:latin typeface="Verdana"/>
                <a:cs typeface="Verdana"/>
              </a:rPr>
              <a:t>Station </a:t>
            </a:r>
            <a:r>
              <a:rPr sz="682" kern="0" spc="-55" dirty="0">
                <a:solidFill>
                  <a:srgbClr val="2A2D2E"/>
                </a:solidFill>
                <a:latin typeface="Verdana"/>
                <a:cs typeface="Verdana"/>
              </a:rPr>
              <a:t>Helicopter</a:t>
            </a:r>
            <a:r>
              <a:rPr sz="682" kern="0" spc="-34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7" dirty="0">
                <a:solidFill>
                  <a:srgbClr val="2A2D2E"/>
                </a:solidFill>
                <a:latin typeface="Verdana"/>
                <a:cs typeface="Verdana"/>
              </a:rPr>
              <a:t>Maintenance </a:t>
            </a:r>
            <a:r>
              <a:rPr sz="682" kern="0" spc="-44" dirty="0">
                <a:solidFill>
                  <a:srgbClr val="2A2D2E"/>
                </a:solidFill>
                <a:latin typeface="Verdana"/>
                <a:cs typeface="Verdana"/>
              </a:rPr>
              <a:t>Police</a:t>
            </a:r>
            <a:r>
              <a:rPr sz="682" kern="0" spc="-58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65" dirty="0">
                <a:solidFill>
                  <a:srgbClr val="2A2D2E"/>
                </a:solidFill>
                <a:latin typeface="Verdana"/>
                <a:cs typeface="Verdana"/>
              </a:rPr>
              <a:t>Academy</a:t>
            </a:r>
            <a:r>
              <a:rPr sz="682" kern="0" spc="-55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65" dirty="0">
                <a:solidFill>
                  <a:srgbClr val="2A2D2E"/>
                </a:solidFill>
                <a:latin typeface="Verdana"/>
                <a:cs typeface="Verdana"/>
              </a:rPr>
              <a:t>Renovations </a:t>
            </a:r>
            <a:r>
              <a:rPr sz="682" kern="0" spc="-55" dirty="0">
                <a:solidFill>
                  <a:srgbClr val="2A2D2E"/>
                </a:solidFill>
                <a:latin typeface="Verdana"/>
                <a:cs typeface="Verdana"/>
              </a:rPr>
              <a:t>Violent</a:t>
            </a:r>
            <a:r>
              <a:rPr sz="682" kern="0" spc="-65" dirty="0">
                <a:solidFill>
                  <a:srgbClr val="2A2D2E"/>
                </a:solidFill>
                <a:latin typeface="Verdana"/>
                <a:cs typeface="Verdana"/>
              </a:rPr>
              <a:t> </a:t>
            </a:r>
            <a:r>
              <a:rPr sz="682" kern="0" spc="-61" dirty="0">
                <a:solidFill>
                  <a:srgbClr val="2A2D2E"/>
                </a:solidFill>
                <a:latin typeface="Verdana"/>
                <a:cs typeface="Verdana"/>
              </a:rPr>
              <a:t>Crime </a:t>
            </a:r>
            <a:r>
              <a:rPr sz="682" kern="0" spc="-7" dirty="0">
                <a:solidFill>
                  <a:srgbClr val="2A2D2E"/>
                </a:solidFill>
                <a:latin typeface="Verdana"/>
                <a:cs typeface="Verdana"/>
              </a:rPr>
              <a:t>Building</a:t>
            </a:r>
            <a:endParaRPr sz="682" kern="0" dirty="0">
              <a:solidFill>
                <a:sysClr val="windowText" lastClr="000000"/>
              </a:solidFill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33356" y="1610797"/>
            <a:ext cx="352858" cy="739078"/>
          </a:xfrm>
          <a:prstGeom prst="rect">
            <a:avLst/>
          </a:prstGeom>
        </p:spPr>
        <p:txBody>
          <a:bodyPr vert="horz" wrap="square" lIns="0" tIns="10824" rIns="0" bIns="0" rtlCol="0">
            <a:spAutoFit/>
          </a:bodyPr>
          <a:lstStyle/>
          <a:p>
            <a:pPr marR="3464" algn="r" defTabSz="623438">
              <a:spcBef>
                <a:spcPts val="85"/>
              </a:spcBef>
            </a:pPr>
            <a:r>
              <a:rPr sz="511" b="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$54,000,000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R="3464" algn="r" defTabSz="623438">
              <a:spcBef>
                <a:spcPts val="392"/>
              </a:spcBef>
            </a:pPr>
            <a:r>
              <a:rPr sz="511" b="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$3,000,000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R="3464" algn="r" defTabSz="623438">
              <a:spcBef>
                <a:spcPts val="395"/>
              </a:spcBef>
            </a:pPr>
            <a:r>
              <a:rPr sz="511" b="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$2,000,000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R="3464" algn="r" defTabSz="623438">
              <a:spcBef>
                <a:spcPts val="395"/>
              </a:spcBef>
            </a:pPr>
            <a:r>
              <a:rPr sz="511" b="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$1,400,000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R="3464" algn="r" defTabSz="623438">
              <a:spcBef>
                <a:spcPts val="392"/>
              </a:spcBef>
            </a:pPr>
            <a:r>
              <a:rPr sz="511" b="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$1,215,000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R="3464" algn="r" defTabSz="623438">
              <a:spcBef>
                <a:spcPts val="395"/>
              </a:spcBef>
            </a:pPr>
            <a:r>
              <a:rPr sz="511" b="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$200,000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42264" y="1610797"/>
            <a:ext cx="224270" cy="739078"/>
          </a:xfrm>
          <a:prstGeom prst="rect">
            <a:avLst/>
          </a:prstGeom>
        </p:spPr>
        <p:txBody>
          <a:bodyPr vert="horz" wrap="square" lIns="0" tIns="10824" rIns="0" bIns="0" rtlCol="0">
            <a:spAutoFit/>
          </a:bodyPr>
          <a:lstStyle/>
          <a:p>
            <a:pPr marL="8659" defTabSz="623438">
              <a:spcBef>
                <a:spcPts val="85"/>
              </a:spcBef>
            </a:pPr>
            <a:r>
              <a:rPr sz="51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87.36%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41995" defTabSz="623438">
              <a:spcBef>
                <a:spcPts val="392"/>
              </a:spcBef>
            </a:pPr>
            <a:r>
              <a:rPr sz="51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4.85%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41995" defTabSz="623438">
              <a:spcBef>
                <a:spcPts val="395"/>
              </a:spcBef>
            </a:pPr>
            <a:r>
              <a:rPr sz="51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3.24%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41995" defTabSz="623438">
              <a:spcBef>
                <a:spcPts val="395"/>
              </a:spcBef>
            </a:pPr>
            <a:r>
              <a:rPr sz="51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2.26%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41995" defTabSz="623438">
              <a:spcBef>
                <a:spcPts val="392"/>
              </a:spcBef>
            </a:pPr>
            <a:r>
              <a:rPr sz="51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1.97%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41995" defTabSz="623438">
              <a:spcBef>
                <a:spcPts val="395"/>
              </a:spcBef>
            </a:pPr>
            <a:r>
              <a:rPr sz="511" kern="0" spc="-7" dirty="0">
                <a:solidFill>
                  <a:srgbClr val="2A2D2E"/>
                </a:solidFill>
                <a:latin typeface="Times New Roman"/>
                <a:cs typeface="Times New Roman"/>
              </a:rPr>
              <a:t>0.32%</a:t>
            </a:r>
            <a:endParaRPr sz="511" kern="0" dirty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10000" y="3106880"/>
            <a:ext cx="4572000" cy="6494"/>
          </a:xfrm>
          <a:custGeom>
            <a:avLst/>
            <a:gdLst/>
            <a:ahLst/>
            <a:cxnLst/>
            <a:rect l="l" t="t" r="r" b="b"/>
            <a:pathLst>
              <a:path w="6705600" h="9525">
                <a:moveTo>
                  <a:pt x="6705599" y="8940"/>
                </a:moveTo>
                <a:lnTo>
                  <a:pt x="0" y="8940"/>
                </a:lnTo>
                <a:lnTo>
                  <a:pt x="0" y="0"/>
                </a:lnTo>
                <a:lnTo>
                  <a:pt x="6705599" y="0"/>
                </a:lnTo>
                <a:lnTo>
                  <a:pt x="6705599" y="8940"/>
                </a:lnTo>
                <a:close/>
              </a:path>
            </a:pathLst>
          </a:custGeom>
          <a:solidFill>
            <a:srgbClr val="CBCDCF"/>
          </a:solidFill>
        </p:spPr>
        <p:txBody>
          <a:bodyPr wrap="square" lIns="0" tIns="0" rIns="0" bIns="0" rtlCol="0"/>
          <a:lstStyle/>
          <a:p>
            <a:pPr defTabSz="623438"/>
            <a:endParaRPr sz="1227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139184" y="1198832"/>
            <a:ext cx="1847417" cy="1499755"/>
            <a:chOff x="1016203" y="1758287"/>
            <a:chExt cx="2709545" cy="2199640"/>
          </a:xfrm>
        </p:grpSpPr>
        <p:sp>
          <p:nvSpPr>
            <p:cNvPr id="15" name="object 15"/>
            <p:cNvSpPr/>
            <p:nvPr/>
          </p:nvSpPr>
          <p:spPr>
            <a:xfrm>
              <a:off x="1016203" y="2370732"/>
              <a:ext cx="2709545" cy="1583055"/>
            </a:xfrm>
            <a:custGeom>
              <a:avLst/>
              <a:gdLst/>
              <a:ahLst/>
              <a:cxnLst/>
              <a:rect l="l" t="t" r="r" b="b"/>
              <a:pathLst>
                <a:path w="2709545" h="1583054">
                  <a:moveTo>
                    <a:pt x="0" y="1582521"/>
                  </a:moveTo>
                  <a:lnTo>
                    <a:pt x="2709062" y="1582521"/>
                  </a:lnTo>
                </a:path>
                <a:path w="2709545" h="1583054">
                  <a:moveTo>
                    <a:pt x="0" y="786790"/>
                  </a:moveTo>
                  <a:lnTo>
                    <a:pt x="2709062" y="786790"/>
                  </a:lnTo>
                </a:path>
                <a:path w="2709545" h="1583054">
                  <a:moveTo>
                    <a:pt x="0" y="0"/>
                  </a:moveTo>
                  <a:lnTo>
                    <a:pt x="2709062" y="0"/>
                  </a:lnTo>
                </a:path>
              </a:pathLst>
            </a:custGeom>
            <a:ln w="8940">
              <a:solidFill>
                <a:srgbClr val="E6E6E6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1016203" y="3953253"/>
              <a:ext cx="2709545" cy="0"/>
            </a:xfrm>
            <a:custGeom>
              <a:avLst/>
              <a:gdLst/>
              <a:ahLst/>
              <a:cxnLst/>
              <a:rect l="l" t="t" r="r" b="b"/>
              <a:pathLst>
                <a:path w="2709545">
                  <a:moveTo>
                    <a:pt x="0" y="0"/>
                  </a:moveTo>
                  <a:lnTo>
                    <a:pt x="2709062" y="0"/>
                  </a:lnTo>
                </a:path>
              </a:pathLst>
            </a:custGeom>
            <a:ln w="8940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1154785" y="1762757"/>
              <a:ext cx="268605" cy="1583055"/>
            </a:xfrm>
            <a:custGeom>
              <a:avLst/>
              <a:gdLst/>
              <a:ahLst/>
              <a:cxnLst/>
              <a:rect l="l" t="t" r="r" b="b"/>
              <a:pathLst>
                <a:path w="268605" h="1583054">
                  <a:moveTo>
                    <a:pt x="268223" y="1582521"/>
                  </a:moveTo>
                  <a:lnTo>
                    <a:pt x="0" y="1582521"/>
                  </a:lnTo>
                  <a:lnTo>
                    <a:pt x="0" y="23265"/>
                  </a:lnTo>
                  <a:lnTo>
                    <a:pt x="26822" y="0"/>
                  </a:lnTo>
                  <a:lnTo>
                    <a:pt x="244958" y="0"/>
                  </a:lnTo>
                  <a:lnTo>
                    <a:pt x="268223" y="1582521"/>
                  </a:lnTo>
                  <a:close/>
                </a:path>
              </a:pathLst>
            </a:custGeom>
            <a:solidFill>
              <a:srgbClr val="2697FA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154785" y="1762757"/>
              <a:ext cx="268605" cy="1583055"/>
            </a:xfrm>
            <a:custGeom>
              <a:avLst/>
              <a:gdLst/>
              <a:ahLst/>
              <a:cxnLst/>
              <a:rect l="l" t="t" r="r" b="b"/>
              <a:pathLst>
                <a:path w="268605" h="1583054">
                  <a:moveTo>
                    <a:pt x="26822" y="0"/>
                  </a:moveTo>
                  <a:lnTo>
                    <a:pt x="241401" y="0"/>
                  </a:lnTo>
                  <a:lnTo>
                    <a:pt x="244958" y="0"/>
                  </a:lnTo>
                  <a:lnTo>
                    <a:pt x="248379" y="680"/>
                  </a:lnTo>
                  <a:lnTo>
                    <a:pt x="251666" y="2041"/>
                  </a:lnTo>
                  <a:lnTo>
                    <a:pt x="254952" y="3402"/>
                  </a:lnTo>
                  <a:lnTo>
                    <a:pt x="257852" y="5341"/>
                  </a:lnTo>
                  <a:lnTo>
                    <a:pt x="260367" y="7856"/>
                  </a:lnTo>
                  <a:lnTo>
                    <a:pt x="262882" y="10371"/>
                  </a:lnTo>
                  <a:lnTo>
                    <a:pt x="264821" y="13271"/>
                  </a:lnTo>
                  <a:lnTo>
                    <a:pt x="266182" y="16557"/>
                  </a:lnTo>
                  <a:lnTo>
                    <a:pt x="267543" y="19844"/>
                  </a:lnTo>
                  <a:lnTo>
                    <a:pt x="268223" y="23265"/>
                  </a:lnTo>
                  <a:lnTo>
                    <a:pt x="268223" y="26822"/>
                  </a:lnTo>
                  <a:lnTo>
                    <a:pt x="268223" y="1582521"/>
                  </a:lnTo>
                  <a:lnTo>
                    <a:pt x="0" y="1582521"/>
                  </a:lnTo>
                  <a:lnTo>
                    <a:pt x="0" y="26822"/>
                  </a:lnTo>
                  <a:lnTo>
                    <a:pt x="23265" y="0"/>
                  </a:lnTo>
                  <a:lnTo>
                    <a:pt x="26822" y="0"/>
                  </a:lnTo>
                  <a:close/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1691233" y="1887928"/>
              <a:ext cx="268605" cy="1752600"/>
            </a:xfrm>
            <a:custGeom>
              <a:avLst/>
              <a:gdLst/>
              <a:ahLst/>
              <a:cxnLst/>
              <a:rect l="l" t="t" r="r" b="b"/>
              <a:pathLst>
                <a:path w="268605" h="1752600">
                  <a:moveTo>
                    <a:pt x="268223" y="1752396"/>
                  </a:moveTo>
                  <a:lnTo>
                    <a:pt x="0" y="1752396"/>
                  </a:lnTo>
                  <a:lnTo>
                    <a:pt x="0" y="23265"/>
                  </a:lnTo>
                  <a:lnTo>
                    <a:pt x="23265" y="0"/>
                  </a:lnTo>
                  <a:lnTo>
                    <a:pt x="26822" y="0"/>
                  </a:lnTo>
                  <a:lnTo>
                    <a:pt x="244958" y="0"/>
                  </a:lnTo>
                  <a:lnTo>
                    <a:pt x="268223" y="23265"/>
                  </a:lnTo>
                  <a:lnTo>
                    <a:pt x="268223" y="1752396"/>
                  </a:lnTo>
                  <a:close/>
                </a:path>
              </a:pathLst>
            </a:custGeom>
            <a:solidFill>
              <a:srgbClr val="2697FA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1691233" y="1887928"/>
              <a:ext cx="268605" cy="1752600"/>
            </a:xfrm>
            <a:custGeom>
              <a:avLst/>
              <a:gdLst/>
              <a:ahLst/>
              <a:cxnLst/>
              <a:rect l="l" t="t" r="r" b="b"/>
              <a:pathLst>
                <a:path w="268605" h="1752600">
                  <a:moveTo>
                    <a:pt x="26822" y="0"/>
                  </a:moveTo>
                  <a:lnTo>
                    <a:pt x="241401" y="0"/>
                  </a:lnTo>
                  <a:lnTo>
                    <a:pt x="244958" y="0"/>
                  </a:lnTo>
                  <a:lnTo>
                    <a:pt x="248379" y="680"/>
                  </a:lnTo>
                  <a:lnTo>
                    <a:pt x="266182" y="16557"/>
                  </a:lnTo>
                  <a:lnTo>
                    <a:pt x="267543" y="19843"/>
                  </a:lnTo>
                  <a:lnTo>
                    <a:pt x="268223" y="23265"/>
                  </a:lnTo>
                  <a:lnTo>
                    <a:pt x="268223" y="26822"/>
                  </a:lnTo>
                  <a:lnTo>
                    <a:pt x="268223" y="1752396"/>
                  </a:lnTo>
                  <a:lnTo>
                    <a:pt x="0" y="1752396"/>
                  </a:lnTo>
                  <a:lnTo>
                    <a:pt x="0" y="26822"/>
                  </a:lnTo>
                  <a:lnTo>
                    <a:pt x="0" y="23265"/>
                  </a:lnTo>
                  <a:lnTo>
                    <a:pt x="23265" y="0"/>
                  </a:lnTo>
                  <a:lnTo>
                    <a:pt x="26822" y="0"/>
                  </a:lnTo>
                  <a:close/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2236622" y="2048863"/>
              <a:ext cx="268605" cy="1743710"/>
            </a:xfrm>
            <a:custGeom>
              <a:avLst/>
              <a:gdLst/>
              <a:ahLst/>
              <a:cxnLst/>
              <a:rect l="l" t="t" r="r" b="b"/>
              <a:pathLst>
                <a:path w="268605" h="1743710">
                  <a:moveTo>
                    <a:pt x="268223" y="1743455"/>
                  </a:moveTo>
                  <a:lnTo>
                    <a:pt x="0" y="1743455"/>
                  </a:lnTo>
                  <a:lnTo>
                    <a:pt x="0" y="23265"/>
                  </a:lnTo>
                  <a:lnTo>
                    <a:pt x="23265" y="0"/>
                  </a:lnTo>
                  <a:lnTo>
                    <a:pt x="26822" y="0"/>
                  </a:lnTo>
                  <a:lnTo>
                    <a:pt x="244958" y="0"/>
                  </a:lnTo>
                  <a:lnTo>
                    <a:pt x="268223" y="23265"/>
                  </a:lnTo>
                  <a:lnTo>
                    <a:pt x="268223" y="1743455"/>
                  </a:lnTo>
                  <a:close/>
                </a:path>
              </a:pathLst>
            </a:custGeom>
            <a:solidFill>
              <a:srgbClr val="2697FA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2236622" y="2048863"/>
              <a:ext cx="268605" cy="1743710"/>
            </a:xfrm>
            <a:custGeom>
              <a:avLst/>
              <a:gdLst/>
              <a:ahLst/>
              <a:cxnLst/>
              <a:rect l="l" t="t" r="r" b="b"/>
              <a:pathLst>
                <a:path w="268605" h="1743710">
                  <a:moveTo>
                    <a:pt x="26822" y="0"/>
                  </a:moveTo>
                  <a:lnTo>
                    <a:pt x="241401" y="0"/>
                  </a:lnTo>
                  <a:lnTo>
                    <a:pt x="244958" y="0"/>
                  </a:lnTo>
                  <a:lnTo>
                    <a:pt x="248379" y="680"/>
                  </a:lnTo>
                  <a:lnTo>
                    <a:pt x="268223" y="26822"/>
                  </a:lnTo>
                  <a:lnTo>
                    <a:pt x="268223" y="1743455"/>
                  </a:lnTo>
                  <a:lnTo>
                    <a:pt x="0" y="1743455"/>
                  </a:lnTo>
                  <a:lnTo>
                    <a:pt x="0" y="26822"/>
                  </a:lnTo>
                  <a:lnTo>
                    <a:pt x="0" y="23265"/>
                  </a:lnTo>
                  <a:lnTo>
                    <a:pt x="680" y="19844"/>
                  </a:lnTo>
                  <a:lnTo>
                    <a:pt x="2041" y="16557"/>
                  </a:lnTo>
                  <a:lnTo>
                    <a:pt x="3402" y="13271"/>
                  </a:lnTo>
                  <a:lnTo>
                    <a:pt x="23265" y="0"/>
                  </a:lnTo>
                  <a:lnTo>
                    <a:pt x="26822" y="0"/>
                  </a:lnTo>
                  <a:close/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2782011" y="2048863"/>
              <a:ext cx="268605" cy="1743710"/>
            </a:xfrm>
            <a:custGeom>
              <a:avLst/>
              <a:gdLst/>
              <a:ahLst/>
              <a:cxnLst/>
              <a:rect l="l" t="t" r="r" b="b"/>
              <a:pathLst>
                <a:path w="268605" h="1743710">
                  <a:moveTo>
                    <a:pt x="268223" y="1743455"/>
                  </a:moveTo>
                  <a:lnTo>
                    <a:pt x="0" y="1743455"/>
                  </a:lnTo>
                  <a:lnTo>
                    <a:pt x="0" y="23265"/>
                  </a:lnTo>
                  <a:lnTo>
                    <a:pt x="23265" y="0"/>
                  </a:lnTo>
                  <a:lnTo>
                    <a:pt x="26822" y="0"/>
                  </a:lnTo>
                  <a:lnTo>
                    <a:pt x="244958" y="0"/>
                  </a:lnTo>
                  <a:lnTo>
                    <a:pt x="268223" y="23265"/>
                  </a:lnTo>
                  <a:lnTo>
                    <a:pt x="268223" y="1743455"/>
                  </a:lnTo>
                  <a:close/>
                </a:path>
              </a:pathLst>
            </a:custGeom>
            <a:solidFill>
              <a:srgbClr val="2697FA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2782011" y="2048863"/>
              <a:ext cx="268605" cy="1743710"/>
            </a:xfrm>
            <a:custGeom>
              <a:avLst/>
              <a:gdLst/>
              <a:ahLst/>
              <a:cxnLst/>
              <a:rect l="l" t="t" r="r" b="b"/>
              <a:pathLst>
                <a:path w="268605" h="1743710">
                  <a:moveTo>
                    <a:pt x="26822" y="0"/>
                  </a:moveTo>
                  <a:lnTo>
                    <a:pt x="241401" y="0"/>
                  </a:lnTo>
                  <a:lnTo>
                    <a:pt x="244958" y="0"/>
                  </a:lnTo>
                  <a:lnTo>
                    <a:pt x="248379" y="680"/>
                  </a:lnTo>
                  <a:lnTo>
                    <a:pt x="268223" y="26822"/>
                  </a:lnTo>
                  <a:lnTo>
                    <a:pt x="268223" y="1743455"/>
                  </a:lnTo>
                  <a:lnTo>
                    <a:pt x="0" y="1743455"/>
                  </a:lnTo>
                  <a:lnTo>
                    <a:pt x="0" y="26822"/>
                  </a:lnTo>
                  <a:lnTo>
                    <a:pt x="0" y="23265"/>
                  </a:lnTo>
                  <a:lnTo>
                    <a:pt x="7856" y="7856"/>
                  </a:lnTo>
                  <a:lnTo>
                    <a:pt x="10371" y="5341"/>
                  </a:lnTo>
                  <a:lnTo>
                    <a:pt x="13271" y="3402"/>
                  </a:lnTo>
                  <a:lnTo>
                    <a:pt x="16557" y="2041"/>
                  </a:lnTo>
                  <a:lnTo>
                    <a:pt x="19843" y="680"/>
                  </a:lnTo>
                  <a:lnTo>
                    <a:pt x="23265" y="0"/>
                  </a:lnTo>
                  <a:lnTo>
                    <a:pt x="26822" y="0"/>
                  </a:lnTo>
                  <a:close/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3318458" y="2209797"/>
              <a:ext cx="268605" cy="1739264"/>
            </a:xfrm>
            <a:custGeom>
              <a:avLst/>
              <a:gdLst/>
              <a:ahLst/>
              <a:cxnLst/>
              <a:rect l="l" t="t" r="r" b="b"/>
              <a:pathLst>
                <a:path w="268604" h="1739264">
                  <a:moveTo>
                    <a:pt x="268223" y="1738985"/>
                  </a:moveTo>
                  <a:lnTo>
                    <a:pt x="0" y="1738985"/>
                  </a:lnTo>
                  <a:lnTo>
                    <a:pt x="0" y="23265"/>
                  </a:lnTo>
                  <a:lnTo>
                    <a:pt x="23265" y="0"/>
                  </a:lnTo>
                  <a:lnTo>
                    <a:pt x="244958" y="0"/>
                  </a:lnTo>
                  <a:lnTo>
                    <a:pt x="268223" y="1738985"/>
                  </a:lnTo>
                  <a:close/>
                </a:path>
              </a:pathLst>
            </a:custGeom>
            <a:solidFill>
              <a:srgbClr val="2697FA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3318459" y="2209797"/>
              <a:ext cx="268605" cy="1739264"/>
            </a:xfrm>
            <a:custGeom>
              <a:avLst/>
              <a:gdLst/>
              <a:ahLst/>
              <a:cxnLst/>
              <a:rect l="l" t="t" r="r" b="b"/>
              <a:pathLst>
                <a:path w="268604" h="1739264">
                  <a:moveTo>
                    <a:pt x="26822" y="0"/>
                  </a:moveTo>
                  <a:lnTo>
                    <a:pt x="241401" y="0"/>
                  </a:lnTo>
                  <a:lnTo>
                    <a:pt x="244958" y="0"/>
                  </a:lnTo>
                  <a:lnTo>
                    <a:pt x="248379" y="680"/>
                  </a:lnTo>
                  <a:lnTo>
                    <a:pt x="251665" y="2041"/>
                  </a:lnTo>
                  <a:lnTo>
                    <a:pt x="254951" y="3402"/>
                  </a:lnTo>
                  <a:lnTo>
                    <a:pt x="257852" y="5341"/>
                  </a:lnTo>
                  <a:lnTo>
                    <a:pt x="268223" y="26822"/>
                  </a:lnTo>
                  <a:lnTo>
                    <a:pt x="268223" y="1738985"/>
                  </a:lnTo>
                </a:path>
                <a:path w="268604" h="1739264">
                  <a:moveTo>
                    <a:pt x="0" y="1738985"/>
                  </a:moveTo>
                  <a:lnTo>
                    <a:pt x="0" y="26822"/>
                  </a:lnTo>
                  <a:lnTo>
                    <a:pt x="0" y="23265"/>
                  </a:lnTo>
                  <a:lnTo>
                    <a:pt x="680" y="19844"/>
                  </a:lnTo>
                  <a:lnTo>
                    <a:pt x="16558" y="2041"/>
                  </a:lnTo>
                  <a:lnTo>
                    <a:pt x="19843" y="680"/>
                  </a:lnTo>
                  <a:lnTo>
                    <a:pt x="23265" y="0"/>
                  </a:lnTo>
                  <a:lnTo>
                    <a:pt x="26822" y="0"/>
                  </a:lnTo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1154785" y="3343043"/>
              <a:ext cx="268605" cy="0"/>
            </a:xfrm>
            <a:custGeom>
              <a:avLst/>
              <a:gdLst/>
              <a:ahLst/>
              <a:cxnLst/>
              <a:rect l="l" t="t" r="r" b="b"/>
              <a:pathLst>
                <a:path w="268605">
                  <a:moveTo>
                    <a:pt x="0" y="0"/>
                  </a:moveTo>
                  <a:lnTo>
                    <a:pt x="268223" y="0"/>
                  </a:lnTo>
                </a:path>
              </a:pathLst>
            </a:custGeom>
            <a:ln w="447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1691233" y="3640325"/>
              <a:ext cx="268605" cy="152400"/>
            </a:xfrm>
            <a:custGeom>
              <a:avLst/>
              <a:gdLst/>
              <a:ahLst/>
              <a:cxnLst/>
              <a:rect l="l" t="t" r="r" b="b"/>
              <a:pathLst>
                <a:path w="268605" h="152400">
                  <a:moveTo>
                    <a:pt x="268223" y="151993"/>
                  </a:moveTo>
                  <a:lnTo>
                    <a:pt x="0" y="151993"/>
                  </a:lnTo>
                  <a:lnTo>
                    <a:pt x="0" y="0"/>
                  </a:lnTo>
                  <a:lnTo>
                    <a:pt x="268223" y="0"/>
                  </a:lnTo>
                  <a:lnTo>
                    <a:pt x="268223" y="151993"/>
                  </a:lnTo>
                  <a:close/>
                </a:path>
              </a:pathLst>
            </a:custGeom>
            <a:solidFill>
              <a:srgbClr val="73A842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1691233" y="3640325"/>
              <a:ext cx="268605" cy="152400"/>
            </a:xfrm>
            <a:custGeom>
              <a:avLst/>
              <a:gdLst/>
              <a:ahLst/>
              <a:cxnLst/>
              <a:rect l="l" t="t" r="r" b="b"/>
              <a:pathLst>
                <a:path w="268605" h="152400">
                  <a:moveTo>
                    <a:pt x="0" y="0"/>
                  </a:moveTo>
                  <a:lnTo>
                    <a:pt x="268223" y="0"/>
                  </a:lnTo>
                  <a:lnTo>
                    <a:pt x="268223" y="151993"/>
                  </a:lnTo>
                  <a:lnTo>
                    <a:pt x="0" y="151993"/>
                  </a:lnTo>
                  <a:lnTo>
                    <a:pt x="0" y="0"/>
                  </a:lnTo>
                  <a:close/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2236622" y="3792318"/>
              <a:ext cx="268605" cy="156845"/>
            </a:xfrm>
            <a:custGeom>
              <a:avLst/>
              <a:gdLst/>
              <a:ahLst/>
              <a:cxnLst/>
              <a:rect l="l" t="t" r="r" b="b"/>
              <a:pathLst>
                <a:path w="268605" h="156845">
                  <a:moveTo>
                    <a:pt x="0" y="0"/>
                  </a:moveTo>
                  <a:lnTo>
                    <a:pt x="268223" y="0"/>
                  </a:lnTo>
                  <a:lnTo>
                    <a:pt x="268223" y="156463"/>
                  </a:lnTo>
                  <a:lnTo>
                    <a:pt x="0" y="1564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A842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2236622" y="3792319"/>
              <a:ext cx="268605" cy="156845"/>
            </a:xfrm>
            <a:custGeom>
              <a:avLst/>
              <a:gdLst/>
              <a:ahLst/>
              <a:cxnLst/>
              <a:rect l="l" t="t" r="r" b="b"/>
              <a:pathLst>
                <a:path w="268605" h="156845">
                  <a:moveTo>
                    <a:pt x="0" y="0"/>
                  </a:moveTo>
                  <a:lnTo>
                    <a:pt x="268223" y="0"/>
                  </a:lnTo>
                  <a:lnTo>
                    <a:pt x="268223" y="156463"/>
                  </a:lnTo>
                </a:path>
                <a:path w="268605" h="156845">
                  <a:moveTo>
                    <a:pt x="0" y="156463"/>
                  </a:moveTo>
                  <a:lnTo>
                    <a:pt x="0" y="0"/>
                  </a:lnTo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2782011" y="3792318"/>
              <a:ext cx="268605" cy="156845"/>
            </a:xfrm>
            <a:custGeom>
              <a:avLst/>
              <a:gdLst/>
              <a:ahLst/>
              <a:cxnLst/>
              <a:rect l="l" t="t" r="r" b="b"/>
              <a:pathLst>
                <a:path w="268605" h="156845">
                  <a:moveTo>
                    <a:pt x="0" y="0"/>
                  </a:moveTo>
                  <a:lnTo>
                    <a:pt x="268223" y="0"/>
                  </a:lnTo>
                  <a:lnTo>
                    <a:pt x="268223" y="156463"/>
                  </a:lnTo>
                  <a:lnTo>
                    <a:pt x="0" y="1564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A842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2782011" y="3792319"/>
              <a:ext cx="268605" cy="156845"/>
            </a:xfrm>
            <a:custGeom>
              <a:avLst/>
              <a:gdLst/>
              <a:ahLst/>
              <a:cxnLst/>
              <a:rect l="l" t="t" r="r" b="b"/>
              <a:pathLst>
                <a:path w="268605" h="156845">
                  <a:moveTo>
                    <a:pt x="0" y="0"/>
                  </a:moveTo>
                  <a:lnTo>
                    <a:pt x="268223" y="0"/>
                  </a:lnTo>
                  <a:lnTo>
                    <a:pt x="268223" y="156463"/>
                  </a:lnTo>
                </a:path>
                <a:path w="268605" h="156845">
                  <a:moveTo>
                    <a:pt x="0" y="156463"/>
                  </a:moveTo>
                  <a:lnTo>
                    <a:pt x="0" y="0"/>
                  </a:lnTo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1154785" y="3345279"/>
              <a:ext cx="268605" cy="161290"/>
            </a:xfrm>
            <a:custGeom>
              <a:avLst/>
              <a:gdLst/>
              <a:ahLst/>
              <a:cxnLst/>
              <a:rect l="l" t="t" r="r" b="b"/>
              <a:pathLst>
                <a:path w="268605" h="161289">
                  <a:moveTo>
                    <a:pt x="268223" y="160934"/>
                  </a:moveTo>
                  <a:lnTo>
                    <a:pt x="0" y="160934"/>
                  </a:lnTo>
                  <a:lnTo>
                    <a:pt x="0" y="0"/>
                  </a:lnTo>
                  <a:lnTo>
                    <a:pt x="268223" y="0"/>
                  </a:lnTo>
                  <a:lnTo>
                    <a:pt x="268223" y="160934"/>
                  </a:lnTo>
                  <a:close/>
                </a:path>
              </a:pathLst>
            </a:custGeom>
            <a:solidFill>
              <a:srgbClr val="FA8E28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object 35"/>
            <p:cNvSpPr/>
            <p:nvPr/>
          </p:nvSpPr>
          <p:spPr>
            <a:xfrm>
              <a:off x="1154785" y="3345279"/>
              <a:ext cx="268605" cy="161290"/>
            </a:xfrm>
            <a:custGeom>
              <a:avLst/>
              <a:gdLst/>
              <a:ahLst/>
              <a:cxnLst/>
              <a:rect l="l" t="t" r="r" b="b"/>
              <a:pathLst>
                <a:path w="268605" h="161289">
                  <a:moveTo>
                    <a:pt x="0" y="0"/>
                  </a:moveTo>
                  <a:lnTo>
                    <a:pt x="268223" y="0"/>
                  </a:lnTo>
                  <a:lnTo>
                    <a:pt x="268223" y="160934"/>
                  </a:lnTo>
                  <a:lnTo>
                    <a:pt x="0" y="160934"/>
                  </a:lnTo>
                  <a:lnTo>
                    <a:pt x="0" y="0"/>
                  </a:lnTo>
                  <a:close/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1691233" y="3792318"/>
              <a:ext cx="268605" cy="156845"/>
            </a:xfrm>
            <a:custGeom>
              <a:avLst/>
              <a:gdLst/>
              <a:ahLst/>
              <a:cxnLst/>
              <a:rect l="l" t="t" r="r" b="b"/>
              <a:pathLst>
                <a:path w="268605" h="156845">
                  <a:moveTo>
                    <a:pt x="0" y="0"/>
                  </a:moveTo>
                  <a:lnTo>
                    <a:pt x="268223" y="0"/>
                  </a:lnTo>
                  <a:lnTo>
                    <a:pt x="268223" y="156463"/>
                  </a:lnTo>
                  <a:lnTo>
                    <a:pt x="0" y="1564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8E28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1691233" y="3792319"/>
              <a:ext cx="268605" cy="156845"/>
            </a:xfrm>
            <a:custGeom>
              <a:avLst/>
              <a:gdLst/>
              <a:ahLst/>
              <a:cxnLst/>
              <a:rect l="l" t="t" r="r" b="b"/>
              <a:pathLst>
                <a:path w="268605" h="156845">
                  <a:moveTo>
                    <a:pt x="0" y="0"/>
                  </a:moveTo>
                  <a:lnTo>
                    <a:pt x="268223" y="0"/>
                  </a:lnTo>
                  <a:lnTo>
                    <a:pt x="268223" y="156463"/>
                  </a:lnTo>
                </a:path>
                <a:path w="268605" h="156845">
                  <a:moveTo>
                    <a:pt x="0" y="156463"/>
                  </a:moveTo>
                  <a:lnTo>
                    <a:pt x="0" y="0"/>
                  </a:lnTo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8" name="object 38"/>
            <p:cNvSpPr/>
            <p:nvPr/>
          </p:nvSpPr>
          <p:spPr>
            <a:xfrm>
              <a:off x="1154785" y="3506213"/>
              <a:ext cx="268605" cy="223520"/>
            </a:xfrm>
            <a:custGeom>
              <a:avLst/>
              <a:gdLst/>
              <a:ahLst/>
              <a:cxnLst/>
              <a:rect l="l" t="t" r="r" b="b"/>
              <a:pathLst>
                <a:path w="268605" h="223520">
                  <a:moveTo>
                    <a:pt x="268223" y="223519"/>
                  </a:moveTo>
                  <a:lnTo>
                    <a:pt x="0" y="223519"/>
                  </a:lnTo>
                  <a:lnTo>
                    <a:pt x="0" y="0"/>
                  </a:lnTo>
                  <a:lnTo>
                    <a:pt x="268223" y="0"/>
                  </a:lnTo>
                  <a:lnTo>
                    <a:pt x="268223" y="223519"/>
                  </a:lnTo>
                  <a:close/>
                </a:path>
              </a:pathLst>
            </a:custGeom>
            <a:solidFill>
              <a:srgbClr val="704EB5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1154785" y="3506213"/>
              <a:ext cx="268605" cy="223520"/>
            </a:xfrm>
            <a:custGeom>
              <a:avLst/>
              <a:gdLst/>
              <a:ahLst/>
              <a:cxnLst/>
              <a:rect l="l" t="t" r="r" b="b"/>
              <a:pathLst>
                <a:path w="268605" h="223520">
                  <a:moveTo>
                    <a:pt x="0" y="0"/>
                  </a:moveTo>
                  <a:lnTo>
                    <a:pt x="268223" y="0"/>
                  </a:lnTo>
                  <a:lnTo>
                    <a:pt x="268223" y="223519"/>
                  </a:lnTo>
                  <a:lnTo>
                    <a:pt x="0" y="223519"/>
                  </a:lnTo>
                  <a:lnTo>
                    <a:pt x="0" y="0"/>
                  </a:lnTo>
                  <a:close/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1154785" y="3729733"/>
              <a:ext cx="268605" cy="187960"/>
            </a:xfrm>
            <a:custGeom>
              <a:avLst/>
              <a:gdLst/>
              <a:ahLst/>
              <a:cxnLst/>
              <a:rect l="l" t="t" r="r" b="b"/>
              <a:pathLst>
                <a:path w="268605" h="187960">
                  <a:moveTo>
                    <a:pt x="268223" y="187756"/>
                  </a:moveTo>
                  <a:lnTo>
                    <a:pt x="0" y="187756"/>
                  </a:lnTo>
                  <a:lnTo>
                    <a:pt x="0" y="0"/>
                  </a:lnTo>
                  <a:lnTo>
                    <a:pt x="268223" y="0"/>
                  </a:lnTo>
                  <a:lnTo>
                    <a:pt x="268223" y="187756"/>
                  </a:lnTo>
                  <a:close/>
                </a:path>
              </a:pathLst>
            </a:custGeom>
            <a:solidFill>
              <a:srgbClr val="FDC23C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1154785" y="3729733"/>
              <a:ext cx="268605" cy="187960"/>
            </a:xfrm>
            <a:custGeom>
              <a:avLst/>
              <a:gdLst/>
              <a:ahLst/>
              <a:cxnLst/>
              <a:rect l="l" t="t" r="r" b="b"/>
              <a:pathLst>
                <a:path w="268605" h="187960">
                  <a:moveTo>
                    <a:pt x="0" y="0"/>
                  </a:moveTo>
                  <a:lnTo>
                    <a:pt x="268223" y="0"/>
                  </a:lnTo>
                  <a:lnTo>
                    <a:pt x="268223" y="187756"/>
                  </a:lnTo>
                  <a:lnTo>
                    <a:pt x="0" y="187756"/>
                  </a:lnTo>
                  <a:lnTo>
                    <a:pt x="0" y="0"/>
                  </a:lnTo>
                  <a:close/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object 42"/>
            <p:cNvSpPr/>
            <p:nvPr/>
          </p:nvSpPr>
          <p:spPr>
            <a:xfrm>
              <a:off x="1154785" y="3917490"/>
              <a:ext cx="268605" cy="31750"/>
            </a:xfrm>
            <a:custGeom>
              <a:avLst/>
              <a:gdLst/>
              <a:ahLst/>
              <a:cxnLst/>
              <a:rect l="l" t="t" r="r" b="b"/>
              <a:pathLst>
                <a:path w="268605" h="31750">
                  <a:moveTo>
                    <a:pt x="0" y="0"/>
                  </a:moveTo>
                  <a:lnTo>
                    <a:pt x="268223" y="0"/>
                  </a:lnTo>
                  <a:lnTo>
                    <a:pt x="268223" y="31292"/>
                  </a:lnTo>
                  <a:lnTo>
                    <a:pt x="0" y="312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4885"/>
            </a:solidFill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1154785" y="3917490"/>
              <a:ext cx="268605" cy="31750"/>
            </a:xfrm>
            <a:custGeom>
              <a:avLst/>
              <a:gdLst/>
              <a:ahLst/>
              <a:cxnLst/>
              <a:rect l="l" t="t" r="r" b="b"/>
              <a:pathLst>
                <a:path w="268605" h="31750">
                  <a:moveTo>
                    <a:pt x="0" y="0"/>
                  </a:moveTo>
                  <a:lnTo>
                    <a:pt x="268223" y="0"/>
                  </a:lnTo>
                  <a:lnTo>
                    <a:pt x="268223" y="31292"/>
                  </a:lnTo>
                </a:path>
                <a:path w="268605" h="31750">
                  <a:moveTo>
                    <a:pt x="0" y="31292"/>
                  </a:moveTo>
                  <a:lnTo>
                    <a:pt x="0" y="0"/>
                  </a:lnTo>
                </a:path>
              </a:pathLst>
            </a:custGeom>
            <a:ln w="8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23438"/>
              <a:endParaRPr sz="1227" kern="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44" name="object 44"/>
          <p:cNvSpPr/>
          <p:nvPr/>
        </p:nvSpPr>
        <p:spPr>
          <a:xfrm>
            <a:off x="4139184" y="1067768"/>
            <a:ext cx="1847417" cy="0"/>
          </a:xfrm>
          <a:custGeom>
            <a:avLst/>
            <a:gdLst/>
            <a:ahLst/>
            <a:cxnLst/>
            <a:rect l="l" t="t" r="r" b="b"/>
            <a:pathLst>
              <a:path w="2709545">
                <a:moveTo>
                  <a:pt x="0" y="0"/>
                </a:moveTo>
                <a:lnTo>
                  <a:pt x="2709062" y="0"/>
                </a:lnTo>
              </a:path>
            </a:pathLst>
          </a:custGeom>
          <a:ln w="8940">
            <a:solidFill>
              <a:srgbClr val="E6E6E6"/>
            </a:solidFill>
          </a:ln>
        </p:spPr>
        <p:txBody>
          <a:bodyPr wrap="square" lIns="0" tIns="0" rIns="0" bIns="0" rtlCol="0"/>
          <a:lstStyle/>
          <a:p>
            <a:pPr defTabSz="623438"/>
            <a:endParaRPr sz="1227" kern="0" dirty="0">
              <a:solidFill>
                <a:sysClr val="windowText" lastClr="000000"/>
              </a:solidFill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215869" y="1054134"/>
            <a:ext cx="210416" cy="114146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682" kern="0" spc="-85" dirty="0">
                <a:solidFill>
                  <a:srgbClr val="2A2D2E"/>
                </a:solidFill>
                <a:latin typeface="Verdana"/>
                <a:cs typeface="Verdana"/>
              </a:rPr>
              <a:t>$14M</a:t>
            </a:r>
            <a:endParaRPr sz="682" kern="0" dirty="0">
              <a:solidFill>
                <a:sysClr val="windowText" lastClr="000000"/>
              </a:solidFill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87724" y="1139478"/>
            <a:ext cx="203056" cy="114146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682" kern="0" spc="-99" dirty="0">
                <a:solidFill>
                  <a:srgbClr val="2A2D2E"/>
                </a:solidFill>
                <a:latin typeface="Verdana"/>
                <a:cs typeface="Verdana"/>
              </a:rPr>
              <a:t>$13M</a:t>
            </a:r>
            <a:endParaRPr sz="682" kern="0" dirty="0">
              <a:solidFill>
                <a:sysClr val="windowText" lastClr="000000"/>
              </a:solidFill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59580" y="1249206"/>
            <a:ext cx="203056" cy="114146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682" kern="0" spc="-99" dirty="0">
                <a:solidFill>
                  <a:srgbClr val="2A2D2E"/>
                </a:solidFill>
                <a:latin typeface="Verdana"/>
                <a:cs typeface="Verdana"/>
              </a:rPr>
              <a:t>$12M</a:t>
            </a:r>
            <a:endParaRPr sz="682" kern="0" dirty="0">
              <a:solidFill>
                <a:sysClr val="windowText" lastClr="000000"/>
              </a:solidFill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325340" y="1249206"/>
            <a:ext cx="203056" cy="114146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682" kern="0" spc="-99" dirty="0">
                <a:solidFill>
                  <a:srgbClr val="2A2D2E"/>
                </a:solidFill>
                <a:latin typeface="Verdana"/>
                <a:cs typeface="Verdana"/>
              </a:rPr>
              <a:t>$12M</a:t>
            </a:r>
            <a:endParaRPr sz="682" kern="0" dirty="0">
              <a:solidFill>
                <a:sysClr val="windowText" lastClr="000000"/>
              </a:solidFill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697197" y="1358934"/>
            <a:ext cx="188335" cy="114146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682" kern="0" spc="-130" dirty="0">
                <a:solidFill>
                  <a:srgbClr val="2A2D2E"/>
                </a:solidFill>
                <a:latin typeface="Verdana"/>
                <a:cs typeface="Verdana"/>
              </a:rPr>
              <a:t>$11M</a:t>
            </a:r>
            <a:endParaRPr sz="682" kern="0" dirty="0">
              <a:solidFill>
                <a:sysClr val="windowText" lastClr="000000"/>
              </a:solidFill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233089" y="2762191"/>
            <a:ext cx="181841" cy="105006"/>
          </a:xfrm>
          <a:prstGeom prst="rect">
            <a:avLst/>
          </a:prstGeom>
        </p:spPr>
        <p:txBody>
          <a:bodyPr vert="horz" wrap="square" lIns="0" tIns="10391" rIns="0" bIns="0" rtlCol="0">
            <a:spAutoFit/>
          </a:bodyPr>
          <a:lstStyle/>
          <a:p>
            <a:pPr marL="8659" defTabSz="623438">
              <a:spcBef>
                <a:spcPts val="82"/>
              </a:spcBef>
            </a:pPr>
            <a:r>
              <a:rPr sz="614" kern="0" spc="-65" dirty="0">
                <a:solidFill>
                  <a:srgbClr val="2A2D2E"/>
                </a:solidFill>
                <a:latin typeface="Lucida Sans"/>
                <a:cs typeface="Lucida Sans"/>
              </a:rPr>
              <a:t>2025</a:t>
            </a:r>
            <a:endParaRPr sz="614" kern="0" dirty="0">
              <a:solidFill>
                <a:sysClr val="windowText" lastClr="000000"/>
              </a:solidFill>
              <a:latin typeface="Lucida Sans"/>
              <a:cs typeface="Lucida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01098" y="2762191"/>
            <a:ext cx="184439" cy="105006"/>
          </a:xfrm>
          <a:prstGeom prst="rect">
            <a:avLst/>
          </a:prstGeom>
        </p:spPr>
        <p:txBody>
          <a:bodyPr vert="horz" wrap="square" lIns="0" tIns="10391" rIns="0" bIns="0" rtlCol="0">
            <a:spAutoFit/>
          </a:bodyPr>
          <a:lstStyle/>
          <a:p>
            <a:pPr marL="8659" defTabSz="623438">
              <a:spcBef>
                <a:spcPts val="82"/>
              </a:spcBef>
            </a:pPr>
            <a:r>
              <a:rPr sz="614" kern="0" spc="-55" dirty="0">
                <a:solidFill>
                  <a:srgbClr val="2A2D2E"/>
                </a:solidFill>
                <a:latin typeface="Lucida Sans"/>
                <a:cs typeface="Lucida Sans"/>
              </a:rPr>
              <a:t>2026</a:t>
            </a:r>
            <a:endParaRPr sz="614" kern="0" dirty="0">
              <a:solidFill>
                <a:sysClr val="windowText" lastClr="000000"/>
              </a:solidFill>
              <a:latin typeface="Lucida Sans"/>
              <a:cs typeface="Lucida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971086" y="2762191"/>
            <a:ext cx="183573" cy="105006"/>
          </a:xfrm>
          <a:prstGeom prst="rect">
            <a:avLst/>
          </a:prstGeom>
        </p:spPr>
        <p:txBody>
          <a:bodyPr vert="horz" wrap="square" lIns="0" tIns="10391" rIns="0" bIns="0" rtlCol="0">
            <a:spAutoFit/>
          </a:bodyPr>
          <a:lstStyle/>
          <a:p>
            <a:pPr marL="8659" defTabSz="623438">
              <a:spcBef>
                <a:spcPts val="82"/>
              </a:spcBef>
            </a:pPr>
            <a:r>
              <a:rPr sz="614" kern="0" spc="-61" dirty="0">
                <a:solidFill>
                  <a:srgbClr val="2A2D2E"/>
                </a:solidFill>
                <a:latin typeface="Lucida Sans"/>
                <a:cs typeface="Lucida Sans"/>
              </a:rPr>
              <a:t>2027</a:t>
            </a:r>
            <a:endParaRPr sz="614" kern="0" dirty="0">
              <a:solidFill>
                <a:sysClr val="windowText" lastClr="000000"/>
              </a:solidFill>
              <a:latin typeface="Lucida Sans"/>
              <a:cs typeface="Lucida San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339163" y="2762191"/>
            <a:ext cx="186170" cy="105006"/>
          </a:xfrm>
          <a:prstGeom prst="rect">
            <a:avLst/>
          </a:prstGeom>
        </p:spPr>
        <p:txBody>
          <a:bodyPr vert="horz" wrap="square" lIns="0" tIns="10391" rIns="0" bIns="0" rtlCol="0">
            <a:spAutoFit/>
          </a:bodyPr>
          <a:lstStyle/>
          <a:p>
            <a:pPr marL="8659" defTabSz="623438">
              <a:spcBef>
                <a:spcPts val="82"/>
              </a:spcBef>
            </a:pPr>
            <a:r>
              <a:rPr sz="614" kern="0" spc="-51" dirty="0">
                <a:solidFill>
                  <a:srgbClr val="2A2D2E"/>
                </a:solidFill>
                <a:latin typeface="Lucida Sans"/>
                <a:cs typeface="Lucida Sans"/>
              </a:rPr>
              <a:t>2028</a:t>
            </a:r>
            <a:endParaRPr sz="614" kern="0" dirty="0">
              <a:solidFill>
                <a:sysClr val="windowText" lastClr="000000"/>
              </a:solidFill>
              <a:latin typeface="Lucida Sans"/>
              <a:cs typeface="Lucida San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709352" y="2762191"/>
            <a:ext cx="184439" cy="105006"/>
          </a:xfrm>
          <a:prstGeom prst="rect">
            <a:avLst/>
          </a:prstGeom>
        </p:spPr>
        <p:txBody>
          <a:bodyPr vert="horz" wrap="square" lIns="0" tIns="10391" rIns="0" bIns="0" rtlCol="0">
            <a:spAutoFit/>
          </a:bodyPr>
          <a:lstStyle/>
          <a:p>
            <a:pPr marL="8659" defTabSz="623438">
              <a:spcBef>
                <a:spcPts val="82"/>
              </a:spcBef>
            </a:pPr>
            <a:r>
              <a:rPr sz="614" kern="0" spc="-55" dirty="0">
                <a:solidFill>
                  <a:srgbClr val="2A2D2E"/>
                </a:solidFill>
                <a:latin typeface="Lucida Sans"/>
                <a:cs typeface="Lucida Sans"/>
              </a:rPr>
              <a:t>2029</a:t>
            </a:r>
            <a:endParaRPr sz="614" kern="0" dirty="0">
              <a:solidFill>
                <a:sysClr val="windowText" lastClr="000000"/>
              </a:solidFill>
              <a:latin typeface="Lucida Sans"/>
              <a:cs typeface="Lucida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93554" y="2628079"/>
            <a:ext cx="63211" cy="105006"/>
          </a:xfrm>
          <a:prstGeom prst="rect">
            <a:avLst/>
          </a:prstGeom>
        </p:spPr>
        <p:txBody>
          <a:bodyPr vert="horz" wrap="square" lIns="0" tIns="10391" rIns="0" bIns="0" rtlCol="0">
            <a:spAutoFit/>
          </a:bodyPr>
          <a:lstStyle/>
          <a:p>
            <a:pPr marL="8659" defTabSz="623438">
              <a:spcBef>
                <a:spcPts val="82"/>
              </a:spcBef>
            </a:pPr>
            <a:r>
              <a:rPr sz="614" kern="0" spc="-34" dirty="0">
                <a:solidFill>
                  <a:srgbClr val="2A2D2E"/>
                </a:solidFill>
                <a:latin typeface="Lucida Sans"/>
                <a:cs typeface="Lucida Sans"/>
              </a:rPr>
              <a:t>0</a:t>
            </a:r>
            <a:endParaRPr sz="614" kern="0" dirty="0">
              <a:solidFill>
                <a:sysClr val="windowText" lastClr="000000"/>
              </a:solidFill>
              <a:latin typeface="Lucida Sans"/>
              <a:cs typeface="Lucida San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892367" y="2085535"/>
            <a:ext cx="164090" cy="105006"/>
          </a:xfrm>
          <a:prstGeom prst="rect">
            <a:avLst/>
          </a:prstGeom>
        </p:spPr>
        <p:txBody>
          <a:bodyPr vert="horz" wrap="square" lIns="0" tIns="10391" rIns="0" bIns="0" rtlCol="0">
            <a:spAutoFit/>
          </a:bodyPr>
          <a:lstStyle/>
          <a:p>
            <a:pPr marL="8659" defTabSz="623438">
              <a:spcBef>
                <a:spcPts val="82"/>
              </a:spcBef>
            </a:pPr>
            <a:r>
              <a:rPr sz="614" kern="0" spc="-48" dirty="0">
                <a:solidFill>
                  <a:srgbClr val="2A2D2E"/>
                </a:solidFill>
                <a:latin typeface="Lucida Sans"/>
                <a:cs typeface="Lucida Sans"/>
              </a:rPr>
              <a:t>$5M</a:t>
            </a:r>
            <a:endParaRPr sz="614" kern="0" dirty="0">
              <a:solidFill>
                <a:sysClr val="windowText" lastClr="000000"/>
              </a:solidFill>
              <a:latin typeface="Lucida Sans"/>
              <a:cs typeface="Lucida San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61120" y="1549087"/>
            <a:ext cx="195695" cy="105006"/>
          </a:xfrm>
          <a:prstGeom prst="rect">
            <a:avLst/>
          </a:prstGeom>
        </p:spPr>
        <p:txBody>
          <a:bodyPr vert="horz" wrap="square" lIns="0" tIns="10391" rIns="0" bIns="0" rtlCol="0">
            <a:spAutoFit/>
          </a:bodyPr>
          <a:lstStyle/>
          <a:p>
            <a:pPr marL="8659" defTabSz="623438">
              <a:spcBef>
                <a:spcPts val="82"/>
              </a:spcBef>
            </a:pPr>
            <a:r>
              <a:rPr sz="614" kern="0" spc="-72" dirty="0">
                <a:solidFill>
                  <a:srgbClr val="2A2D2E"/>
                </a:solidFill>
                <a:latin typeface="Lucida Sans"/>
                <a:cs typeface="Lucida Sans"/>
              </a:rPr>
              <a:t>$10M</a:t>
            </a:r>
            <a:endParaRPr sz="614" kern="0" dirty="0">
              <a:solidFill>
                <a:sysClr val="windowText" lastClr="000000"/>
              </a:solidFill>
              <a:latin typeface="Lucida Sans"/>
              <a:cs typeface="Lucida San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866752" y="1006543"/>
            <a:ext cx="190067" cy="105006"/>
          </a:xfrm>
          <a:prstGeom prst="rect">
            <a:avLst/>
          </a:prstGeom>
        </p:spPr>
        <p:txBody>
          <a:bodyPr vert="horz" wrap="square" lIns="0" tIns="10391" rIns="0" bIns="0" rtlCol="0">
            <a:spAutoFit/>
          </a:bodyPr>
          <a:lstStyle/>
          <a:p>
            <a:pPr marL="8659" defTabSz="623438">
              <a:spcBef>
                <a:spcPts val="82"/>
              </a:spcBef>
            </a:pPr>
            <a:r>
              <a:rPr sz="614" kern="0" spc="-82" dirty="0">
                <a:solidFill>
                  <a:srgbClr val="2A2D2E"/>
                </a:solidFill>
                <a:latin typeface="Lucida Sans"/>
                <a:cs typeface="Lucida Sans"/>
              </a:rPr>
              <a:t>$15M</a:t>
            </a:r>
            <a:endParaRPr sz="614" kern="0" dirty="0">
              <a:solidFill>
                <a:sysClr val="windowText" lastClr="000000"/>
              </a:solidFill>
              <a:latin typeface="Lucida Sans"/>
              <a:cs typeface="Lucida Sans"/>
            </a:endParaRPr>
          </a:p>
        </p:txBody>
      </p:sp>
      <p:graphicFrame>
        <p:nvGraphicFramePr>
          <p:cNvPr id="59" name="object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85166"/>
              </p:ext>
            </p:extLst>
          </p:nvPr>
        </p:nvGraphicFramePr>
        <p:xfrm>
          <a:off x="2989006" y="3097153"/>
          <a:ext cx="6213989" cy="3025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4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2502">
                <a:tc>
                  <a:txBody>
                    <a:bodyPr/>
                    <a:lstStyle/>
                    <a:p>
                      <a:pPr>
                        <a:lnSpc>
                          <a:spcPts val="1055"/>
                        </a:lnSpc>
                      </a:pPr>
                      <a:r>
                        <a:rPr sz="800" spc="-9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Summary</a:t>
                      </a:r>
                      <a:r>
                        <a:rPr sz="800" spc="-10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10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Requests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2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60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Project</a:t>
                      </a:r>
                      <a:r>
                        <a:rPr sz="600" spc="-6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4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No.</a:t>
                      </a:r>
                      <a:r>
                        <a:rPr sz="600" spc="-6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9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/</a:t>
                      </a:r>
                      <a:r>
                        <a:rPr sz="600" spc="-6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Category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29008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6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FY2025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29008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6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FY2026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29008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6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FY2027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29008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6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FY2028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29008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6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FY2029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29008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6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Total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29008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7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PD02013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2039" marB="0">
                    <a:lnT w="9525">
                      <a:solidFill>
                        <a:srgbClr val="7C81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$1,215,000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T w="9525">
                      <a:solidFill>
                        <a:srgbClr val="7C81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T w="9525">
                      <a:solidFill>
                        <a:srgbClr val="7C81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T w="9525">
                      <a:solidFill>
                        <a:srgbClr val="7C81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T w="9525">
                      <a:solidFill>
                        <a:srgbClr val="7C81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R w="9525">
                      <a:solidFill>
                        <a:srgbClr val="7C8185"/>
                      </a:solidFill>
                      <a:prstDash val="solid"/>
                    </a:lnR>
                    <a:lnT w="9525">
                      <a:solidFill>
                        <a:srgbClr val="7C81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$1,215,000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L w="9525">
                      <a:solidFill>
                        <a:srgbClr val="7C8185"/>
                      </a:solidFill>
                      <a:prstDash val="solid"/>
                    </a:lnL>
                    <a:lnT w="9525">
                      <a:solidFill>
                        <a:srgbClr val="7C8185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796">
                <a:tc>
                  <a:txBody>
                    <a:bodyPr/>
                    <a:lstStyle/>
                    <a:p>
                      <a:pPr>
                        <a:lnSpc>
                          <a:spcPts val="1165"/>
                        </a:lnSpc>
                      </a:pPr>
                      <a:r>
                        <a:rPr sz="700" spc="-65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Police</a:t>
                      </a:r>
                      <a:r>
                        <a:rPr sz="700" spc="-95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1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Academy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123">
                <a:tc>
                  <a:txBody>
                    <a:bodyPr/>
                    <a:lstStyle/>
                    <a:p>
                      <a:pPr>
                        <a:lnSpc>
                          <a:spcPts val="1130"/>
                        </a:lnSpc>
                      </a:pPr>
                      <a:r>
                        <a:rPr sz="700" spc="-1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Renovations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7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PD02016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12556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$2,000,000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796">
                <a:tc>
                  <a:txBody>
                    <a:bodyPr/>
                    <a:lstStyle/>
                    <a:p>
                      <a:pPr>
                        <a:lnSpc>
                          <a:spcPts val="1165"/>
                        </a:lnSpc>
                      </a:pPr>
                      <a:r>
                        <a:rPr sz="700" spc="-9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New</a:t>
                      </a:r>
                      <a:r>
                        <a:rPr sz="700" spc="-105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7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Mount</a:t>
                      </a:r>
                      <a:r>
                        <a:rPr sz="700" spc="-105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1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Moriah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123">
                <a:tc>
                  <a:txBody>
                    <a:bodyPr/>
                    <a:lstStyle/>
                    <a:p>
                      <a:pPr>
                        <a:lnSpc>
                          <a:spcPts val="1130"/>
                        </a:lnSpc>
                      </a:pPr>
                      <a:r>
                        <a:rPr sz="700" spc="-1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Station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7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PD03010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12556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$3,000,000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796">
                <a:tc>
                  <a:txBody>
                    <a:bodyPr/>
                    <a:lstStyle/>
                    <a:p>
                      <a:pPr>
                        <a:lnSpc>
                          <a:spcPts val="1165"/>
                        </a:lnSpc>
                      </a:pPr>
                      <a:r>
                        <a:rPr sz="700" spc="-125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Take-</a:t>
                      </a:r>
                      <a:r>
                        <a:rPr sz="700" spc="-9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Home</a:t>
                      </a:r>
                      <a:r>
                        <a:rPr sz="700" spc="-7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25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Car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123">
                <a:tc>
                  <a:txBody>
                    <a:bodyPr/>
                    <a:lstStyle/>
                    <a:p>
                      <a:pPr>
                        <a:lnSpc>
                          <a:spcPts val="1130"/>
                        </a:lnSpc>
                      </a:pPr>
                      <a:r>
                        <a:rPr sz="700" spc="-1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Program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7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PD04031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12556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$10,000,000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$11,000,000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$11,000,000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$11,000,000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$11,000,000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$54,000,000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796">
                <a:tc>
                  <a:txBody>
                    <a:bodyPr/>
                    <a:lstStyle/>
                    <a:p>
                      <a:pPr>
                        <a:lnSpc>
                          <a:spcPts val="1165"/>
                        </a:lnSpc>
                      </a:pPr>
                      <a:r>
                        <a:rPr sz="700" spc="-11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Axon</a:t>
                      </a:r>
                      <a:r>
                        <a:rPr sz="700" spc="-105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1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Enterprise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123">
                <a:tc>
                  <a:txBody>
                    <a:bodyPr/>
                    <a:lstStyle/>
                    <a:p>
                      <a:pPr>
                        <a:lnSpc>
                          <a:spcPts val="1130"/>
                        </a:lnSpc>
                      </a:pPr>
                      <a:r>
                        <a:rPr sz="700" spc="-1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Solution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7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PD04026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12556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$1,400,000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$1,400,000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796">
                <a:tc>
                  <a:txBody>
                    <a:bodyPr/>
                    <a:lstStyle/>
                    <a:p>
                      <a:pPr>
                        <a:lnSpc>
                          <a:spcPts val="1165"/>
                        </a:lnSpc>
                      </a:pPr>
                      <a:r>
                        <a:rPr sz="700" spc="-8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Helicopter</a:t>
                      </a:r>
                      <a:r>
                        <a:rPr sz="700" spc="-5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1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Maintenance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9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7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PD2018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12556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$200,000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spc="-25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>
                    <a:lnR w="9525">
                      <a:solidFill>
                        <a:srgbClr val="7C8185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$200,000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142" marB="0">
                    <a:lnL w="9525">
                      <a:solidFill>
                        <a:srgbClr val="7C8185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0796">
                <a:tc>
                  <a:txBody>
                    <a:bodyPr/>
                    <a:lstStyle/>
                    <a:p>
                      <a:pPr>
                        <a:lnSpc>
                          <a:spcPts val="1165"/>
                        </a:lnSpc>
                      </a:pPr>
                      <a:r>
                        <a:rPr sz="700" spc="-8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Violent</a:t>
                      </a:r>
                      <a:r>
                        <a:rPr sz="700" spc="-95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9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Crime </a:t>
                      </a:r>
                      <a:r>
                        <a:rPr sz="700" spc="-10" dirty="0">
                          <a:solidFill>
                            <a:srgbClr val="0462B6"/>
                          </a:solidFill>
                          <a:latin typeface="Verdana"/>
                          <a:cs typeface="Verdana"/>
                        </a:rPr>
                        <a:t>Building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C8185"/>
                      </a:solidFill>
                      <a:prstDash val="solid"/>
                    </a:lnR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C8185"/>
                      </a:solidFill>
                      <a:prstDash val="solid"/>
                    </a:lnL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4511">
                <a:tc>
                  <a:txBody>
                    <a:bodyPr/>
                    <a:lstStyle/>
                    <a:p>
                      <a:pPr marR="598805">
                        <a:lnSpc>
                          <a:spcPct val="123900"/>
                        </a:lnSpc>
                        <a:spcBef>
                          <a:spcPts val="215"/>
                        </a:spcBef>
                      </a:pPr>
                      <a:r>
                        <a:rPr sz="600" spc="-2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Total</a:t>
                      </a:r>
                      <a:r>
                        <a:rPr sz="600" spc="-3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Summary</a:t>
                      </a:r>
                      <a:r>
                        <a:rPr sz="600" spc="-3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600" spc="-25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600" spc="-10" dirty="0">
                          <a:solidFill>
                            <a:srgbClr val="2A2D2E"/>
                          </a:solidFill>
                          <a:latin typeface="Verdana"/>
                          <a:cs typeface="Verdana"/>
                        </a:rPr>
                        <a:t>Requests</a:t>
                      </a:r>
                      <a:endParaRPr sz="600" dirty="0">
                        <a:latin typeface="Verdana"/>
                        <a:cs typeface="Verdana"/>
                      </a:endParaRPr>
                    </a:p>
                  </a:txBody>
                  <a:tcPr marL="0" marR="0" marT="18617" marB="0">
                    <a:lnT w="9525">
                      <a:solidFill>
                        <a:srgbClr val="7C8185"/>
                      </a:solidFill>
                      <a:prstDash val="solid"/>
                    </a:lnT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$13,815,000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T w="9525">
                      <a:solidFill>
                        <a:srgbClr val="7C8185"/>
                      </a:solidFill>
                      <a:prstDash val="solid"/>
                    </a:lnT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$13,000,000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T w="9525">
                      <a:solidFill>
                        <a:srgbClr val="7C8185"/>
                      </a:solidFill>
                      <a:prstDash val="solid"/>
                    </a:lnT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$12,000,000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T w="9525">
                      <a:solidFill>
                        <a:srgbClr val="7C8185"/>
                      </a:solidFill>
                      <a:prstDash val="solid"/>
                    </a:lnT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$12,000,000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T w="9525">
                      <a:solidFill>
                        <a:srgbClr val="7C8185"/>
                      </a:solidFill>
                      <a:prstDash val="solid"/>
                    </a:lnT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$11,000,000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R w="9525">
                      <a:solidFill>
                        <a:srgbClr val="7C8185"/>
                      </a:solidFill>
                      <a:prstDash val="solid"/>
                    </a:lnR>
                    <a:lnT w="9525">
                      <a:solidFill>
                        <a:srgbClr val="7C8185"/>
                      </a:solidFill>
                      <a:prstDash val="solid"/>
                    </a:lnT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500" b="1" spc="-10" dirty="0">
                          <a:solidFill>
                            <a:srgbClr val="2A2D2E"/>
                          </a:solidFill>
                          <a:latin typeface="Times New Roman"/>
                          <a:cs typeface="Times New Roman"/>
                        </a:rPr>
                        <a:t>$61,815,000</a:t>
                      </a: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L w="9525">
                      <a:solidFill>
                        <a:srgbClr val="7C8185"/>
                      </a:solidFill>
                      <a:prstDash val="solid"/>
                    </a:lnL>
                    <a:lnT w="9525">
                      <a:solidFill>
                        <a:srgbClr val="7C8185"/>
                      </a:solidFill>
                      <a:prstDash val="solid"/>
                    </a:lnT>
                    <a:lnB w="9525">
                      <a:solidFill>
                        <a:srgbClr val="7C81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60" name="object 6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868881" y="6554932"/>
            <a:ext cx="173182" cy="173182"/>
          </a:xfrm>
          <a:prstGeom prst="rect">
            <a:avLst/>
          </a:prstGeom>
        </p:spPr>
      </p:pic>
      <p:sp>
        <p:nvSpPr>
          <p:cNvPr id="61" name="object 61"/>
          <p:cNvSpPr/>
          <p:nvPr/>
        </p:nvSpPr>
        <p:spPr>
          <a:xfrm>
            <a:off x="3868881" y="6502977"/>
            <a:ext cx="4454236" cy="0"/>
          </a:xfrm>
          <a:custGeom>
            <a:avLst/>
            <a:gdLst/>
            <a:ahLst/>
            <a:cxnLst/>
            <a:rect l="l" t="t" r="r" b="b"/>
            <a:pathLst>
              <a:path w="6532880">
                <a:moveTo>
                  <a:pt x="0" y="0"/>
                </a:moveTo>
                <a:lnTo>
                  <a:pt x="65328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623438"/>
            <a:endParaRPr sz="1227" kern="0" dirty="0">
              <a:solidFill>
                <a:sysClr val="windowText" lastClr="000000"/>
              </a:solidFill>
            </a:endParaRPr>
          </a:p>
        </p:txBody>
      </p:sp>
      <p:sp>
        <p:nvSpPr>
          <p:cNvPr id="62" name="object 62"/>
          <p:cNvSpPr txBox="1">
            <a:spLocks noGrp="1"/>
          </p:cNvSpPr>
          <p:nvPr>
            <p:ph type="ftr" sz="quarter" idx="5"/>
          </p:nvPr>
        </p:nvSpPr>
        <p:spPr>
          <a:xfrm>
            <a:off x="4435152" y="4502510"/>
            <a:ext cx="2334899" cy="86055"/>
          </a:xfrm>
          <a:prstGeom prst="rect">
            <a:avLst/>
          </a:prstGeom>
        </p:spPr>
        <p:txBody>
          <a:bodyPr vert="horz" wrap="square" lIns="0" tIns="2165" rIns="0" bIns="0" rtlCol="0">
            <a:spAutoFit/>
          </a:bodyPr>
          <a:lstStyle/>
          <a:p>
            <a:pPr marL="8659" defTabSz="623438">
              <a:spcBef>
                <a:spcPts val="17"/>
              </a:spcBef>
            </a:pPr>
            <a:r>
              <a:rPr kern="0" dirty="0">
                <a:solidFill>
                  <a:prstClr val="black"/>
                </a:solidFill>
              </a:rPr>
              <a:t>City</a:t>
            </a:r>
            <a:r>
              <a:rPr kern="0" spc="-14" dirty="0">
                <a:solidFill>
                  <a:prstClr val="black"/>
                </a:solidFill>
              </a:rPr>
              <a:t> </a:t>
            </a:r>
            <a:r>
              <a:rPr kern="0" dirty="0">
                <a:solidFill>
                  <a:prstClr val="black"/>
                </a:solidFill>
              </a:rPr>
              <a:t>of</a:t>
            </a:r>
            <a:r>
              <a:rPr kern="0" spc="-14" dirty="0">
                <a:solidFill>
                  <a:prstClr val="black"/>
                </a:solidFill>
              </a:rPr>
              <a:t> </a:t>
            </a:r>
            <a:r>
              <a:rPr kern="0" dirty="0">
                <a:solidFill>
                  <a:prstClr val="black"/>
                </a:solidFill>
              </a:rPr>
              <a:t>Memphis</a:t>
            </a:r>
            <a:r>
              <a:rPr kern="0" spc="-14" dirty="0">
                <a:solidFill>
                  <a:prstClr val="black"/>
                </a:solidFill>
              </a:rPr>
              <a:t> </a:t>
            </a:r>
            <a:r>
              <a:rPr kern="0" dirty="0">
                <a:solidFill>
                  <a:prstClr val="black"/>
                </a:solidFill>
              </a:rPr>
              <a:t>Proposed</a:t>
            </a:r>
            <a:r>
              <a:rPr kern="0" spc="-14" dirty="0">
                <a:solidFill>
                  <a:prstClr val="black"/>
                </a:solidFill>
              </a:rPr>
              <a:t> </a:t>
            </a:r>
            <a:r>
              <a:rPr kern="0" dirty="0">
                <a:solidFill>
                  <a:prstClr val="black"/>
                </a:solidFill>
              </a:rPr>
              <a:t>Budget</a:t>
            </a:r>
            <a:r>
              <a:rPr kern="0" spc="-14" dirty="0">
                <a:solidFill>
                  <a:prstClr val="black"/>
                </a:solidFill>
              </a:rPr>
              <a:t> </a:t>
            </a:r>
            <a:r>
              <a:rPr kern="0" dirty="0">
                <a:solidFill>
                  <a:prstClr val="black"/>
                </a:solidFill>
              </a:rPr>
              <a:t>CIP</a:t>
            </a:r>
            <a:r>
              <a:rPr kern="0" spc="-14" dirty="0">
                <a:solidFill>
                  <a:prstClr val="black"/>
                </a:solidFill>
              </a:rPr>
              <a:t> </a:t>
            </a:r>
            <a:r>
              <a:rPr kern="0" spc="-7" dirty="0">
                <a:solidFill>
                  <a:prstClr val="black"/>
                </a:solidFill>
              </a:rPr>
              <a:t>FY25-</a:t>
            </a:r>
            <a:r>
              <a:rPr kern="0" spc="-17" dirty="0">
                <a:solidFill>
                  <a:prstClr val="black"/>
                </a:solidFill>
              </a:rPr>
              <a:t>29</a:t>
            </a:r>
          </a:p>
        </p:txBody>
      </p:sp>
      <p:sp>
        <p:nvSpPr>
          <p:cNvPr id="63" name="object 63"/>
          <p:cNvSpPr txBox="1">
            <a:spLocks noGrp="1"/>
          </p:cNvSpPr>
          <p:nvPr>
            <p:ph type="sldNum" sz="quarter" idx="7"/>
          </p:nvPr>
        </p:nvSpPr>
        <p:spPr>
          <a:xfrm>
            <a:off x="14090589" y="4502510"/>
            <a:ext cx="473364" cy="86055"/>
          </a:xfrm>
          <a:prstGeom prst="rect">
            <a:avLst/>
          </a:prstGeom>
        </p:spPr>
        <p:txBody>
          <a:bodyPr vert="horz" wrap="square" lIns="0" tIns="2165" rIns="0" bIns="0" rtlCol="0">
            <a:spAutoFit/>
          </a:bodyPr>
          <a:lstStyle/>
          <a:p>
            <a:pPr marL="8659" defTabSz="623438">
              <a:spcBef>
                <a:spcPts val="17"/>
              </a:spcBef>
            </a:pPr>
            <a:r>
              <a:rPr kern="0" dirty="0">
                <a:solidFill>
                  <a:prstClr val="black"/>
                </a:solidFill>
              </a:rPr>
              <a:t>Page</a:t>
            </a:r>
            <a:r>
              <a:rPr kern="0" spc="-27" dirty="0">
                <a:solidFill>
                  <a:prstClr val="black"/>
                </a:solidFill>
              </a:rPr>
              <a:t> </a:t>
            </a:r>
            <a:fld id="{81D60167-4931-47E6-BA6A-407CBD079E47}" type="slidenum">
              <a:rPr kern="0" spc="-17" dirty="0">
                <a:solidFill>
                  <a:prstClr val="black"/>
                </a:solidFill>
              </a:rPr>
              <a:pPr marL="8659" defTabSz="623438">
                <a:spcBef>
                  <a:spcPts val="17"/>
                </a:spcBef>
              </a:pPr>
              <a:t>6</a:t>
            </a:fld>
            <a:endParaRPr kern="0" spc="-17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911C7E0-3F8A-C431-9995-6299D623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5021" y="6460141"/>
            <a:ext cx="6129075" cy="397860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59D21E-6DA3-375E-750C-7E132EED328D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A29EEC1-86E8-DE4B-E72A-961EB48A2777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E4FF983E-C217-F195-3E32-FA3F0C4FA4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2EAA917-CDF9-CB0B-15BA-36D253ECCCD5}"/>
              </a:ext>
            </a:extLst>
          </p:cNvPr>
          <p:cNvSpPr txBox="1"/>
          <p:nvPr/>
        </p:nvSpPr>
        <p:spPr>
          <a:xfrm>
            <a:off x="14332" y="492847"/>
            <a:ext cx="1217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FY25 Operating Budget Request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27405F1-871C-AAF1-CBC7-DA0F31CF1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8902" y="1329227"/>
            <a:ext cx="7908527" cy="569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Strategic priorities addressed by this budget: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698D2F1F-22C3-6C55-4C40-79656AF0E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7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C2E84D-A615-40CB-CB85-59DE9E3373B5}"/>
              </a:ext>
            </a:extLst>
          </p:cNvPr>
          <p:cNvSpPr txBox="1">
            <a:spLocks/>
          </p:cNvSpPr>
          <p:nvPr/>
        </p:nvSpPr>
        <p:spPr>
          <a:xfrm>
            <a:off x="516712" y="6459367"/>
            <a:ext cx="7335025" cy="3854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CF1E0E-F104-65B1-CD0C-CBBCABCE6959}"/>
              </a:ext>
            </a:extLst>
          </p:cNvPr>
          <p:cNvSpPr txBox="1"/>
          <p:nvPr/>
        </p:nvSpPr>
        <p:spPr>
          <a:xfrm>
            <a:off x="737429" y="1845118"/>
            <a:ext cx="1077871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Public Safety</a:t>
            </a:r>
          </a:p>
          <a:p>
            <a:pPr lvl="0"/>
            <a:endParaRPr lang="en-US" sz="24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Perform Operation Code Zero details twice a month to reduce crime by focusing on Strategic Enforcement  &amp; Intervention, Community Engagement, and Prevention strategies throughout the city.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Focus on violent repeat offenders to support crime reduction efforts( e.g., GVIP, prosecution, referrals, etc.)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Enhance traffic enforcement on various shifts citywide to reduce reckless driving and traffic related fatalities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Continue to focus on increasing hiring and retention of commissioned officers</a:t>
            </a:r>
          </a:p>
        </p:txBody>
      </p:sp>
    </p:spTree>
    <p:extLst>
      <p:ext uri="{BB962C8B-B14F-4D97-AF65-F5344CB8AC3E}">
        <p14:creationId xmlns:p14="http://schemas.microsoft.com/office/powerpoint/2010/main" val="401586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911C7E0-3F8A-C431-9995-6299D623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5021" y="6460141"/>
            <a:ext cx="6129075" cy="397860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59D21E-6DA3-375E-750C-7E132EED328D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A29EEC1-86E8-DE4B-E72A-961EB48A2777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E4FF983E-C217-F195-3E32-FA3F0C4FA4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2EAA917-CDF9-CB0B-15BA-36D253ECCCD5}"/>
              </a:ext>
            </a:extLst>
          </p:cNvPr>
          <p:cNvSpPr txBox="1"/>
          <p:nvPr/>
        </p:nvSpPr>
        <p:spPr>
          <a:xfrm>
            <a:off x="14332" y="492847"/>
            <a:ext cx="1217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FY25 Operating Budget Request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27405F1-871C-AAF1-CBC7-DA0F31CF1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8902" y="1329227"/>
            <a:ext cx="7908527" cy="569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Strategic priorities addressed by this budget: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698D2F1F-22C3-6C55-4C40-79656AF0E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8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C2E84D-A615-40CB-CB85-59DE9E3373B5}"/>
              </a:ext>
            </a:extLst>
          </p:cNvPr>
          <p:cNvSpPr txBox="1">
            <a:spLocks/>
          </p:cNvSpPr>
          <p:nvPr/>
        </p:nvSpPr>
        <p:spPr>
          <a:xfrm>
            <a:off x="516712" y="6459367"/>
            <a:ext cx="7335025" cy="3854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CF1E0E-F104-65B1-CD0C-CBBCABCE6959}"/>
              </a:ext>
            </a:extLst>
          </p:cNvPr>
          <p:cNvSpPr txBox="1"/>
          <p:nvPr/>
        </p:nvSpPr>
        <p:spPr>
          <a:xfrm>
            <a:off x="737429" y="1845118"/>
            <a:ext cx="10752206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Technology</a:t>
            </a:r>
          </a:p>
          <a:p>
            <a:pPr lvl="0"/>
            <a:endParaRPr lang="en-US" sz="24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Enhance the current public-facing data reporting system on our website to inform the community regarding crime and policing activities.</a:t>
            </a:r>
          </a:p>
          <a:p>
            <a:pPr lvl="0"/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Increase the number of cameras in the FUSUS  (Connect2Memphis) solution through our public and private partnership</a:t>
            </a:r>
          </a:p>
          <a:p>
            <a:pPr lvl="0"/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Upgrade the infrastructure of the RTCC to support the growth of the camera network system</a:t>
            </a:r>
          </a:p>
          <a:p>
            <a:pPr lvl="0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81197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911C7E0-3F8A-C431-9995-6299D623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5021" y="6460141"/>
            <a:ext cx="6129075" cy="397860"/>
          </a:xfrm>
        </p:spPr>
        <p:txBody>
          <a:bodyPr/>
          <a:lstStyle/>
          <a:p>
            <a:pPr algn="l"/>
            <a:r>
              <a:rPr lang="en-US" sz="1281" b="1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59D21E-6DA3-375E-750C-7E132EED328D}"/>
              </a:ext>
            </a:extLst>
          </p:cNvPr>
          <p:cNvCxnSpPr>
            <a:cxnSpLocks/>
          </p:cNvCxnSpPr>
          <p:nvPr/>
        </p:nvCxnSpPr>
        <p:spPr>
          <a:xfrm>
            <a:off x="14332" y="6365152"/>
            <a:ext cx="8339786" cy="36487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A29EEC1-86E8-DE4B-E72A-961EB48A2777}"/>
              </a:ext>
            </a:extLst>
          </p:cNvPr>
          <p:cNvCxnSpPr>
            <a:cxnSpLocks/>
          </p:cNvCxnSpPr>
          <p:nvPr/>
        </p:nvCxnSpPr>
        <p:spPr>
          <a:xfrm>
            <a:off x="10597896" y="6365152"/>
            <a:ext cx="1594104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E4FF983E-C217-F195-3E32-FA3F0C4FA4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6132" y="5935432"/>
            <a:ext cx="1999750" cy="569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2EAA917-CDF9-CB0B-15BA-36D253ECCCD5}"/>
              </a:ext>
            </a:extLst>
          </p:cNvPr>
          <p:cNvSpPr txBox="1"/>
          <p:nvPr/>
        </p:nvSpPr>
        <p:spPr>
          <a:xfrm>
            <a:off x="0" y="84862"/>
            <a:ext cx="1217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F506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FY25 Operating Budget Request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27405F1-871C-AAF1-CBC7-DA0F31CF1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4570" y="973587"/>
            <a:ext cx="7908527" cy="569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Strategic priorities addressed by this budget: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698D2F1F-22C3-6C55-4C40-79656AF0E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024" y="6459367"/>
            <a:ext cx="1105848" cy="385496"/>
          </a:xfrm>
        </p:spPr>
        <p:txBody>
          <a:bodyPr/>
          <a:lstStyle/>
          <a:p>
            <a:fld id="{BB428688-6DBD-477D-BB0B-989C4294FE94}" type="slidenum">
              <a:rPr lang="en-US" sz="1281" b="1">
                <a:solidFill>
                  <a:schemeClr val="tx1"/>
                </a:solidFill>
              </a:rPr>
              <a:t>9</a:t>
            </a:fld>
            <a:endParaRPr lang="en-US" sz="1281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C2E84D-A615-40CB-CB85-59DE9E3373B5}"/>
              </a:ext>
            </a:extLst>
          </p:cNvPr>
          <p:cNvSpPr txBox="1">
            <a:spLocks/>
          </p:cNvSpPr>
          <p:nvPr/>
        </p:nvSpPr>
        <p:spPr>
          <a:xfrm>
            <a:off x="516712" y="6459367"/>
            <a:ext cx="7335025" cy="3854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81" b="1" dirty="0">
                <a:solidFill>
                  <a:schemeClr val="tx1"/>
                </a:solidFill>
              </a:rPr>
              <a:t>Police Services - FY25 Operating Budget Request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CF1E0E-F104-65B1-CD0C-CBBCABCE6959}"/>
              </a:ext>
            </a:extLst>
          </p:cNvPr>
          <p:cNvSpPr txBox="1"/>
          <p:nvPr/>
        </p:nvSpPr>
        <p:spPr>
          <a:xfrm>
            <a:off x="14333" y="1212749"/>
            <a:ext cx="11933539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Leadership</a:t>
            </a:r>
          </a:p>
          <a:p>
            <a:pPr lvl="0"/>
            <a:endParaRPr lang="en-US" sz="24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Expand Memphis Police Leadership Academy in Partnership with the University of Tennessee (Major Cities Chiefs-MCAA).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Establish a formal International Association of Chiefs of Police (</a:t>
            </a:r>
            <a:r>
              <a:rPr lang="en-US" sz="2400" dirty="0" err="1"/>
              <a:t>IACP</a:t>
            </a:r>
            <a:r>
              <a:rPr lang="en-US" sz="2400" dirty="0"/>
              <a:t>) mentoring program for executive ranks.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Ensure Mid-Management personnel receive leadership training, i.e., FBI, PERF, SPI, and Northwestern.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Establish peer exchange shadowing opportunities within the City government and external partners. </a:t>
            </a:r>
          </a:p>
          <a:p>
            <a:pPr lvl="0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51744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3.xml><?xml version="1.0" encoding="utf-8"?>
<a:theme xmlns:a="http://schemas.openxmlformats.org/drawingml/2006/main" name="1_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ae8413a-0bdb-4a4e-93d5-1b2bf2f5cf7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7400E262D95840994469A717FC10E6" ma:contentTypeVersion="8" ma:contentTypeDescription="Create a new document." ma:contentTypeScope="" ma:versionID="1d6a57ba233aa5fb0929d8ee6eaf46e9">
  <xsd:schema xmlns:xsd="http://www.w3.org/2001/XMLSchema" xmlns:xs="http://www.w3.org/2001/XMLSchema" xmlns:p="http://schemas.microsoft.com/office/2006/metadata/properties" xmlns:ns3="eae8413a-0bdb-4a4e-93d5-1b2bf2f5cf7e" xmlns:ns4="17ea1be6-a536-42fe-817e-649b008c2c42" targetNamespace="http://schemas.microsoft.com/office/2006/metadata/properties" ma:root="true" ma:fieldsID="8c487a6f8b15d254512690dfd09e3fe6" ns3:_="" ns4:_="">
    <xsd:import namespace="eae8413a-0bdb-4a4e-93d5-1b2bf2f5cf7e"/>
    <xsd:import namespace="17ea1be6-a536-42fe-817e-649b008c2c4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e8413a-0bdb-4a4e-93d5-1b2bf2f5cf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a1be6-a536-42fe-817e-649b008c2c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CDB9C7-CEE4-4380-B5EF-658527FB8B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4AD1AA-A330-4C65-BB5B-42CEA7435C0C}">
  <ds:schemaRefs>
    <ds:schemaRef ds:uri="http://schemas.microsoft.com/office/infopath/2007/PartnerControls"/>
    <ds:schemaRef ds:uri="http://purl.org/dc/elements/1.1/"/>
    <ds:schemaRef ds:uri="17ea1be6-a536-42fe-817e-649b008c2c42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eae8413a-0bdb-4a4e-93d5-1b2bf2f5cf7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2BEF46D-4F64-45B0-80BF-81AD6AF48D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e8413a-0bdb-4a4e-93d5-1b2bf2f5cf7e"/>
    <ds:schemaRef ds:uri="17ea1be6-a536-42fe-817e-649b008c2c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21607</TotalTime>
  <Words>1321</Words>
  <Application>Microsoft Office PowerPoint</Application>
  <PresentationFormat>Widescreen</PresentationFormat>
  <Paragraphs>308</Paragraphs>
  <Slides>29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45" baseType="lpstr">
      <vt:lpstr>Aptos</vt:lpstr>
      <vt:lpstr>Arial</vt:lpstr>
      <vt:lpstr>Arial Black</vt:lpstr>
      <vt:lpstr>Calibri</vt:lpstr>
      <vt:lpstr>Calibri Light</vt:lpstr>
      <vt:lpstr>Gill Sans MT</vt:lpstr>
      <vt:lpstr>Lato</vt:lpstr>
      <vt:lpstr>Lucida Sans</vt:lpstr>
      <vt:lpstr>Merriweather Sans</vt:lpstr>
      <vt:lpstr>Times New Roman</vt:lpstr>
      <vt:lpstr>Verdana</vt:lpstr>
      <vt:lpstr>Wingdings 2</vt:lpstr>
      <vt:lpstr>Office Theme</vt:lpstr>
      <vt:lpstr>Dividend</vt:lpstr>
      <vt:lpstr>1_Dividend</vt:lpstr>
      <vt:lpstr>1_Office Theme</vt:lpstr>
      <vt:lpstr>PowerPoint Presentation</vt:lpstr>
      <vt:lpstr>THE GUIDING IDEAOLOGY FOR THE MEMPHIS POLICE DEPARTMENT </vt:lpstr>
      <vt:lpstr> MPD FY 23/24 Accomplishments </vt:lpstr>
      <vt:lpstr>PowerPoint Presentation</vt:lpstr>
      <vt:lpstr>MPD Public Safety Strategic Measures  </vt:lpstr>
      <vt:lpstr>Police Services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Overtime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ARPA FUNDING HAS ENABLED THE MPD TO RECRUIT AGGRESSIVELY OVER THE PAST TWO YEARS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Ryan, James</dc:creator>
  <cp:lastModifiedBy>Isom, Melvin</cp:lastModifiedBy>
  <cp:revision>200</cp:revision>
  <cp:lastPrinted>2024-05-13T18:29:41Z</cp:lastPrinted>
  <dcterms:created xsi:type="dcterms:W3CDTF">2024-03-19T14:27:33Z</dcterms:created>
  <dcterms:modified xsi:type="dcterms:W3CDTF">2024-05-15T23:02:32Z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34376f5-a622-4e53-a591-0432f32c2e47_Enabled">
    <vt:lpwstr>true</vt:lpwstr>
  </property>
  <property fmtid="{D5CDD505-2E9C-101B-9397-08002B2CF9AE}" pid="3" name="MSIP_Label_b34376f5-a622-4e53-a591-0432f32c2e47_SetDate">
    <vt:lpwstr>2024-03-20T14:13:36Z</vt:lpwstr>
  </property>
  <property fmtid="{D5CDD505-2E9C-101B-9397-08002B2CF9AE}" pid="4" name="MSIP_Label_b34376f5-a622-4e53-a591-0432f32c2e47_Method">
    <vt:lpwstr>Privileged</vt:lpwstr>
  </property>
  <property fmtid="{D5CDD505-2E9C-101B-9397-08002B2CF9AE}" pid="5" name="MSIP_Label_b34376f5-a622-4e53-a591-0432f32c2e47_Name">
    <vt:lpwstr>b34376f5-a622-4e53-a591-0432f32c2e47</vt:lpwstr>
  </property>
  <property fmtid="{D5CDD505-2E9C-101B-9397-08002B2CF9AE}" pid="6" name="MSIP_Label_b34376f5-a622-4e53-a591-0432f32c2e47_SiteId">
    <vt:lpwstr>41647561-6537-4423-96a9-859e89f8919f</vt:lpwstr>
  </property>
  <property fmtid="{D5CDD505-2E9C-101B-9397-08002B2CF9AE}" pid="7" name="MSIP_Label_b34376f5-a622-4e53-a591-0432f32c2e47_ActionId">
    <vt:lpwstr>bdc55f9a-9d22-4661-ad2c-0544d73c1d13</vt:lpwstr>
  </property>
  <property fmtid="{D5CDD505-2E9C-101B-9397-08002B2CF9AE}" pid="8" name="MSIP_Label_b34376f5-a622-4e53-a591-0432f32c2e47_ContentBits">
    <vt:lpwstr>0</vt:lpwstr>
  </property>
  <property fmtid="{D5CDD505-2E9C-101B-9397-08002B2CF9AE}" pid="9" name="ContentTypeId">
    <vt:lpwstr>0x0101001E7400E262D95840994469A717FC10E6</vt:lpwstr>
  </property>
</Properties>
</file>