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iFAJR7MBTbOlI2DajHmsaIau7O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mbed.domo.com/cards/oVPy" TargetMode="External"/><Relationship Id="rId3" Type="http://schemas.openxmlformats.org/officeDocument/2006/relationships/hyperlink" Target="https://github.com/theimpending/MemphisMovessMATA/blob/main/new/carpooling.htm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https://embed.domo.com/cards/oVPy</a:t>
            </a:r>
            <a:r>
              <a:rPr lang="en-US"/>
              <a:t> j ||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https://github.com/theimpending/MemphisMovessMATA/blob/main/new/carpooling.html</a:t>
            </a:r>
            <a:r>
              <a:rPr lang="en-US"/>
              <a:t> </a:t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4.jpg"/><Relationship Id="rId7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flipH="1" rot="-3450361">
            <a:off x="-4153347" y="6009170"/>
            <a:ext cx="8063679" cy="6934764"/>
          </a:xfrm>
          <a:custGeom>
            <a:rect b="b" l="l" r="r" t="t"/>
            <a:pathLst>
              <a:path extrusionOk="0" h="6934764" w="8063679">
                <a:moveTo>
                  <a:pt x="8063678" y="0"/>
                </a:moveTo>
                <a:lnTo>
                  <a:pt x="0" y="0"/>
                </a:lnTo>
                <a:lnTo>
                  <a:pt x="0" y="6934764"/>
                </a:lnTo>
                <a:lnTo>
                  <a:pt x="8063678" y="6934764"/>
                </a:lnTo>
                <a:lnTo>
                  <a:pt x="80636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4214711">
            <a:off x="-791536" y="-2600627"/>
            <a:ext cx="8952001" cy="7698720"/>
          </a:xfrm>
          <a:custGeom>
            <a:rect b="b" l="l" r="r" t="t"/>
            <a:pathLst>
              <a:path extrusionOk="0" h="7698720" w="8952001">
                <a:moveTo>
                  <a:pt x="0" y="0"/>
                </a:moveTo>
                <a:lnTo>
                  <a:pt x="8952001" y="0"/>
                </a:lnTo>
                <a:lnTo>
                  <a:pt x="8952001" y="7698721"/>
                </a:lnTo>
                <a:lnTo>
                  <a:pt x="0" y="7698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"/>
          <p:cNvGrpSpPr/>
          <p:nvPr/>
        </p:nvGrpSpPr>
        <p:grpSpPr>
          <a:xfrm>
            <a:off x="1352628" y="2123040"/>
            <a:ext cx="6668708" cy="6668708"/>
            <a:chOff x="0" y="0"/>
            <a:chExt cx="812800" cy="812800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"/>
          <p:cNvGrpSpPr/>
          <p:nvPr/>
        </p:nvGrpSpPr>
        <p:grpSpPr>
          <a:xfrm>
            <a:off x="1596657" y="2367069"/>
            <a:ext cx="6180650" cy="6180650"/>
            <a:chOff x="0" y="0"/>
            <a:chExt cx="812800" cy="81280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2089882" y="2978561"/>
            <a:ext cx="5194199" cy="4957666"/>
            <a:chOff x="-366471" y="-11891"/>
            <a:chExt cx="15572971" cy="14863810"/>
          </a:xfrm>
        </p:grpSpPr>
        <p:sp>
          <p:nvSpPr>
            <p:cNvPr id="93" name="Google Shape;93;p1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293A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4570" r="-2456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"/>
          <p:cNvSpPr/>
          <p:nvPr/>
        </p:nvSpPr>
        <p:spPr>
          <a:xfrm flipH="1">
            <a:off x="938274" y="1782005"/>
            <a:ext cx="3675388" cy="7350777"/>
          </a:xfrm>
          <a:custGeom>
            <a:rect b="b" l="l" r="r" t="t"/>
            <a:pathLst>
              <a:path extrusionOk="0" h="7350777" w="3675388">
                <a:moveTo>
                  <a:pt x="3675388" y="0"/>
                </a:moveTo>
                <a:lnTo>
                  <a:pt x="0" y="0"/>
                </a:lnTo>
                <a:lnTo>
                  <a:pt x="0" y="7350777"/>
                </a:lnTo>
                <a:lnTo>
                  <a:pt x="3675388" y="7350777"/>
                </a:lnTo>
                <a:lnTo>
                  <a:pt x="367538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7" name="Google Shape;97;p1"/>
          <p:cNvGrpSpPr/>
          <p:nvPr/>
        </p:nvGrpSpPr>
        <p:grpSpPr>
          <a:xfrm>
            <a:off x="4441576" y="8960696"/>
            <a:ext cx="344172" cy="344172"/>
            <a:chOff x="0" y="0"/>
            <a:chExt cx="812800" cy="812800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4441576" y="1632228"/>
            <a:ext cx="344172" cy="344172"/>
            <a:chOff x="0" y="0"/>
            <a:chExt cx="812800" cy="812800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"/>
          <p:cNvSpPr/>
          <p:nvPr/>
        </p:nvSpPr>
        <p:spPr>
          <a:xfrm>
            <a:off x="16604966" y="1147692"/>
            <a:ext cx="838323" cy="681137"/>
          </a:xfrm>
          <a:custGeom>
            <a:rect b="b" l="l" r="r" t="t"/>
            <a:pathLst>
              <a:path extrusionOk="0" h="681137" w="838323">
                <a:moveTo>
                  <a:pt x="0" y="0"/>
                </a:moveTo>
                <a:lnTo>
                  <a:pt x="838323" y="0"/>
                </a:lnTo>
                <a:lnTo>
                  <a:pt x="838323" y="681137"/>
                </a:lnTo>
                <a:lnTo>
                  <a:pt x="0" y="681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4" name="Google Shape;104;p1"/>
          <p:cNvGrpSpPr/>
          <p:nvPr/>
        </p:nvGrpSpPr>
        <p:grpSpPr>
          <a:xfrm>
            <a:off x="5797995" y="-1532449"/>
            <a:ext cx="2414087" cy="2414087"/>
            <a:chOff x="0" y="0"/>
            <a:chExt cx="812800" cy="812800"/>
          </a:xfrm>
        </p:grpSpPr>
        <p:sp>
          <p:nvSpPr>
            <p:cNvPr id="105" name="Google Shape;105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>
            <a:off x="5100419" y="9715673"/>
            <a:ext cx="1637332" cy="1637332"/>
            <a:chOff x="0" y="0"/>
            <a:chExt cx="812800" cy="812800"/>
          </a:xfrm>
        </p:grpSpPr>
        <p:sp>
          <p:nvSpPr>
            <p:cNvPr id="108" name="Google Shape;108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"/>
          <p:cNvGrpSpPr/>
          <p:nvPr/>
        </p:nvGrpSpPr>
        <p:grpSpPr>
          <a:xfrm>
            <a:off x="7926294" y="8175059"/>
            <a:ext cx="571577" cy="571577"/>
            <a:chOff x="0" y="0"/>
            <a:chExt cx="812800" cy="812800"/>
          </a:xfrm>
        </p:grpSpPr>
        <p:sp>
          <p:nvSpPr>
            <p:cNvPr id="111" name="Google Shape;111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"/>
          <p:cNvGrpSpPr/>
          <p:nvPr/>
        </p:nvGrpSpPr>
        <p:grpSpPr>
          <a:xfrm>
            <a:off x="9144000" y="918565"/>
            <a:ext cx="619662" cy="619662"/>
            <a:chOff x="0" y="0"/>
            <a:chExt cx="812800" cy="812800"/>
          </a:xfrm>
        </p:grpSpPr>
        <p:sp>
          <p:nvSpPr>
            <p:cNvPr id="114" name="Google Shape;114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"/>
          <p:cNvGrpSpPr/>
          <p:nvPr/>
        </p:nvGrpSpPr>
        <p:grpSpPr>
          <a:xfrm>
            <a:off x="11856987" y="4758356"/>
            <a:ext cx="9495957" cy="933134"/>
            <a:chOff x="0" y="-38100"/>
            <a:chExt cx="2500993" cy="245764"/>
          </a:xfrm>
        </p:grpSpPr>
        <p:sp>
          <p:nvSpPr>
            <p:cNvPr id="117" name="Google Shape;117;p1"/>
            <p:cNvSpPr/>
            <p:nvPr/>
          </p:nvSpPr>
          <p:spPr>
            <a:xfrm>
              <a:off x="0" y="0"/>
              <a:ext cx="2500993" cy="207664"/>
            </a:xfrm>
            <a:custGeom>
              <a:rect b="b" l="l" r="r" t="t"/>
              <a:pathLst>
                <a:path extrusionOk="0" h="207664" w="2500993">
                  <a:moveTo>
                    <a:pt x="81529" y="0"/>
                  </a:moveTo>
                  <a:lnTo>
                    <a:pt x="2419464" y="0"/>
                  </a:lnTo>
                  <a:cubicBezTo>
                    <a:pt x="2464491" y="0"/>
                    <a:pt x="2500993" y="36502"/>
                    <a:pt x="2500993" y="81529"/>
                  </a:cubicBezTo>
                  <a:lnTo>
                    <a:pt x="2500993" y="126135"/>
                  </a:lnTo>
                  <a:cubicBezTo>
                    <a:pt x="2500993" y="171162"/>
                    <a:pt x="2464491" y="207664"/>
                    <a:pt x="2419464" y="207664"/>
                  </a:cubicBezTo>
                  <a:lnTo>
                    <a:pt x="81529" y="207664"/>
                  </a:lnTo>
                  <a:cubicBezTo>
                    <a:pt x="36502" y="207664"/>
                    <a:pt x="0" y="171162"/>
                    <a:pt x="0" y="126135"/>
                  </a:cubicBezTo>
                  <a:lnTo>
                    <a:pt x="0" y="81529"/>
                  </a:lnTo>
                  <a:cubicBezTo>
                    <a:pt x="0" y="36502"/>
                    <a:pt x="36502" y="0"/>
                    <a:pt x="81529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0" y="-38100"/>
              <a:ext cx="2500993" cy="245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"/>
          <p:cNvSpPr/>
          <p:nvPr/>
        </p:nvSpPr>
        <p:spPr>
          <a:xfrm>
            <a:off x="16786311" y="8795030"/>
            <a:ext cx="581661" cy="581661"/>
          </a:xfrm>
          <a:custGeom>
            <a:rect b="b" l="l" r="r" t="t"/>
            <a:pathLst>
              <a:path extrusionOk="0" h="581661" w="581661">
                <a:moveTo>
                  <a:pt x="0" y="0"/>
                </a:moveTo>
                <a:lnTo>
                  <a:pt x="581661" y="0"/>
                </a:lnTo>
                <a:lnTo>
                  <a:pt x="581661" y="581661"/>
                </a:lnTo>
                <a:lnTo>
                  <a:pt x="0" y="581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"/>
          <p:cNvSpPr txBox="1"/>
          <p:nvPr/>
        </p:nvSpPr>
        <p:spPr>
          <a:xfrm>
            <a:off x="8401056" y="2388190"/>
            <a:ext cx="9752663" cy="2514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03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Memphis Moves sMATA Presents:</a:t>
            </a:r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14696304" y="1100067"/>
            <a:ext cx="1786782" cy="82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12070051" y="4860943"/>
            <a:ext cx="6083668" cy="729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3" u="none" cap="none" strike="noStrike">
                <a:solidFill>
                  <a:srgbClr val="293A56"/>
                </a:solidFill>
                <a:latin typeface="Arial"/>
                <a:ea typeface="Arial"/>
                <a:cs typeface="Arial"/>
                <a:sym typeface="Arial"/>
              </a:rPr>
              <a:t>Ride-Sharing Service App</a:t>
            </a:r>
            <a:endParaRPr/>
          </a:p>
        </p:txBody>
      </p:sp>
      <p:sp>
        <p:nvSpPr>
          <p:cNvPr id="123" name="Google Shape;123;p1"/>
          <p:cNvSpPr/>
          <p:nvPr/>
        </p:nvSpPr>
        <p:spPr>
          <a:xfrm>
            <a:off x="6565250" y="1710313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5" y="0"/>
                </a:lnTo>
                <a:lnTo>
                  <a:pt x="888185" y="349722"/>
                </a:lnTo>
                <a:lnTo>
                  <a:pt x="0" y="349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"/>
          <p:cNvSpPr/>
          <p:nvPr/>
        </p:nvSpPr>
        <p:spPr>
          <a:xfrm>
            <a:off x="9763662" y="8795030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4" y="0"/>
                </a:lnTo>
                <a:lnTo>
                  <a:pt x="888184" y="349723"/>
                </a:lnTo>
                <a:lnTo>
                  <a:pt x="0" y="349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0"/>
          <p:cNvGrpSpPr/>
          <p:nvPr/>
        </p:nvGrpSpPr>
        <p:grpSpPr>
          <a:xfrm rot="-5400000">
            <a:off x="9724129" y="-784026"/>
            <a:ext cx="13169448" cy="13169448"/>
            <a:chOff x="0" y="0"/>
            <a:chExt cx="812800" cy="812800"/>
          </a:xfrm>
        </p:grpSpPr>
        <p:sp>
          <p:nvSpPr>
            <p:cNvPr id="254" name="Google Shape;25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78BACE">
                    <a:alpha val="97647"/>
                  </a:srgbClr>
                </a:gs>
                <a:gs pos="100000">
                  <a:srgbClr val="38567B">
                    <a:alpha val="9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0"/>
          <p:cNvGrpSpPr/>
          <p:nvPr/>
        </p:nvGrpSpPr>
        <p:grpSpPr>
          <a:xfrm>
            <a:off x="9934079" y="-471861"/>
            <a:ext cx="13120873" cy="12735455"/>
            <a:chOff x="-23042" y="66269"/>
            <a:chExt cx="6542159" cy="6349987"/>
          </a:xfrm>
        </p:grpSpPr>
        <p:sp>
          <p:nvSpPr>
            <p:cNvPr id="257" name="Google Shape;257;p10"/>
            <p:cNvSpPr/>
            <p:nvPr/>
          </p:nvSpPr>
          <p:spPr>
            <a:xfrm>
              <a:off x="-23042" y="119185"/>
              <a:ext cx="6542159" cy="6244242"/>
            </a:xfrm>
            <a:custGeom>
              <a:rect b="b" l="l" r="r" t="t"/>
              <a:pathLst>
                <a:path extrusionOk="0"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550" r="-4955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73038" y="66269"/>
              <a:ext cx="6350000" cy="6349987"/>
            </a:xfrm>
            <a:custGeom>
              <a:rect b="b" l="l" r="r" t="t"/>
              <a:pathLst>
                <a:path extrusionOk="0"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10"/>
          <p:cNvSpPr/>
          <p:nvPr/>
        </p:nvSpPr>
        <p:spPr>
          <a:xfrm>
            <a:off x="8829509" y="1015344"/>
            <a:ext cx="1392155" cy="191421"/>
          </a:xfrm>
          <a:custGeom>
            <a:rect b="b" l="l" r="r" t="t"/>
            <a:pathLst>
              <a:path extrusionOk="0" h="191421" w="1392155">
                <a:moveTo>
                  <a:pt x="0" y="0"/>
                </a:moveTo>
                <a:lnTo>
                  <a:pt x="1392155" y="0"/>
                </a:lnTo>
                <a:lnTo>
                  <a:pt x="1392155" y="191421"/>
                </a:lnTo>
                <a:lnTo>
                  <a:pt x="0" y="191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0"/>
          <p:cNvSpPr txBox="1"/>
          <p:nvPr/>
        </p:nvSpPr>
        <p:spPr>
          <a:xfrm>
            <a:off x="1016284" y="720235"/>
            <a:ext cx="4591695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endParaRPr/>
          </a:p>
        </p:txBody>
      </p:sp>
      <p:sp>
        <p:nvSpPr>
          <p:cNvPr id="261" name="Google Shape;261;p10"/>
          <p:cNvSpPr/>
          <p:nvPr/>
        </p:nvSpPr>
        <p:spPr>
          <a:xfrm>
            <a:off x="7599416" y="2507677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5" y="0"/>
                </a:lnTo>
                <a:lnTo>
                  <a:pt x="888185" y="349722"/>
                </a:lnTo>
                <a:lnTo>
                  <a:pt x="0" y="349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0"/>
          <p:cNvSpPr txBox="1"/>
          <p:nvPr/>
        </p:nvSpPr>
        <p:spPr>
          <a:xfrm>
            <a:off x="1696259" y="2390342"/>
            <a:ext cx="8096022" cy="145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1" marL="863599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Arial"/>
              <a:buChar char="•"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and Scheduling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1"/>
          <p:cNvGrpSpPr/>
          <p:nvPr/>
        </p:nvGrpSpPr>
        <p:grpSpPr>
          <a:xfrm rot="-5400000">
            <a:off x="9724129" y="-784026"/>
            <a:ext cx="13169448" cy="13169448"/>
            <a:chOff x="0" y="0"/>
            <a:chExt cx="812800" cy="812800"/>
          </a:xfrm>
        </p:grpSpPr>
        <p:sp>
          <p:nvSpPr>
            <p:cNvPr id="268" name="Google Shape;268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78BACE">
                    <a:alpha val="97647"/>
                  </a:srgbClr>
                </a:gs>
                <a:gs pos="100000">
                  <a:srgbClr val="38567B">
                    <a:alpha val="9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1"/>
          <p:cNvGrpSpPr/>
          <p:nvPr/>
        </p:nvGrpSpPr>
        <p:grpSpPr>
          <a:xfrm>
            <a:off x="9934079" y="-471861"/>
            <a:ext cx="13120873" cy="12735455"/>
            <a:chOff x="-23042" y="66269"/>
            <a:chExt cx="6542159" cy="6349987"/>
          </a:xfrm>
        </p:grpSpPr>
        <p:sp>
          <p:nvSpPr>
            <p:cNvPr id="271" name="Google Shape;271;p11"/>
            <p:cNvSpPr/>
            <p:nvPr/>
          </p:nvSpPr>
          <p:spPr>
            <a:xfrm>
              <a:off x="-23042" y="119185"/>
              <a:ext cx="6542159" cy="6244242"/>
            </a:xfrm>
            <a:custGeom>
              <a:rect b="b" l="l" r="r" t="t"/>
              <a:pathLst>
                <a:path extrusionOk="0"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550" r="-4955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73038" y="66269"/>
              <a:ext cx="6350000" cy="6349987"/>
            </a:xfrm>
            <a:custGeom>
              <a:rect b="b" l="l" r="r" t="t"/>
              <a:pathLst>
                <a:path extrusionOk="0"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Google Shape;273;p11"/>
          <p:cNvSpPr/>
          <p:nvPr/>
        </p:nvSpPr>
        <p:spPr>
          <a:xfrm>
            <a:off x="8829509" y="1015344"/>
            <a:ext cx="1392155" cy="191421"/>
          </a:xfrm>
          <a:custGeom>
            <a:rect b="b" l="l" r="r" t="t"/>
            <a:pathLst>
              <a:path extrusionOk="0" h="191421" w="1392155">
                <a:moveTo>
                  <a:pt x="0" y="0"/>
                </a:moveTo>
                <a:lnTo>
                  <a:pt x="1392155" y="0"/>
                </a:lnTo>
                <a:lnTo>
                  <a:pt x="1392155" y="191421"/>
                </a:lnTo>
                <a:lnTo>
                  <a:pt x="0" y="191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1"/>
          <p:cNvSpPr txBox="1"/>
          <p:nvPr/>
        </p:nvSpPr>
        <p:spPr>
          <a:xfrm>
            <a:off x="1016284" y="720235"/>
            <a:ext cx="4591695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599416" y="2507677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5" y="0"/>
                </a:lnTo>
                <a:lnTo>
                  <a:pt x="888185" y="349722"/>
                </a:lnTo>
                <a:lnTo>
                  <a:pt x="0" y="349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1"/>
          <p:cNvSpPr txBox="1"/>
          <p:nvPr/>
        </p:nvSpPr>
        <p:spPr>
          <a:xfrm>
            <a:off x="1696259" y="2390342"/>
            <a:ext cx="8096022" cy="215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1" marL="863599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Arial"/>
              <a:buChar char="•"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and Scheduling</a:t>
            </a:r>
            <a:endParaRPr/>
          </a:p>
          <a:p>
            <a:pPr indent="-431800" lvl="1" marL="863599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Arial"/>
              <a:buChar char="•"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Customizable Fares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12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12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12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85" name="Google Shape;285;p12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p12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Workforce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2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289" name="Google Shape;289;p12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Mobility?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3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3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3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98" name="Google Shape;298;p13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13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Workforce</a:t>
            </a:r>
            <a:endParaRPr/>
          </a:p>
        </p:txBody>
      </p:sp>
      <p:sp>
        <p:nvSpPr>
          <p:cNvPr id="300" name="Google Shape;300;p13"/>
          <p:cNvSpPr txBox="1"/>
          <p:nvPr/>
        </p:nvSpPr>
        <p:spPr>
          <a:xfrm>
            <a:off x="1028700" y="3793512"/>
            <a:ext cx="9959401" cy="1318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Workers over 16 and over = </a:t>
            </a:r>
            <a:r>
              <a:rPr b="0" i="0" lang="en-US" sz="2451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25,672 carpoolers</a:t>
            </a: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(Public Tran. 2,172)</a:t>
            </a:r>
            <a:endParaRPr/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3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303" name="Google Shape;303;p13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Mobility?</a:t>
            </a:r>
            <a:endParaRPr/>
          </a:p>
        </p:txBody>
      </p:sp>
      <p:sp>
        <p:nvSpPr>
          <p:cNvPr id="304" name="Google Shape;304;p13"/>
          <p:cNvSpPr txBox="1"/>
          <p:nvPr/>
        </p:nvSpPr>
        <p:spPr>
          <a:xfrm>
            <a:off x="1033115" y="9220200"/>
            <a:ext cx="10866700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  Means of Transportation to Work by Selected Characteristics by the US Census Bureau</a:t>
            </a:r>
            <a:endParaRPr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51096" y="1697282"/>
            <a:ext cx="6703899" cy="690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 txBox="1"/>
          <p:nvPr/>
        </p:nvSpPr>
        <p:spPr>
          <a:xfrm>
            <a:off x="11856398" y="8240409"/>
            <a:ext cx="4693295" cy="32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Workers Mean of Transportation age 16+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4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4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4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15" name="Google Shape;315;p14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6" name="Google Shape;316;p14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Workforce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1028700" y="3793512"/>
            <a:ext cx="9959401" cy="2176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Workers over 16 and over = </a:t>
            </a:r>
            <a:r>
              <a:rPr b="0" i="0" lang="en-US" sz="2451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25,672 carpoolers</a:t>
            </a: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(Public Tran. 2,172)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workers work in entry level jobs located in logistic center located away from transit area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Fedex, DHL, etc.</a:t>
            </a:r>
            <a:endParaRPr/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4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Mobility?</a:t>
            </a:r>
            <a:endParaRPr/>
          </a:p>
        </p:txBody>
      </p:sp>
      <p:sp>
        <p:nvSpPr>
          <p:cNvPr id="321" name="Google Shape;321;p14"/>
          <p:cNvSpPr txBox="1"/>
          <p:nvPr/>
        </p:nvSpPr>
        <p:spPr>
          <a:xfrm>
            <a:off x="1033115" y="9220200"/>
            <a:ext cx="10866700" cy="989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  Means of Transportation to Work by Selected Characteristics by the US Census Bureau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2: Memphis Explore Report</a:t>
            </a:r>
            <a:endParaRPr/>
          </a:p>
        </p:txBody>
      </p:sp>
      <p:pic>
        <p:nvPicPr>
          <p:cNvPr id="322" name="Google Shape;32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51096" y="1697282"/>
            <a:ext cx="6703899" cy="690852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4"/>
          <p:cNvSpPr txBox="1"/>
          <p:nvPr/>
        </p:nvSpPr>
        <p:spPr>
          <a:xfrm>
            <a:off x="11856398" y="8240409"/>
            <a:ext cx="4693295" cy="32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Workers Mean of Transportation age 16+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/>
          <p:nvPr/>
        </p:nvSpPr>
        <p:spPr>
          <a:xfrm>
            <a:off x="-1411914" y="-4806162"/>
            <a:ext cx="11451639" cy="11437325"/>
          </a:xfrm>
          <a:custGeom>
            <a:rect b="b" l="l" r="r" t="t"/>
            <a:pathLst>
              <a:path extrusionOk="0" h="11437325" w="11451639">
                <a:moveTo>
                  <a:pt x="0" y="0"/>
                </a:moveTo>
                <a:lnTo>
                  <a:pt x="11451639" y="0"/>
                </a:lnTo>
                <a:lnTo>
                  <a:pt x="11451639" y="11437324"/>
                </a:lnTo>
                <a:lnTo>
                  <a:pt x="0" y="1143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5"/>
          <p:cNvSpPr/>
          <p:nvPr/>
        </p:nvSpPr>
        <p:spPr>
          <a:xfrm>
            <a:off x="8974264" y="-4689962"/>
            <a:ext cx="11451639" cy="11437325"/>
          </a:xfrm>
          <a:custGeom>
            <a:rect b="b" l="l" r="r" t="t"/>
            <a:pathLst>
              <a:path extrusionOk="0" h="11437325" w="11451639">
                <a:moveTo>
                  <a:pt x="0" y="0"/>
                </a:moveTo>
                <a:lnTo>
                  <a:pt x="11451639" y="0"/>
                </a:lnTo>
                <a:lnTo>
                  <a:pt x="11451639" y="11437324"/>
                </a:lnTo>
                <a:lnTo>
                  <a:pt x="0" y="1143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4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0" name="Google Shape;330;p15"/>
          <p:cNvGrpSpPr/>
          <p:nvPr/>
        </p:nvGrpSpPr>
        <p:grpSpPr>
          <a:xfrm>
            <a:off x="2060186" y="-8479251"/>
            <a:ext cx="14167628" cy="15226613"/>
            <a:chOff x="0" y="0"/>
            <a:chExt cx="812800" cy="873554"/>
          </a:xfrm>
        </p:grpSpPr>
        <p:sp>
          <p:nvSpPr>
            <p:cNvPr id="331" name="Google Shape;331;p15"/>
            <p:cNvSpPr/>
            <p:nvPr/>
          </p:nvSpPr>
          <p:spPr>
            <a:xfrm>
              <a:off x="0" y="0"/>
              <a:ext cx="812800" cy="873554"/>
            </a:xfrm>
            <a:custGeom>
              <a:rect b="b" l="l" r="r" t="t"/>
              <a:pathLst>
                <a:path extrusionOk="0" h="873554" w="812800">
                  <a:moveTo>
                    <a:pt x="406400" y="0"/>
                  </a:moveTo>
                  <a:cubicBezTo>
                    <a:pt x="181951" y="0"/>
                    <a:pt x="0" y="195552"/>
                    <a:pt x="0" y="436777"/>
                  </a:cubicBezTo>
                  <a:cubicBezTo>
                    <a:pt x="0" y="678002"/>
                    <a:pt x="181951" y="873554"/>
                    <a:pt x="406400" y="873554"/>
                  </a:cubicBezTo>
                  <a:cubicBezTo>
                    <a:pt x="630849" y="873554"/>
                    <a:pt x="812800" y="678002"/>
                    <a:pt x="812800" y="436777"/>
                  </a:cubicBezTo>
                  <a:cubicBezTo>
                    <a:pt x="812800" y="19555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76200" y="43796"/>
              <a:ext cx="660400" cy="74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5"/>
          <p:cNvSpPr txBox="1"/>
          <p:nvPr/>
        </p:nvSpPr>
        <p:spPr>
          <a:xfrm>
            <a:off x="3919084" y="1379021"/>
            <a:ext cx="10449832" cy="1257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7" u="none" cap="none" strike="noStrike">
                <a:solidFill>
                  <a:srgbClr val="78BACE"/>
                </a:solidFill>
                <a:latin typeface="Ultra"/>
                <a:ea typeface="Ultra"/>
                <a:cs typeface="Ultra"/>
                <a:sym typeface="Ultra"/>
              </a:rPr>
              <a:t>Fedex</a:t>
            </a:r>
            <a:endParaRPr/>
          </a:p>
        </p:txBody>
      </p:sp>
      <p:grpSp>
        <p:nvGrpSpPr>
          <p:cNvPr id="334" name="Google Shape;334;p15"/>
          <p:cNvGrpSpPr/>
          <p:nvPr/>
        </p:nvGrpSpPr>
        <p:grpSpPr>
          <a:xfrm>
            <a:off x="14361833" y="-3518489"/>
            <a:ext cx="7205986" cy="7036978"/>
            <a:chOff x="0" y="0"/>
            <a:chExt cx="616238" cy="601785"/>
          </a:xfrm>
        </p:grpSpPr>
        <p:sp>
          <p:nvSpPr>
            <p:cNvPr id="335" name="Google Shape;335;p15"/>
            <p:cNvSpPr/>
            <p:nvPr/>
          </p:nvSpPr>
          <p:spPr>
            <a:xfrm>
              <a:off x="0" y="0"/>
              <a:ext cx="616238" cy="601785"/>
            </a:xfrm>
            <a:custGeom>
              <a:rect b="b" l="l" r="r" t="t"/>
              <a:pathLst>
                <a:path extrusionOk="0" h="601785" w="616238">
                  <a:moveTo>
                    <a:pt x="308119" y="0"/>
                  </a:moveTo>
                  <a:cubicBezTo>
                    <a:pt x="137950" y="0"/>
                    <a:pt x="0" y="134714"/>
                    <a:pt x="0" y="300892"/>
                  </a:cubicBezTo>
                  <a:cubicBezTo>
                    <a:pt x="0" y="467071"/>
                    <a:pt x="137950" y="601785"/>
                    <a:pt x="308119" y="601785"/>
                  </a:cubicBezTo>
                  <a:cubicBezTo>
                    <a:pt x="478288" y="601785"/>
                    <a:pt x="616238" y="467071"/>
                    <a:pt x="616238" y="300892"/>
                  </a:cubicBezTo>
                  <a:cubicBezTo>
                    <a:pt x="616238" y="134714"/>
                    <a:pt x="478288" y="0"/>
                    <a:pt x="308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23900">
              <a:solidFill>
                <a:srgbClr val="78BACE">
                  <a:alpha val="72549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 txBox="1"/>
            <p:nvPr/>
          </p:nvSpPr>
          <p:spPr>
            <a:xfrm>
              <a:off x="57772" y="18317"/>
              <a:ext cx="500693" cy="527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15"/>
          <p:cNvSpPr/>
          <p:nvPr/>
        </p:nvSpPr>
        <p:spPr>
          <a:xfrm>
            <a:off x="14710313" y="1881761"/>
            <a:ext cx="1765905" cy="695325"/>
          </a:xfrm>
          <a:custGeom>
            <a:rect b="b" l="l" r="r" t="t"/>
            <a:pathLst>
              <a:path extrusionOk="0" h="695325" w="1765905">
                <a:moveTo>
                  <a:pt x="0" y="0"/>
                </a:moveTo>
                <a:lnTo>
                  <a:pt x="1765906" y="0"/>
                </a:lnTo>
                <a:lnTo>
                  <a:pt x="1765906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8" name="Google Shape;338;p15"/>
          <p:cNvGrpSpPr/>
          <p:nvPr/>
        </p:nvGrpSpPr>
        <p:grpSpPr>
          <a:xfrm>
            <a:off x="-3280133" y="-3783840"/>
            <a:ext cx="7205986" cy="7036978"/>
            <a:chOff x="0" y="0"/>
            <a:chExt cx="616238" cy="601785"/>
          </a:xfrm>
        </p:grpSpPr>
        <p:sp>
          <p:nvSpPr>
            <p:cNvPr id="339" name="Google Shape;339;p15"/>
            <p:cNvSpPr/>
            <p:nvPr/>
          </p:nvSpPr>
          <p:spPr>
            <a:xfrm>
              <a:off x="0" y="0"/>
              <a:ext cx="616238" cy="601785"/>
            </a:xfrm>
            <a:custGeom>
              <a:rect b="b" l="l" r="r" t="t"/>
              <a:pathLst>
                <a:path extrusionOk="0" h="601785" w="616238">
                  <a:moveTo>
                    <a:pt x="308119" y="0"/>
                  </a:moveTo>
                  <a:cubicBezTo>
                    <a:pt x="137950" y="0"/>
                    <a:pt x="0" y="134714"/>
                    <a:pt x="0" y="300892"/>
                  </a:cubicBezTo>
                  <a:cubicBezTo>
                    <a:pt x="0" y="467071"/>
                    <a:pt x="137950" y="601785"/>
                    <a:pt x="308119" y="601785"/>
                  </a:cubicBezTo>
                  <a:cubicBezTo>
                    <a:pt x="478288" y="601785"/>
                    <a:pt x="616238" y="467071"/>
                    <a:pt x="616238" y="300892"/>
                  </a:cubicBezTo>
                  <a:cubicBezTo>
                    <a:pt x="616238" y="134714"/>
                    <a:pt x="478288" y="0"/>
                    <a:pt x="308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23900">
              <a:solidFill>
                <a:srgbClr val="78BACE">
                  <a:alpha val="72549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57772" y="18317"/>
              <a:ext cx="500693" cy="527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15"/>
          <p:cNvSpPr/>
          <p:nvPr/>
        </p:nvSpPr>
        <p:spPr>
          <a:xfrm>
            <a:off x="2004492" y="1774209"/>
            <a:ext cx="1765905" cy="695325"/>
          </a:xfrm>
          <a:custGeom>
            <a:rect b="b" l="l" r="r" t="t"/>
            <a:pathLst>
              <a:path extrusionOk="0" h="695325" w="1765905">
                <a:moveTo>
                  <a:pt x="0" y="0"/>
                </a:moveTo>
                <a:lnTo>
                  <a:pt x="1765905" y="0"/>
                </a:lnTo>
                <a:lnTo>
                  <a:pt x="1765905" y="695326"/>
                </a:lnTo>
                <a:lnTo>
                  <a:pt x="0" y="695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5"/>
          <p:cNvSpPr/>
          <p:nvPr/>
        </p:nvSpPr>
        <p:spPr>
          <a:xfrm>
            <a:off x="16625371" y="9417808"/>
            <a:ext cx="947242" cy="130246"/>
          </a:xfrm>
          <a:custGeom>
            <a:rect b="b" l="l" r="r" t="t"/>
            <a:pathLst>
              <a:path extrusionOk="0" h="130246" w="947242">
                <a:moveTo>
                  <a:pt x="0" y="0"/>
                </a:moveTo>
                <a:lnTo>
                  <a:pt x="947242" y="0"/>
                </a:lnTo>
                <a:lnTo>
                  <a:pt x="947242" y="130246"/>
                </a:lnTo>
                <a:lnTo>
                  <a:pt x="0" y="130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5"/>
          <p:cNvSpPr/>
          <p:nvPr/>
        </p:nvSpPr>
        <p:spPr>
          <a:xfrm>
            <a:off x="1028700" y="9352685"/>
            <a:ext cx="947242" cy="130246"/>
          </a:xfrm>
          <a:custGeom>
            <a:rect b="b" l="l" r="r" t="t"/>
            <a:pathLst>
              <a:path extrusionOk="0" h="130246" w="947242">
                <a:moveTo>
                  <a:pt x="0" y="0"/>
                </a:moveTo>
                <a:lnTo>
                  <a:pt x="947242" y="0"/>
                </a:lnTo>
                <a:lnTo>
                  <a:pt x="947242" y="130246"/>
                </a:lnTo>
                <a:lnTo>
                  <a:pt x="0" y="130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5"/>
          <p:cNvSpPr/>
          <p:nvPr/>
        </p:nvSpPr>
        <p:spPr>
          <a:xfrm>
            <a:off x="4509040" y="5110518"/>
            <a:ext cx="9269921" cy="4242167"/>
          </a:xfrm>
          <a:custGeom>
            <a:rect b="b" l="l" r="r" t="t"/>
            <a:pathLst>
              <a:path extrusionOk="0" h="4242167" w="9269921">
                <a:moveTo>
                  <a:pt x="0" y="0"/>
                </a:moveTo>
                <a:lnTo>
                  <a:pt x="9269920" y="0"/>
                </a:lnTo>
                <a:lnTo>
                  <a:pt x="9269920" y="4242167"/>
                </a:lnTo>
                <a:lnTo>
                  <a:pt x="0" y="4242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5"/>
          <p:cNvSpPr txBox="1"/>
          <p:nvPr/>
        </p:nvSpPr>
        <p:spPr>
          <a:xfrm>
            <a:off x="4164299" y="3157889"/>
            <a:ext cx="9959401" cy="2604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30,000 employees (Memphis Hub - 13,000)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940 Acres of land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 percent of total entry jobs at Memphis Hub would be roughly </a:t>
            </a:r>
            <a:r>
              <a:rPr b="0" i="0" lang="en-US" sz="2451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400 people that carpools</a:t>
            </a:r>
            <a:endParaRPr/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31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3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1415769" y="9576629"/>
            <a:ext cx="15456463" cy="989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 https://newsroom.fedex.com/newsroom/global-english/fedex-unveils-new-automated-sorting-facility-at-memphis-world-hub#:~:text=The%20FedEx%20World%20Hub%20is,process%20484%2C000%20packages%20per%20hour.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/>
          <p:nvPr/>
        </p:nvSpPr>
        <p:spPr>
          <a:xfrm>
            <a:off x="-1411914" y="-4806162"/>
            <a:ext cx="11451639" cy="11437325"/>
          </a:xfrm>
          <a:custGeom>
            <a:rect b="b" l="l" r="r" t="t"/>
            <a:pathLst>
              <a:path extrusionOk="0" h="11437325" w="11451639">
                <a:moveTo>
                  <a:pt x="0" y="0"/>
                </a:moveTo>
                <a:lnTo>
                  <a:pt x="11451639" y="0"/>
                </a:lnTo>
                <a:lnTo>
                  <a:pt x="11451639" y="11437324"/>
                </a:lnTo>
                <a:lnTo>
                  <a:pt x="0" y="1143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16"/>
          <p:cNvSpPr/>
          <p:nvPr/>
        </p:nvSpPr>
        <p:spPr>
          <a:xfrm>
            <a:off x="8974264" y="-4689962"/>
            <a:ext cx="11451639" cy="11437325"/>
          </a:xfrm>
          <a:custGeom>
            <a:rect b="b" l="l" r="r" t="t"/>
            <a:pathLst>
              <a:path extrusionOk="0" h="11437325" w="11451639">
                <a:moveTo>
                  <a:pt x="0" y="0"/>
                </a:moveTo>
                <a:lnTo>
                  <a:pt x="11451639" y="0"/>
                </a:lnTo>
                <a:lnTo>
                  <a:pt x="11451639" y="11437324"/>
                </a:lnTo>
                <a:lnTo>
                  <a:pt x="0" y="1143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4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3" name="Google Shape;353;p16"/>
          <p:cNvGrpSpPr/>
          <p:nvPr/>
        </p:nvGrpSpPr>
        <p:grpSpPr>
          <a:xfrm>
            <a:off x="2060186" y="-8479251"/>
            <a:ext cx="14167628" cy="15226613"/>
            <a:chOff x="0" y="0"/>
            <a:chExt cx="812800" cy="873554"/>
          </a:xfrm>
        </p:grpSpPr>
        <p:sp>
          <p:nvSpPr>
            <p:cNvPr id="354" name="Google Shape;354;p16"/>
            <p:cNvSpPr/>
            <p:nvPr/>
          </p:nvSpPr>
          <p:spPr>
            <a:xfrm>
              <a:off x="0" y="0"/>
              <a:ext cx="812800" cy="873554"/>
            </a:xfrm>
            <a:custGeom>
              <a:rect b="b" l="l" r="r" t="t"/>
              <a:pathLst>
                <a:path extrusionOk="0" h="873554" w="812800">
                  <a:moveTo>
                    <a:pt x="406400" y="0"/>
                  </a:moveTo>
                  <a:cubicBezTo>
                    <a:pt x="181951" y="0"/>
                    <a:pt x="0" y="195552"/>
                    <a:pt x="0" y="436777"/>
                  </a:cubicBezTo>
                  <a:cubicBezTo>
                    <a:pt x="0" y="678002"/>
                    <a:pt x="181951" y="873554"/>
                    <a:pt x="406400" y="873554"/>
                  </a:cubicBezTo>
                  <a:cubicBezTo>
                    <a:pt x="630849" y="873554"/>
                    <a:pt x="812800" y="678002"/>
                    <a:pt x="812800" y="436777"/>
                  </a:cubicBezTo>
                  <a:cubicBezTo>
                    <a:pt x="812800" y="19555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>
                <a:alpha val="1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 txBox="1"/>
            <p:nvPr/>
          </p:nvSpPr>
          <p:spPr>
            <a:xfrm>
              <a:off x="76200" y="43796"/>
              <a:ext cx="660400" cy="74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6"/>
          <p:cNvGrpSpPr/>
          <p:nvPr/>
        </p:nvGrpSpPr>
        <p:grpSpPr>
          <a:xfrm>
            <a:off x="14361833" y="-3518489"/>
            <a:ext cx="7205986" cy="7036978"/>
            <a:chOff x="0" y="0"/>
            <a:chExt cx="616238" cy="601785"/>
          </a:xfrm>
        </p:grpSpPr>
        <p:sp>
          <p:nvSpPr>
            <p:cNvPr id="357" name="Google Shape;357;p16"/>
            <p:cNvSpPr/>
            <p:nvPr/>
          </p:nvSpPr>
          <p:spPr>
            <a:xfrm>
              <a:off x="0" y="0"/>
              <a:ext cx="616238" cy="601785"/>
            </a:xfrm>
            <a:custGeom>
              <a:rect b="b" l="l" r="r" t="t"/>
              <a:pathLst>
                <a:path extrusionOk="0" h="601785" w="616238">
                  <a:moveTo>
                    <a:pt x="308119" y="0"/>
                  </a:moveTo>
                  <a:cubicBezTo>
                    <a:pt x="137950" y="0"/>
                    <a:pt x="0" y="134714"/>
                    <a:pt x="0" y="300892"/>
                  </a:cubicBezTo>
                  <a:cubicBezTo>
                    <a:pt x="0" y="467071"/>
                    <a:pt x="137950" y="601785"/>
                    <a:pt x="308119" y="601785"/>
                  </a:cubicBezTo>
                  <a:cubicBezTo>
                    <a:pt x="478288" y="601785"/>
                    <a:pt x="616238" y="467071"/>
                    <a:pt x="616238" y="300892"/>
                  </a:cubicBezTo>
                  <a:cubicBezTo>
                    <a:pt x="616238" y="134714"/>
                    <a:pt x="478288" y="0"/>
                    <a:pt x="308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23900">
              <a:solidFill>
                <a:srgbClr val="78BACE">
                  <a:alpha val="72549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 txBox="1"/>
            <p:nvPr/>
          </p:nvSpPr>
          <p:spPr>
            <a:xfrm>
              <a:off x="57772" y="18317"/>
              <a:ext cx="500693" cy="527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16"/>
          <p:cNvSpPr/>
          <p:nvPr/>
        </p:nvSpPr>
        <p:spPr>
          <a:xfrm>
            <a:off x="14710313" y="1881761"/>
            <a:ext cx="1765905" cy="695325"/>
          </a:xfrm>
          <a:custGeom>
            <a:rect b="b" l="l" r="r" t="t"/>
            <a:pathLst>
              <a:path extrusionOk="0" h="695325" w="1765905">
                <a:moveTo>
                  <a:pt x="0" y="0"/>
                </a:moveTo>
                <a:lnTo>
                  <a:pt x="1765906" y="0"/>
                </a:lnTo>
                <a:lnTo>
                  <a:pt x="1765906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0" name="Google Shape;360;p16"/>
          <p:cNvGrpSpPr/>
          <p:nvPr/>
        </p:nvGrpSpPr>
        <p:grpSpPr>
          <a:xfrm>
            <a:off x="-3280133" y="-3783840"/>
            <a:ext cx="7205986" cy="7036978"/>
            <a:chOff x="0" y="0"/>
            <a:chExt cx="616238" cy="601785"/>
          </a:xfrm>
        </p:grpSpPr>
        <p:sp>
          <p:nvSpPr>
            <p:cNvPr id="361" name="Google Shape;361;p16"/>
            <p:cNvSpPr/>
            <p:nvPr/>
          </p:nvSpPr>
          <p:spPr>
            <a:xfrm>
              <a:off x="0" y="0"/>
              <a:ext cx="616238" cy="601785"/>
            </a:xfrm>
            <a:custGeom>
              <a:rect b="b" l="l" r="r" t="t"/>
              <a:pathLst>
                <a:path extrusionOk="0" h="601785" w="616238">
                  <a:moveTo>
                    <a:pt x="308119" y="0"/>
                  </a:moveTo>
                  <a:cubicBezTo>
                    <a:pt x="137950" y="0"/>
                    <a:pt x="0" y="134714"/>
                    <a:pt x="0" y="300892"/>
                  </a:cubicBezTo>
                  <a:cubicBezTo>
                    <a:pt x="0" y="467071"/>
                    <a:pt x="137950" y="601785"/>
                    <a:pt x="308119" y="601785"/>
                  </a:cubicBezTo>
                  <a:cubicBezTo>
                    <a:pt x="478288" y="601785"/>
                    <a:pt x="616238" y="467071"/>
                    <a:pt x="616238" y="300892"/>
                  </a:cubicBezTo>
                  <a:cubicBezTo>
                    <a:pt x="616238" y="134714"/>
                    <a:pt x="478288" y="0"/>
                    <a:pt x="308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723900">
              <a:solidFill>
                <a:srgbClr val="78BACE">
                  <a:alpha val="72549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 txBox="1"/>
            <p:nvPr/>
          </p:nvSpPr>
          <p:spPr>
            <a:xfrm>
              <a:off x="57772" y="18317"/>
              <a:ext cx="500693" cy="527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6"/>
          <p:cNvSpPr/>
          <p:nvPr/>
        </p:nvSpPr>
        <p:spPr>
          <a:xfrm>
            <a:off x="2004492" y="1774209"/>
            <a:ext cx="1765905" cy="695325"/>
          </a:xfrm>
          <a:custGeom>
            <a:rect b="b" l="l" r="r" t="t"/>
            <a:pathLst>
              <a:path extrusionOk="0" h="695325" w="1765905">
                <a:moveTo>
                  <a:pt x="0" y="0"/>
                </a:moveTo>
                <a:lnTo>
                  <a:pt x="1765905" y="0"/>
                </a:lnTo>
                <a:lnTo>
                  <a:pt x="1765905" y="695326"/>
                </a:lnTo>
                <a:lnTo>
                  <a:pt x="0" y="695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6"/>
          <p:cNvSpPr/>
          <p:nvPr/>
        </p:nvSpPr>
        <p:spPr>
          <a:xfrm>
            <a:off x="16625371" y="9417808"/>
            <a:ext cx="947242" cy="130246"/>
          </a:xfrm>
          <a:custGeom>
            <a:rect b="b" l="l" r="r" t="t"/>
            <a:pathLst>
              <a:path extrusionOk="0" h="130246" w="947242">
                <a:moveTo>
                  <a:pt x="0" y="0"/>
                </a:moveTo>
                <a:lnTo>
                  <a:pt x="947242" y="0"/>
                </a:lnTo>
                <a:lnTo>
                  <a:pt x="947242" y="130246"/>
                </a:lnTo>
                <a:lnTo>
                  <a:pt x="0" y="130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6"/>
          <p:cNvSpPr/>
          <p:nvPr/>
        </p:nvSpPr>
        <p:spPr>
          <a:xfrm>
            <a:off x="1028700" y="9352685"/>
            <a:ext cx="947242" cy="130246"/>
          </a:xfrm>
          <a:custGeom>
            <a:rect b="b" l="l" r="r" t="t"/>
            <a:pathLst>
              <a:path extrusionOk="0" h="130246" w="947242">
                <a:moveTo>
                  <a:pt x="0" y="0"/>
                </a:moveTo>
                <a:lnTo>
                  <a:pt x="947242" y="0"/>
                </a:lnTo>
                <a:lnTo>
                  <a:pt x="947242" y="130246"/>
                </a:lnTo>
                <a:lnTo>
                  <a:pt x="0" y="130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16"/>
          <p:cNvSpPr/>
          <p:nvPr/>
        </p:nvSpPr>
        <p:spPr>
          <a:xfrm>
            <a:off x="9481111" y="2577086"/>
            <a:ext cx="7971373" cy="5968565"/>
          </a:xfrm>
          <a:custGeom>
            <a:rect b="b" l="l" r="r" t="t"/>
            <a:pathLst>
              <a:path extrusionOk="0" h="5968565" w="7971373">
                <a:moveTo>
                  <a:pt x="0" y="0"/>
                </a:moveTo>
                <a:lnTo>
                  <a:pt x="7971373" y="0"/>
                </a:lnTo>
                <a:lnTo>
                  <a:pt x="7971373" y="5968566"/>
                </a:lnTo>
                <a:lnTo>
                  <a:pt x="0" y="596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16"/>
          <p:cNvSpPr txBox="1"/>
          <p:nvPr/>
        </p:nvSpPr>
        <p:spPr>
          <a:xfrm>
            <a:off x="675800" y="2856762"/>
            <a:ext cx="8158362" cy="3461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Largest automobile factory in the United States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33,000 employees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4,100 Acres of land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TDECD reports 176,000 new resident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 percent of total entry jobs at Blue Oval City would be roughly </a:t>
            </a:r>
            <a:r>
              <a:rPr b="0" i="0" lang="en-US" sz="2451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1,485 people</a:t>
            </a: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that would require carpools</a:t>
            </a:r>
            <a:endParaRPr/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 txBox="1"/>
          <p:nvPr/>
        </p:nvSpPr>
        <p:spPr>
          <a:xfrm>
            <a:off x="4821203" y="1323205"/>
            <a:ext cx="8645594" cy="1253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7" u="none" cap="none" strike="noStrike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Blue Oval City</a:t>
            </a:r>
            <a:endParaRPr/>
          </a:p>
        </p:txBody>
      </p:sp>
      <p:sp>
        <p:nvSpPr>
          <p:cNvPr id="369" name="Google Shape;369;p16"/>
          <p:cNvSpPr txBox="1"/>
          <p:nvPr/>
        </p:nvSpPr>
        <p:spPr>
          <a:xfrm>
            <a:off x="3710650" y="8744267"/>
            <a:ext cx="10866700" cy="989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  https://haywoodtn.gov/blue-oval-city/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2: https://tennesseelookout.com/2024/09/13/what-to-know-the-new-ford-blueoval-city-plant-poised-to-reshape-west-tennessee/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/>
          <p:nvPr/>
        </p:nvSpPr>
        <p:spPr>
          <a:xfrm>
            <a:off x="4101664" y="68428"/>
            <a:ext cx="13952089" cy="10150144"/>
          </a:xfrm>
          <a:custGeom>
            <a:rect b="b" l="l" r="r" t="t"/>
            <a:pathLst>
              <a:path extrusionOk="0" h="10150144" w="13952089">
                <a:moveTo>
                  <a:pt x="0" y="0"/>
                </a:moveTo>
                <a:lnTo>
                  <a:pt x="13952089" y="0"/>
                </a:lnTo>
                <a:lnTo>
                  <a:pt x="13952089" y="10150144"/>
                </a:lnTo>
                <a:lnTo>
                  <a:pt x="0" y="10150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17"/>
          <p:cNvSpPr/>
          <p:nvPr/>
        </p:nvSpPr>
        <p:spPr>
          <a:xfrm>
            <a:off x="4313503" y="336307"/>
            <a:ext cx="3329709" cy="1384786"/>
          </a:xfrm>
          <a:custGeom>
            <a:rect b="b" l="l" r="r" t="t"/>
            <a:pathLst>
              <a:path extrusionOk="0" h="1384786" w="3329709">
                <a:moveTo>
                  <a:pt x="0" y="0"/>
                </a:moveTo>
                <a:lnTo>
                  <a:pt x="3329709" y="0"/>
                </a:lnTo>
                <a:lnTo>
                  <a:pt x="3329709" y="1384786"/>
                </a:lnTo>
                <a:lnTo>
                  <a:pt x="0" y="1384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17"/>
          <p:cNvSpPr txBox="1"/>
          <p:nvPr/>
        </p:nvSpPr>
        <p:spPr>
          <a:xfrm>
            <a:off x="161952" y="193432"/>
            <a:ext cx="3939712" cy="215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Area Deprivation Index: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"/>
          <p:cNvSpPr/>
          <p:nvPr/>
        </p:nvSpPr>
        <p:spPr>
          <a:xfrm>
            <a:off x="4101664" y="68428"/>
            <a:ext cx="13952089" cy="10150144"/>
          </a:xfrm>
          <a:custGeom>
            <a:rect b="b" l="l" r="r" t="t"/>
            <a:pathLst>
              <a:path extrusionOk="0" h="10150144" w="13952089">
                <a:moveTo>
                  <a:pt x="0" y="0"/>
                </a:moveTo>
                <a:lnTo>
                  <a:pt x="13952089" y="0"/>
                </a:lnTo>
                <a:lnTo>
                  <a:pt x="13952089" y="10150144"/>
                </a:lnTo>
                <a:lnTo>
                  <a:pt x="0" y="10150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18"/>
          <p:cNvSpPr/>
          <p:nvPr/>
        </p:nvSpPr>
        <p:spPr>
          <a:xfrm>
            <a:off x="4313503" y="336307"/>
            <a:ext cx="3329709" cy="1384786"/>
          </a:xfrm>
          <a:custGeom>
            <a:rect b="b" l="l" r="r" t="t"/>
            <a:pathLst>
              <a:path extrusionOk="0" h="1384786" w="3329709">
                <a:moveTo>
                  <a:pt x="0" y="0"/>
                </a:moveTo>
                <a:lnTo>
                  <a:pt x="3329709" y="0"/>
                </a:lnTo>
                <a:lnTo>
                  <a:pt x="3329709" y="1384786"/>
                </a:lnTo>
                <a:lnTo>
                  <a:pt x="0" y="1384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8"/>
          <p:cNvSpPr/>
          <p:nvPr/>
        </p:nvSpPr>
        <p:spPr>
          <a:xfrm>
            <a:off x="13515906" y="2652882"/>
            <a:ext cx="894023" cy="894023"/>
          </a:xfrm>
          <a:custGeom>
            <a:rect b="b" l="l" r="r" t="t"/>
            <a:pathLst>
              <a:path extrusionOk="0" h="894023" w="894023">
                <a:moveTo>
                  <a:pt x="0" y="0"/>
                </a:moveTo>
                <a:lnTo>
                  <a:pt x="894023" y="0"/>
                </a:lnTo>
                <a:lnTo>
                  <a:pt x="894023" y="894023"/>
                </a:lnTo>
                <a:lnTo>
                  <a:pt x="0" y="894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8"/>
          <p:cNvSpPr txBox="1"/>
          <p:nvPr/>
        </p:nvSpPr>
        <p:spPr>
          <a:xfrm>
            <a:off x="161952" y="193432"/>
            <a:ext cx="3939712" cy="215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Area Deprivation Index:</a:t>
            </a:r>
            <a:endParaRPr/>
          </a:p>
        </p:txBody>
      </p:sp>
      <p:sp>
        <p:nvSpPr>
          <p:cNvPr id="385" name="Google Shape;385;p18"/>
          <p:cNvSpPr txBox="1"/>
          <p:nvPr/>
        </p:nvSpPr>
        <p:spPr>
          <a:xfrm>
            <a:off x="161952" y="3268480"/>
            <a:ext cx="3284803" cy="2604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Memphis to Stanton:</a:t>
            </a:r>
            <a:endParaRPr/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46.5 Miles (43 Min)</a:t>
            </a:r>
            <a:endParaRPr/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5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Uber:</a:t>
            </a:r>
            <a:endParaRPr/>
          </a:p>
          <a:p>
            <a:pPr indent="0" lvl="0" marL="0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$1.77 per mile = $82 one way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/>
          <p:nvPr/>
        </p:nvSpPr>
        <p:spPr>
          <a:xfrm rot="5400000">
            <a:off x="-2017887" y="-849966"/>
            <a:ext cx="8952001" cy="7698720"/>
          </a:xfrm>
          <a:custGeom>
            <a:rect b="b" l="l" r="r" t="t"/>
            <a:pathLst>
              <a:path extrusionOk="0" h="7698720" w="8952001">
                <a:moveTo>
                  <a:pt x="0" y="0"/>
                </a:moveTo>
                <a:lnTo>
                  <a:pt x="8952001" y="0"/>
                </a:lnTo>
                <a:lnTo>
                  <a:pt x="8952001" y="7698721"/>
                </a:lnTo>
                <a:lnTo>
                  <a:pt x="0" y="7698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19"/>
          <p:cNvSpPr/>
          <p:nvPr/>
        </p:nvSpPr>
        <p:spPr>
          <a:xfrm>
            <a:off x="9355702" y="-3015294"/>
            <a:ext cx="11451639" cy="11437325"/>
          </a:xfrm>
          <a:custGeom>
            <a:rect b="b" l="l" r="r" t="t"/>
            <a:pathLst>
              <a:path extrusionOk="0" h="11437325" w="11451639">
                <a:moveTo>
                  <a:pt x="0" y="0"/>
                </a:moveTo>
                <a:lnTo>
                  <a:pt x="11451639" y="0"/>
                </a:lnTo>
                <a:lnTo>
                  <a:pt x="11451639" y="11437324"/>
                </a:lnTo>
                <a:lnTo>
                  <a:pt x="0" y="1143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92" name="Google Shape;392;p19"/>
          <p:cNvGrpSpPr/>
          <p:nvPr/>
        </p:nvGrpSpPr>
        <p:grpSpPr>
          <a:xfrm>
            <a:off x="10548331" y="-5325371"/>
            <a:ext cx="14167628" cy="15226613"/>
            <a:chOff x="0" y="0"/>
            <a:chExt cx="812800" cy="873554"/>
          </a:xfrm>
        </p:grpSpPr>
        <p:sp>
          <p:nvSpPr>
            <p:cNvPr id="393" name="Google Shape;393;p19"/>
            <p:cNvSpPr/>
            <p:nvPr/>
          </p:nvSpPr>
          <p:spPr>
            <a:xfrm>
              <a:off x="0" y="0"/>
              <a:ext cx="812800" cy="873554"/>
            </a:xfrm>
            <a:custGeom>
              <a:rect b="b" l="l" r="r" t="t"/>
              <a:pathLst>
                <a:path extrusionOk="0" h="873554" w="812800">
                  <a:moveTo>
                    <a:pt x="406400" y="0"/>
                  </a:moveTo>
                  <a:cubicBezTo>
                    <a:pt x="181951" y="0"/>
                    <a:pt x="0" y="195552"/>
                    <a:pt x="0" y="436777"/>
                  </a:cubicBezTo>
                  <a:cubicBezTo>
                    <a:pt x="0" y="678002"/>
                    <a:pt x="181951" y="873554"/>
                    <a:pt x="406400" y="873554"/>
                  </a:cubicBezTo>
                  <a:cubicBezTo>
                    <a:pt x="630849" y="873554"/>
                    <a:pt x="812800" y="678002"/>
                    <a:pt x="812800" y="436777"/>
                  </a:cubicBezTo>
                  <a:cubicBezTo>
                    <a:pt x="812800" y="195552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2F4659"/>
                </a:gs>
                <a:gs pos="100000">
                  <a:srgbClr val="1C1F28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9"/>
            <p:cNvSpPr txBox="1"/>
            <p:nvPr/>
          </p:nvSpPr>
          <p:spPr>
            <a:xfrm>
              <a:off x="76200" y="43796"/>
              <a:ext cx="660400" cy="747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9"/>
          <p:cNvSpPr txBox="1"/>
          <p:nvPr/>
        </p:nvSpPr>
        <p:spPr>
          <a:xfrm>
            <a:off x="1028700" y="800100"/>
            <a:ext cx="14208425" cy="1199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Ideas</a:t>
            </a:r>
            <a:endParaRPr/>
          </a:p>
        </p:txBody>
      </p:sp>
      <p:sp>
        <p:nvSpPr>
          <p:cNvPr id="396" name="Google Shape;396;p19"/>
          <p:cNvSpPr/>
          <p:nvPr/>
        </p:nvSpPr>
        <p:spPr>
          <a:xfrm>
            <a:off x="1028700" y="3534920"/>
            <a:ext cx="658395" cy="658395"/>
          </a:xfrm>
          <a:custGeom>
            <a:rect b="b" l="l" r="r" t="t"/>
            <a:pathLst>
              <a:path extrusionOk="0" h="658395" w="658395">
                <a:moveTo>
                  <a:pt x="0" y="0"/>
                </a:moveTo>
                <a:lnTo>
                  <a:pt x="658395" y="0"/>
                </a:lnTo>
                <a:lnTo>
                  <a:pt x="658395" y="658395"/>
                </a:lnTo>
                <a:lnTo>
                  <a:pt x="0" y="658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97" name="Google Shape;397;p19"/>
          <p:cNvGrpSpPr/>
          <p:nvPr/>
        </p:nvGrpSpPr>
        <p:grpSpPr>
          <a:xfrm>
            <a:off x="1934745" y="3427892"/>
            <a:ext cx="6749110" cy="728050"/>
            <a:chOff x="0" y="-38100"/>
            <a:chExt cx="1741856" cy="187900"/>
          </a:xfrm>
        </p:grpSpPr>
        <p:sp>
          <p:nvSpPr>
            <p:cNvPr id="398" name="Google Shape;398;p19"/>
            <p:cNvSpPr/>
            <p:nvPr/>
          </p:nvSpPr>
          <p:spPr>
            <a:xfrm>
              <a:off x="0" y="0"/>
              <a:ext cx="1741856" cy="149800"/>
            </a:xfrm>
            <a:custGeom>
              <a:rect b="b" l="l" r="r" t="t"/>
              <a:pathLst>
                <a:path extrusionOk="0" h="149800" w="1741856">
                  <a:moveTo>
                    <a:pt x="10324" y="0"/>
                  </a:moveTo>
                  <a:lnTo>
                    <a:pt x="1731532" y="0"/>
                  </a:lnTo>
                  <a:cubicBezTo>
                    <a:pt x="1734270" y="0"/>
                    <a:pt x="1736896" y="1088"/>
                    <a:pt x="1738832" y="3024"/>
                  </a:cubicBezTo>
                  <a:cubicBezTo>
                    <a:pt x="1740768" y="4960"/>
                    <a:pt x="1741856" y="7586"/>
                    <a:pt x="1741856" y="10324"/>
                  </a:cubicBezTo>
                  <a:lnTo>
                    <a:pt x="1741856" y="139476"/>
                  </a:lnTo>
                  <a:cubicBezTo>
                    <a:pt x="1741856" y="145178"/>
                    <a:pt x="1737234" y="149800"/>
                    <a:pt x="1731532" y="149800"/>
                  </a:cubicBezTo>
                  <a:lnTo>
                    <a:pt x="10324" y="149800"/>
                  </a:lnTo>
                  <a:cubicBezTo>
                    <a:pt x="7586" y="149800"/>
                    <a:pt x="4960" y="148712"/>
                    <a:pt x="3024" y="146776"/>
                  </a:cubicBezTo>
                  <a:cubicBezTo>
                    <a:pt x="1088" y="144840"/>
                    <a:pt x="0" y="142214"/>
                    <a:pt x="0" y="139476"/>
                  </a:cubicBezTo>
                  <a:lnTo>
                    <a:pt x="0" y="10324"/>
                  </a:lnTo>
                  <a:cubicBezTo>
                    <a:pt x="0" y="4622"/>
                    <a:pt x="4622" y="0"/>
                    <a:pt x="10324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9"/>
            <p:cNvSpPr txBox="1"/>
            <p:nvPr/>
          </p:nvSpPr>
          <p:spPr>
            <a:xfrm>
              <a:off x="0" y="-38100"/>
              <a:ext cx="1741856" cy="1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19"/>
          <p:cNvSpPr txBox="1"/>
          <p:nvPr/>
        </p:nvSpPr>
        <p:spPr>
          <a:xfrm>
            <a:off x="2046334" y="3521407"/>
            <a:ext cx="6006057" cy="57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1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Company Specific Section</a:t>
            </a:r>
            <a:endParaRPr/>
          </a:p>
        </p:txBody>
      </p:sp>
      <p:sp>
        <p:nvSpPr>
          <p:cNvPr id="401" name="Google Shape;401;p19"/>
          <p:cNvSpPr txBox="1"/>
          <p:nvPr/>
        </p:nvSpPr>
        <p:spPr>
          <a:xfrm>
            <a:off x="1934745" y="4212049"/>
            <a:ext cx="6335845" cy="798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Rather than strangers pick you up, it will be your fellow co-workers going to work</a:t>
            </a:r>
            <a:endParaRPr/>
          </a:p>
        </p:txBody>
      </p:sp>
      <p:sp>
        <p:nvSpPr>
          <p:cNvPr id="402" name="Google Shape;402;p19"/>
          <p:cNvSpPr/>
          <p:nvPr/>
        </p:nvSpPr>
        <p:spPr>
          <a:xfrm>
            <a:off x="8931505" y="3534920"/>
            <a:ext cx="658395" cy="658395"/>
          </a:xfrm>
          <a:custGeom>
            <a:rect b="b" l="l" r="r" t="t"/>
            <a:pathLst>
              <a:path extrusionOk="0" h="658395" w="658395">
                <a:moveTo>
                  <a:pt x="0" y="0"/>
                </a:moveTo>
                <a:lnTo>
                  <a:pt x="658396" y="0"/>
                </a:lnTo>
                <a:lnTo>
                  <a:pt x="658396" y="658395"/>
                </a:lnTo>
                <a:lnTo>
                  <a:pt x="0" y="658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3" name="Google Shape;403;p19"/>
          <p:cNvGrpSpPr/>
          <p:nvPr/>
        </p:nvGrpSpPr>
        <p:grpSpPr>
          <a:xfrm>
            <a:off x="9837551" y="3427892"/>
            <a:ext cx="6725969" cy="728050"/>
            <a:chOff x="0" y="-38100"/>
            <a:chExt cx="1735883" cy="187900"/>
          </a:xfrm>
        </p:grpSpPr>
        <p:sp>
          <p:nvSpPr>
            <p:cNvPr id="404" name="Google Shape;404;p19"/>
            <p:cNvSpPr/>
            <p:nvPr/>
          </p:nvSpPr>
          <p:spPr>
            <a:xfrm>
              <a:off x="0" y="0"/>
              <a:ext cx="1735883" cy="149800"/>
            </a:xfrm>
            <a:custGeom>
              <a:rect b="b" l="l" r="r" t="t"/>
              <a:pathLst>
                <a:path extrusionOk="0" h="149800" w="1735883">
                  <a:moveTo>
                    <a:pt x="10359" y="0"/>
                  </a:moveTo>
                  <a:lnTo>
                    <a:pt x="1725524" y="0"/>
                  </a:lnTo>
                  <a:cubicBezTo>
                    <a:pt x="1731245" y="0"/>
                    <a:pt x="1735883" y="4638"/>
                    <a:pt x="1735883" y="10359"/>
                  </a:cubicBezTo>
                  <a:lnTo>
                    <a:pt x="1735883" y="139441"/>
                  </a:lnTo>
                  <a:cubicBezTo>
                    <a:pt x="1735883" y="145162"/>
                    <a:pt x="1731245" y="149800"/>
                    <a:pt x="1725524" y="149800"/>
                  </a:cubicBezTo>
                  <a:lnTo>
                    <a:pt x="10359" y="149800"/>
                  </a:lnTo>
                  <a:cubicBezTo>
                    <a:pt x="4638" y="149800"/>
                    <a:pt x="0" y="145162"/>
                    <a:pt x="0" y="139441"/>
                  </a:cubicBezTo>
                  <a:lnTo>
                    <a:pt x="0" y="10359"/>
                  </a:lnTo>
                  <a:cubicBezTo>
                    <a:pt x="0" y="4638"/>
                    <a:pt x="4638" y="0"/>
                    <a:pt x="10359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9"/>
            <p:cNvSpPr txBox="1"/>
            <p:nvPr/>
          </p:nvSpPr>
          <p:spPr>
            <a:xfrm>
              <a:off x="0" y="-38100"/>
              <a:ext cx="1735883" cy="1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19"/>
          <p:cNvSpPr txBox="1"/>
          <p:nvPr/>
        </p:nvSpPr>
        <p:spPr>
          <a:xfrm>
            <a:off x="9949140" y="3530932"/>
            <a:ext cx="4700599" cy="57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1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Tax benefits</a:t>
            </a:r>
            <a:endParaRPr/>
          </a:p>
        </p:txBody>
      </p:sp>
      <p:sp>
        <p:nvSpPr>
          <p:cNvPr id="407" name="Google Shape;407;p19"/>
          <p:cNvSpPr txBox="1"/>
          <p:nvPr/>
        </p:nvSpPr>
        <p:spPr>
          <a:xfrm>
            <a:off x="9837551" y="4212049"/>
            <a:ext cx="6335845" cy="798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Tennessee gives tax breaks to those who enroll for a carpool system</a:t>
            </a: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15372366" y="1449740"/>
            <a:ext cx="1191153" cy="163784"/>
          </a:xfrm>
          <a:custGeom>
            <a:rect b="b" l="l" r="r" t="t"/>
            <a:pathLst>
              <a:path extrusionOk="0" h="163784" w="1191153">
                <a:moveTo>
                  <a:pt x="0" y="0"/>
                </a:moveTo>
                <a:lnTo>
                  <a:pt x="1191153" y="0"/>
                </a:lnTo>
                <a:lnTo>
                  <a:pt x="1191153" y="163783"/>
                </a:lnTo>
                <a:lnTo>
                  <a:pt x="0" y="163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19"/>
          <p:cNvSpPr/>
          <p:nvPr/>
        </p:nvSpPr>
        <p:spPr>
          <a:xfrm flipH="1">
            <a:off x="11075956" y="3430313"/>
            <a:ext cx="8952001" cy="7698720"/>
          </a:xfrm>
          <a:custGeom>
            <a:rect b="b" l="l" r="r" t="t"/>
            <a:pathLst>
              <a:path extrusionOk="0" h="7698720" w="8952001">
                <a:moveTo>
                  <a:pt x="8952001" y="0"/>
                </a:moveTo>
                <a:lnTo>
                  <a:pt x="0" y="0"/>
                </a:lnTo>
                <a:lnTo>
                  <a:pt x="0" y="7698721"/>
                </a:lnTo>
                <a:lnTo>
                  <a:pt x="8952001" y="7698721"/>
                </a:lnTo>
                <a:lnTo>
                  <a:pt x="8952001" y="0"/>
                </a:lnTo>
                <a:close/>
              </a:path>
            </a:pathLst>
          </a:custGeom>
          <a:blipFill rotWithShape="1">
            <a:blip r:embed="rId3">
              <a:alphaModFix amt="38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2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2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2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3" name="Google Shape;133;p2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2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Why Carpool in</a:t>
            </a: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Memphis?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/>
          <p:nvPr/>
        </p:nvSpPr>
        <p:spPr>
          <a:xfrm flipH="1" rot="-3450361">
            <a:off x="-4153347" y="6009170"/>
            <a:ext cx="8063679" cy="6934764"/>
          </a:xfrm>
          <a:custGeom>
            <a:rect b="b" l="l" r="r" t="t"/>
            <a:pathLst>
              <a:path extrusionOk="0" h="6934764" w="8063679">
                <a:moveTo>
                  <a:pt x="8063678" y="0"/>
                </a:moveTo>
                <a:lnTo>
                  <a:pt x="0" y="0"/>
                </a:lnTo>
                <a:lnTo>
                  <a:pt x="0" y="6934764"/>
                </a:lnTo>
                <a:lnTo>
                  <a:pt x="8063678" y="6934764"/>
                </a:lnTo>
                <a:lnTo>
                  <a:pt x="80636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20"/>
          <p:cNvSpPr/>
          <p:nvPr/>
        </p:nvSpPr>
        <p:spPr>
          <a:xfrm rot="4214711">
            <a:off x="-791536" y="-2600627"/>
            <a:ext cx="8952001" cy="7698720"/>
          </a:xfrm>
          <a:custGeom>
            <a:rect b="b" l="l" r="r" t="t"/>
            <a:pathLst>
              <a:path extrusionOk="0" h="7698720" w="8952001">
                <a:moveTo>
                  <a:pt x="0" y="0"/>
                </a:moveTo>
                <a:lnTo>
                  <a:pt x="8952001" y="0"/>
                </a:lnTo>
                <a:lnTo>
                  <a:pt x="8952001" y="7698721"/>
                </a:lnTo>
                <a:lnTo>
                  <a:pt x="0" y="7698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6" name="Google Shape;416;p20"/>
          <p:cNvGrpSpPr/>
          <p:nvPr/>
        </p:nvGrpSpPr>
        <p:grpSpPr>
          <a:xfrm>
            <a:off x="1352628" y="2123040"/>
            <a:ext cx="6668708" cy="6668708"/>
            <a:chOff x="0" y="0"/>
            <a:chExt cx="812800" cy="812800"/>
          </a:xfrm>
        </p:grpSpPr>
        <p:sp>
          <p:nvSpPr>
            <p:cNvPr id="417" name="Google Shape;417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0"/>
          <p:cNvGrpSpPr/>
          <p:nvPr/>
        </p:nvGrpSpPr>
        <p:grpSpPr>
          <a:xfrm>
            <a:off x="1596657" y="2367069"/>
            <a:ext cx="6180650" cy="6180650"/>
            <a:chOff x="0" y="0"/>
            <a:chExt cx="812800" cy="812800"/>
          </a:xfrm>
        </p:grpSpPr>
        <p:sp>
          <p:nvSpPr>
            <p:cNvPr id="420" name="Google Shape;420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78BACE"/>
                </a:gs>
                <a:gs pos="100000">
                  <a:srgbClr val="38567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2089882" y="2978561"/>
            <a:ext cx="5194199" cy="4957666"/>
            <a:chOff x="-366471" y="-11891"/>
            <a:chExt cx="15572971" cy="14863810"/>
          </a:xfrm>
        </p:grpSpPr>
        <p:sp>
          <p:nvSpPr>
            <p:cNvPr id="423" name="Google Shape;423;p20"/>
            <p:cNvSpPr/>
            <p:nvPr/>
          </p:nvSpPr>
          <p:spPr>
            <a:xfrm>
              <a:off x="-366471" y="-11891"/>
              <a:ext cx="15572971" cy="14863810"/>
            </a:xfrm>
            <a:custGeom>
              <a:rect b="b" l="l" r="r" t="t"/>
              <a:pathLst>
                <a:path extrusionOk="0"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293A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-156193" y="188812"/>
              <a:ext cx="15152415" cy="14462405"/>
            </a:xfrm>
            <a:custGeom>
              <a:rect b="b" l="l" r="r" t="t"/>
              <a:pathLst>
                <a:path extrusionOk="0"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223301" y="551024"/>
              <a:ext cx="14393427" cy="13737979"/>
            </a:xfrm>
            <a:custGeom>
              <a:rect b="b" l="l" r="r" t="t"/>
              <a:pathLst>
                <a:path extrusionOk="0"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4570" r="-2456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20"/>
          <p:cNvSpPr/>
          <p:nvPr/>
        </p:nvSpPr>
        <p:spPr>
          <a:xfrm flipH="1">
            <a:off x="938274" y="1782005"/>
            <a:ext cx="3675388" cy="7350777"/>
          </a:xfrm>
          <a:custGeom>
            <a:rect b="b" l="l" r="r" t="t"/>
            <a:pathLst>
              <a:path extrusionOk="0" h="7350777" w="3675388">
                <a:moveTo>
                  <a:pt x="3675388" y="0"/>
                </a:moveTo>
                <a:lnTo>
                  <a:pt x="0" y="0"/>
                </a:lnTo>
                <a:lnTo>
                  <a:pt x="0" y="7350777"/>
                </a:lnTo>
                <a:lnTo>
                  <a:pt x="3675388" y="7350777"/>
                </a:lnTo>
                <a:lnTo>
                  <a:pt x="367538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7" name="Google Shape;427;p20"/>
          <p:cNvGrpSpPr/>
          <p:nvPr/>
        </p:nvGrpSpPr>
        <p:grpSpPr>
          <a:xfrm>
            <a:off x="4441576" y="8960696"/>
            <a:ext cx="344172" cy="344172"/>
            <a:chOff x="0" y="0"/>
            <a:chExt cx="812800" cy="812800"/>
          </a:xfrm>
        </p:grpSpPr>
        <p:sp>
          <p:nvSpPr>
            <p:cNvPr id="428" name="Google Shape;428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20"/>
          <p:cNvGrpSpPr/>
          <p:nvPr/>
        </p:nvGrpSpPr>
        <p:grpSpPr>
          <a:xfrm>
            <a:off x="4441576" y="1632228"/>
            <a:ext cx="344172" cy="344172"/>
            <a:chOff x="0" y="0"/>
            <a:chExt cx="812800" cy="812800"/>
          </a:xfrm>
        </p:grpSpPr>
        <p:sp>
          <p:nvSpPr>
            <p:cNvPr id="431" name="Google Shape;431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20"/>
          <p:cNvSpPr/>
          <p:nvPr/>
        </p:nvSpPr>
        <p:spPr>
          <a:xfrm>
            <a:off x="16604966" y="1028700"/>
            <a:ext cx="838323" cy="681137"/>
          </a:xfrm>
          <a:custGeom>
            <a:rect b="b" l="l" r="r" t="t"/>
            <a:pathLst>
              <a:path extrusionOk="0" h="681137" w="838323">
                <a:moveTo>
                  <a:pt x="0" y="0"/>
                </a:moveTo>
                <a:lnTo>
                  <a:pt x="838323" y="0"/>
                </a:lnTo>
                <a:lnTo>
                  <a:pt x="838323" y="681137"/>
                </a:lnTo>
                <a:lnTo>
                  <a:pt x="0" y="681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4" name="Google Shape;434;p20"/>
          <p:cNvGrpSpPr/>
          <p:nvPr/>
        </p:nvGrpSpPr>
        <p:grpSpPr>
          <a:xfrm>
            <a:off x="5797995" y="-1532449"/>
            <a:ext cx="2414087" cy="2414087"/>
            <a:chOff x="0" y="0"/>
            <a:chExt cx="812800" cy="812800"/>
          </a:xfrm>
        </p:grpSpPr>
        <p:sp>
          <p:nvSpPr>
            <p:cNvPr id="435" name="Google Shape;43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78BACE"/>
                </a:gs>
                <a:gs pos="100000">
                  <a:srgbClr val="38567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0"/>
          <p:cNvGrpSpPr/>
          <p:nvPr/>
        </p:nvGrpSpPr>
        <p:grpSpPr>
          <a:xfrm>
            <a:off x="5100419" y="9715673"/>
            <a:ext cx="1637332" cy="1637332"/>
            <a:chOff x="0" y="0"/>
            <a:chExt cx="812800" cy="812800"/>
          </a:xfrm>
        </p:grpSpPr>
        <p:sp>
          <p:nvSpPr>
            <p:cNvPr id="438" name="Google Shape;438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78BACE"/>
                </a:gs>
                <a:gs pos="100000">
                  <a:srgbClr val="38567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20"/>
          <p:cNvGrpSpPr/>
          <p:nvPr/>
        </p:nvGrpSpPr>
        <p:grpSpPr>
          <a:xfrm>
            <a:off x="7926294" y="8175059"/>
            <a:ext cx="571577" cy="571577"/>
            <a:chOff x="0" y="0"/>
            <a:chExt cx="812800" cy="812800"/>
          </a:xfrm>
        </p:grpSpPr>
        <p:sp>
          <p:nvSpPr>
            <p:cNvPr id="441" name="Google Shape;441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20"/>
          <p:cNvGrpSpPr/>
          <p:nvPr/>
        </p:nvGrpSpPr>
        <p:grpSpPr>
          <a:xfrm>
            <a:off x="9144000" y="918565"/>
            <a:ext cx="619662" cy="619662"/>
            <a:chOff x="0" y="0"/>
            <a:chExt cx="812800" cy="812800"/>
          </a:xfrm>
        </p:grpSpPr>
        <p:sp>
          <p:nvSpPr>
            <p:cNvPr id="444" name="Google Shape;444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20"/>
          <p:cNvSpPr/>
          <p:nvPr/>
        </p:nvSpPr>
        <p:spPr>
          <a:xfrm>
            <a:off x="16861628" y="8703587"/>
            <a:ext cx="581661" cy="581661"/>
          </a:xfrm>
          <a:custGeom>
            <a:rect b="b" l="l" r="r" t="t"/>
            <a:pathLst>
              <a:path extrusionOk="0" h="581661" w="581661">
                <a:moveTo>
                  <a:pt x="0" y="0"/>
                </a:moveTo>
                <a:lnTo>
                  <a:pt x="581661" y="0"/>
                </a:lnTo>
                <a:lnTo>
                  <a:pt x="581661" y="581661"/>
                </a:lnTo>
                <a:lnTo>
                  <a:pt x="0" y="581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0"/>
          <p:cNvSpPr txBox="1"/>
          <p:nvPr/>
        </p:nvSpPr>
        <p:spPr>
          <a:xfrm>
            <a:off x="11234027" y="2520082"/>
            <a:ext cx="6209262" cy="169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9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Thankyou</a:t>
            </a:r>
            <a:endParaRPr/>
          </a:p>
        </p:txBody>
      </p:sp>
      <p:sp>
        <p:nvSpPr>
          <p:cNvPr id="448" name="Google Shape;448;p20"/>
          <p:cNvSpPr txBox="1"/>
          <p:nvPr/>
        </p:nvSpPr>
        <p:spPr>
          <a:xfrm>
            <a:off x="8516122" y="3754360"/>
            <a:ext cx="8927167" cy="1398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Your Attention</a:t>
            </a:r>
            <a:endParaRPr/>
          </a:p>
        </p:txBody>
      </p:sp>
      <p:sp>
        <p:nvSpPr>
          <p:cNvPr id="449" name="Google Shape;449;p20"/>
          <p:cNvSpPr txBox="1"/>
          <p:nvPr/>
        </p:nvSpPr>
        <p:spPr>
          <a:xfrm>
            <a:off x="14696304" y="981075"/>
            <a:ext cx="1786782" cy="82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450" name="Google Shape;450;p20"/>
          <p:cNvSpPr/>
          <p:nvPr/>
        </p:nvSpPr>
        <p:spPr>
          <a:xfrm>
            <a:off x="6565250" y="1710313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5" y="0"/>
                </a:lnTo>
                <a:lnTo>
                  <a:pt x="888185" y="349722"/>
                </a:lnTo>
                <a:lnTo>
                  <a:pt x="0" y="349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20"/>
          <p:cNvSpPr/>
          <p:nvPr/>
        </p:nvSpPr>
        <p:spPr>
          <a:xfrm>
            <a:off x="9763662" y="8795030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4" y="0"/>
                </a:lnTo>
                <a:lnTo>
                  <a:pt x="888184" y="349723"/>
                </a:lnTo>
                <a:lnTo>
                  <a:pt x="0" y="349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3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3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3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46" name="Google Shape;146;p3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3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5846079" y="4683738"/>
            <a:ext cx="11301259" cy="3715289"/>
          </a:xfrm>
          <a:custGeom>
            <a:rect b="b" l="l" r="r" t="t"/>
            <a:pathLst>
              <a:path extrusionOk="0" h="3715289" w="11301259">
                <a:moveTo>
                  <a:pt x="0" y="0"/>
                </a:moveTo>
                <a:lnTo>
                  <a:pt x="11301259" y="0"/>
                </a:lnTo>
                <a:lnTo>
                  <a:pt x="11301259" y="3715289"/>
                </a:lnTo>
                <a:lnTo>
                  <a:pt x="0" y="3715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3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Why Carpool in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1028700" y="3793512"/>
            <a:ext cx="9326604" cy="890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reliable than public service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MATA buses on time performance is around 63 Percent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Memphis?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5400532" y="8490049"/>
            <a:ext cx="9995423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</a:t>
            </a:r>
            <a:r>
              <a:rPr b="0" i="0" lang="en-US" sz="1899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https://data.memphistn.gov/dataset/Improve-MATA-On-Time-Performance/cq98-42uy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4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4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2" name="Google Shape;162;p4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4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Why Carpool in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1028700" y="3793512"/>
            <a:ext cx="9553762" cy="1747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reliable than public service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MATA buses on time performance is around 63 Percent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Affordability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carpoolers make a median earnings of 35,442</a:t>
            </a: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4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Memphis?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5400532" y="8490049"/>
            <a:ext cx="10866700" cy="1323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</a:t>
            </a:r>
            <a:r>
              <a:rPr b="0" i="0" lang="en-US" sz="1899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https://data.memphistn.gov/dataset/Improve-MATA-On-Time-Performance/cq98-42uy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2:  Means of Transportation to Work by Selected Characteristics by the US Census Bureau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5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5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5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77" name="Google Shape;177;p5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5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Why Carpool in</a:t>
            </a:r>
            <a:endParaRPr/>
          </a:p>
        </p:txBody>
      </p:sp>
      <p:sp>
        <p:nvSpPr>
          <p:cNvPr id="179" name="Google Shape;179;p5"/>
          <p:cNvSpPr txBox="1"/>
          <p:nvPr/>
        </p:nvSpPr>
        <p:spPr>
          <a:xfrm>
            <a:off x="1028700" y="3793512"/>
            <a:ext cx="9553762" cy="2176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reliable than public service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MATA buses on time performance is around 63 Percent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Affordability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carpoolers make a median earnings of 35,442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Uber is too expensive </a:t>
            </a: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5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Memphis?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5400532" y="8490049"/>
            <a:ext cx="10866700" cy="1323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</a:t>
            </a:r>
            <a:r>
              <a:rPr b="0" i="0" lang="en-US" sz="1899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https://data.memphistn.gov/dataset/Improve-MATA-On-Time-Performance/cq98-42uy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2:  Means of Transportation to Work by Selected Characteristics by the US Census Bureau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6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6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6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92" name="Google Shape;192;p6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6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Why Carpool in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1028700" y="3793512"/>
            <a:ext cx="9553762" cy="3033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reliable than public service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MATA buses on time performance is around 63 Percent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Affordability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carpoolers make a median earnings of 35,442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Uber is too expensive</a:t>
            </a:r>
            <a:endParaRPr/>
          </a:p>
          <a:p>
            <a:pPr indent="-397000" lvl="3" marL="1587998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￭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to go to airport from UofM: $19.50 (standard) for 11 miles = </a:t>
            </a:r>
            <a:r>
              <a:rPr b="1" i="0" lang="en-US" sz="2451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$1.77 per mile</a:t>
            </a: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6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Memphis?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5400532" y="8490049"/>
            <a:ext cx="10866700" cy="1323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</a:t>
            </a:r>
            <a:r>
              <a:rPr b="0" i="0" lang="en-US" sz="1899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https://data.memphistn.gov/dataset/Improve-MATA-On-Time-Performance/cq98-42uy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2:  Means of Transportation to Work by Selected Characteristics by the US Census Bureau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/>
          <p:nvPr/>
        </p:nvSpPr>
        <p:spPr>
          <a:xfrm>
            <a:off x="-2651298" y="-2830981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0" y="0"/>
                </a:moveTo>
                <a:lnTo>
                  <a:pt x="10113837" y="0"/>
                </a:lnTo>
                <a:lnTo>
                  <a:pt x="10113837" y="8697900"/>
                </a:lnTo>
                <a:lnTo>
                  <a:pt x="0" y="869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7"/>
          <p:cNvSpPr/>
          <p:nvPr/>
        </p:nvSpPr>
        <p:spPr>
          <a:xfrm flipH="1">
            <a:off x="3128510" y="4866153"/>
            <a:ext cx="10113837" cy="8697900"/>
          </a:xfrm>
          <a:custGeom>
            <a:rect b="b" l="l" r="r" t="t"/>
            <a:pathLst>
              <a:path extrusionOk="0" h="8697900" w="10113837">
                <a:moveTo>
                  <a:pt x="10113837" y="0"/>
                </a:moveTo>
                <a:lnTo>
                  <a:pt x="0" y="0"/>
                </a:lnTo>
                <a:lnTo>
                  <a:pt x="0" y="8697900"/>
                </a:lnTo>
                <a:lnTo>
                  <a:pt x="10113837" y="8697900"/>
                </a:lnTo>
                <a:lnTo>
                  <a:pt x="1011383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7"/>
          <p:cNvSpPr/>
          <p:nvPr/>
        </p:nvSpPr>
        <p:spPr>
          <a:xfrm rot="5400000">
            <a:off x="16737873" y="873687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3" y="0"/>
                </a:lnTo>
                <a:lnTo>
                  <a:pt x="223323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7"/>
          <p:cNvSpPr/>
          <p:nvPr/>
        </p:nvSpPr>
        <p:spPr>
          <a:xfrm rot="5400000">
            <a:off x="7936464" y="1108203"/>
            <a:ext cx="223322" cy="819531"/>
          </a:xfrm>
          <a:custGeom>
            <a:rect b="b" l="l" r="r" t="t"/>
            <a:pathLst>
              <a:path extrusionOk="0" h="819531" w="223322">
                <a:moveTo>
                  <a:pt x="0" y="0"/>
                </a:moveTo>
                <a:lnTo>
                  <a:pt x="223322" y="0"/>
                </a:lnTo>
                <a:lnTo>
                  <a:pt x="223322" y="819531"/>
                </a:lnTo>
                <a:lnTo>
                  <a:pt x="0" y="819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7" name="Google Shape;207;p7"/>
          <p:cNvCxnSpPr/>
          <p:nvPr/>
        </p:nvCxnSpPr>
        <p:spPr>
          <a:xfrm>
            <a:off x="1033115" y="3400325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7"/>
          <p:cNvSpPr txBox="1"/>
          <p:nvPr/>
        </p:nvSpPr>
        <p:spPr>
          <a:xfrm>
            <a:off x="1033115" y="910940"/>
            <a:ext cx="7015010" cy="102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78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Why Carpool in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1028700" y="3793512"/>
            <a:ext cx="9553762" cy="3461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reliable than public service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MATA buses on time performance is around 63 Percent</a:t>
            </a:r>
            <a:endParaRPr/>
          </a:p>
          <a:p>
            <a:pPr indent="-264666" lvl="1" marL="529333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•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Affordability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carpoolers make a median earnings of 35,442</a:t>
            </a:r>
            <a:endParaRPr/>
          </a:p>
          <a:p>
            <a:pPr indent="-352889" lvl="2" marL="1058666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⚬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Uber is too expensive</a:t>
            </a:r>
            <a:endParaRPr/>
          </a:p>
          <a:p>
            <a:pPr indent="-397000" lvl="3" marL="1587998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￭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to go to airport from UofM: $19.50 (standard) for 11 miles = </a:t>
            </a:r>
            <a:r>
              <a:rPr b="1" i="0" lang="en-US" sz="2451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$1.77 per mile</a:t>
            </a:r>
            <a:endParaRPr/>
          </a:p>
          <a:p>
            <a:pPr indent="-397000" lvl="3" marL="1587998" marR="0" rtl="0" algn="just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51"/>
              <a:buFont typeface="Arial"/>
              <a:buChar char="￭"/>
            </a:pPr>
            <a:r>
              <a:rPr b="0" i="0" lang="en-US" sz="2451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Car: 250 miles, 24.5 MPG = </a:t>
            </a:r>
            <a:r>
              <a:rPr b="0" i="0" lang="en-US" sz="2451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$0.12 per mile</a:t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16460519" y="1028700"/>
            <a:ext cx="817573" cy="664278"/>
          </a:xfrm>
          <a:custGeom>
            <a:rect b="b" l="l" r="r" t="t"/>
            <a:pathLst>
              <a:path extrusionOk="0" h="664278" w="817573">
                <a:moveTo>
                  <a:pt x="0" y="0"/>
                </a:moveTo>
                <a:lnTo>
                  <a:pt x="817573" y="0"/>
                </a:lnTo>
                <a:lnTo>
                  <a:pt x="817573" y="664278"/>
                </a:lnTo>
                <a:lnTo>
                  <a:pt x="0" y="664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7"/>
          <p:cNvSpPr txBox="1"/>
          <p:nvPr/>
        </p:nvSpPr>
        <p:spPr>
          <a:xfrm>
            <a:off x="14524677" y="981075"/>
            <a:ext cx="1742555" cy="8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1033115" y="1639223"/>
            <a:ext cx="7757595" cy="1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Memphis?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5400532" y="8490049"/>
            <a:ext cx="10866700" cy="1323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1:</a:t>
            </a:r>
            <a:r>
              <a:rPr b="0" i="0" lang="en-US" sz="1899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https://data.memphistn.gov/dataset/Improve-MATA-On-Time-Performance/cq98-42uy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Reference 2:  Means of Transportation to Work by Selected Characteristics by the US Census Bureau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8"/>
          <p:cNvGrpSpPr/>
          <p:nvPr/>
        </p:nvGrpSpPr>
        <p:grpSpPr>
          <a:xfrm>
            <a:off x="-3956712" y="-7551754"/>
            <a:ext cx="14252988" cy="14252988"/>
            <a:chOff x="0" y="0"/>
            <a:chExt cx="812800" cy="812800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2F4659">
                    <a:alpha val="45882"/>
                  </a:srgbClr>
                </a:gs>
                <a:gs pos="100000">
                  <a:srgbClr val="1C1F28">
                    <a:alpha val="45882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8"/>
          <p:cNvGrpSpPr/>
          <p:nvPr/>
        </p:nvGrpSpPr>
        <p:grpSpPr>
          <a:xfrm>
            <a:off x="9013453" y="-1527076"/>
            <a:ext cx="17794729" cy="17794729"/>
            <a:chOff x="0" y="0"/>
            <a:chExt cx="812800" cy="812800"/>
          </a:xfrm>
        </p:grpSpPr>
        <p:sp>
          <p:nvSpPr>
            <p:cNvPr id="222" name="Google Shape;222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78BACE"/>
                </a:gs>
                <a:gs pos="100000">
                  <a:srgbClr val="38567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8"/>
          <p:cNvSpPr/>
          <p:nvPr/>
        </p:nvSpPr>
        <p:spPr>
          <a:xfrm>
            <a:off x="1666483" y="8954588"/>
            <a:ext cx="1392155" cy="191421"/>
          </a:xfrm>
          <a:custGeom>
            <a:rect b="b" l="l" r="r" t="t"/>
            <a:pathLst>
              <a:path extrusionOk="0" h="191421" w="1392155">
                <a:moveTo>
                  <a:pt x="0" y="0"/>
                </a:moveTo>
                <a:lnTo>
                  <a:pt x="1392155" y="0"/>
                </a:lnTo>
                <a:lnTo>
                  <a:pt x="1392155" y="191422"/>
                </a:lnTo>
                <a:lnTo>
                  <a:pt x="0" y="191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8"/>
          <p:cNvSpPr/>
          <p:nvPr/>
        </p:nvSpPr>
        <p:spPr>
          <a:xfrm>
            <a:off x="8345904" y="1679454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5" y="0"/>
                </a:lnTo>
                <a:lnTo>
                  <a:pt x="888185" y="349723"/>
                </a:lnTo>
                <a:lnTo>
                  <a:pt x="0" y="349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8"/>
          <p:cNvSpPr/>
          <p:nvPr/>
        </p:nvSpPr>
        <p:spPr>
          <a:xfrm>
            <a:off x="16731567" y="9083439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5" y="0"/>
                </a:lnTo>
                <a:lnTo>
                  <a:pt x="888185" y="349722"/>
                </a:lnTo>
                <a:lnTo>
                  <a:pt x="0" y="349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8"/>
          <p:cNvSpPr/>
          <p:nvPr/>
        </p:nvSpPr>
        <p:spPr>
          <a:xfrm>
            <a:off x="1636708" y="807123"/>
            <a:ext cx="838323" cy="681137"/>
          </a:xfrm>
          <a:custGeom>
            <a:rect b="b" l="l" r="r" t="t"/>
            <a:pathLst>
              <a:path extrusionOk="0" h="681137" w="838323">
                <a:moveTo>
                  <a:pt x="0" y="0"/>
                </a:moveTo>
                <a:lnTo>
                  <a:pt x="838323" y="0"/>
                </a:lnTo>
                <a:lnTo>
                  <a:pt x="838323" y="681137"/>
                </a:lnTo>
                <a:lnTo>
                  <a:pt x="0" y="681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8" name="Google Shape;228;p8"/>
          <p:cNvGrpSpPr/>
          <p:nvPr/>
        </p:nvGrpSpPr>
        <p:grpSpPr>
          <a:xfrm>
            <a:off x="9384491" y="-929357"/>
            <a:ext cx="16793566" cy="16300266"/>
            <a:chOff x="-23042" y="66269"/>
            <a:chExt cx="6542159" cy="6349987"/>
          </a:xfrm>
        </p:grpSpPr>
        <p:sp>
          <p:nvSpPr>
            <p:cNvPr id="229" name="Google Shape;229;p8"/>
            <p:cNvSpPr/>
            <p:nvPr/>
          </p:nvSpPr>
          <p:spPr>
            <a:xfrm flipH="1">
              <a:off x="-23042" y="119185"/>
              <a:ext cx="6542159" cy="6244242"/>
            </a:xfrm>
            <a:custGeom>
              <a:rect b="b" l="l" r="r" t="t"/>
              <a:pathLst>
                <a:path extrusionOk="0" h="6244242" w="6542159">
                  <a:moveTo>
                    <a:pt x="3271080" y="4996"/>
                  </a:moveTo>
                  <a:cubicBezTo>
                    <a:pt x="4388043" y="0"/>
                    <a:pt x="5422303" y="593026"/>
                    <a:pt x="5982231" y="1559521"/>
                  </a:cubicBezTo>
                  <a:cubicBezTo>
                    <a:pt x="6542160" y="2526015"/>
                    <a:pt x="6542160" y="3718228"/>
                    <a:pt x="5982231" y="4684723"/>
                  </a:cubicBezTo>
                  <a:cubicBezTo>
                    <a:pt x="5422303" y="5651217"/>
                    <a:pt x="4388043" y="6244243"/>
                    <a:pt x="3271080" y="6239248"/>
                  </a:cubicBezTo>
                  <a:cubicBezTo>
                    <a:pt x="2154117" y="6244243"/>
                    <a:pt x="1119857" y="5651217"/>
                    <a:pt x="559929" y="4684723"/>
                  </a:cubicBezTo>
                  <a:cubicBezTo>
                    <a:pt x="0" y="3718229"/>
                    <a:pt x="0" y="2526015"/>
                    <a:pt x="559929" y="1559521"/>
                  </a:cubicBezTo>
                  <a:cubicBezTo>
                    <a:pt x="1119857" y="593027"/>
                    <a:pt x="2154117" y="1"/>
                    <a:pt x="3271080" y="4996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9550" r="-4955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3038" y="66269"/>
              <a:ext cx="6350000" cy="6349987"/>
            </a:xfrm>
            <a:custGeom>
              <a:rect b="b" l="l" r="r" t="t"/>
              <a:pathLst>
                <a:path extrusionOk="0"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8"/>
          <p:cNvSpPr/>
          <p:nvPr/>
        </p:nvSpPr>
        <p:spPr>
          <a:xfrm>
            <a:off x="8432408" y="3603396"/>
            <a:ext cx="10655330" cy="7152391"/>
          </a:xfrm>
          <a:custGeom>
            <a:rect b="b" l="l" r="r" t="t"/>
            <a:pathLst>
              <a:path extrusionOk="0" h="7152391" w="10655330">
                <a:moveTo>
                  <a:pt x="0" y="0"/>
                </a:moveTo>
                <a:lnTo>
                  <a:pt x="10655330" y="0"/>
                </a:lnTo>
                <a:lnTo>
                  <a:pt x="10655330" y="7152391"/>
                </a:lnTo>
                <a:lnTo>
                  <a:pt x="0" y="7152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8"/>
          <p:cNvSpPr txBox="1"/>
          <p:nvPr/>
        </p:nvSpPr>
        <p:spPr>
          <a:xfrm>
            <a:off x="1696259" y="2295092"/>
            <a:ext cx="8096022" cy="129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0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Family and Friends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696259" y="3139251"/>
            <a:ext cx="6333301" cy="129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07" u="none" cap="none" strike="noStrike">
                <a:solidFill>
                  <a:srgbClr val="78BACE"/>
                </a:solidFill>
                <a:latin typeface="Arial"/>
                <a:ea typeface="Arial"/>
                <a:cs typeface="Arial"/>
                <a:sym typeface="Arial"/>
              </a:rPr>
              <a:t>Forever!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1696259" y="4712206"/>
            <a:ext cx="6206207" cy="2064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093" lvl="1" marL="508187" marR="0" rtl="0" algn="l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3"/>
              <a:buFont typeface="Arial"/>
              <a:buChar char="•"/>
            </a:pPr>
            <a:r>
              <a:rPr b="0" i="0" lang="en-US" sz="23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According to Memphis Explore Report:</a:t>
            </a:r>
            <a:endParaRPr/>
          </a:p>
          <a:p>
            <a:pPr indent="-338790" lvl="2" marL="1016374" marR="0" rtl="0" algn="l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53"/>
              <a:buFont typeface="Arial"/>
              <a:buChar char="⚬"/>
            </a:pPr>
            <a:r>
              <a:rPr b="0" i="0" lang="en-US" sz="23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“Almost every person engaged in research made comments about how they rely upon extended family members”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2741605" y="759498"/>
            <a:ext cx="1786782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sMATA Industries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F4659"/>
            </a:gs>
            <a:gs pos="100000">
              <a:srgbClr val="1C1F28"/>
            </a:gs>
          </a:gsLst>
          <a:lin ang="2700000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9"/>
          <p:cNvGrpSpPr/>
          <p:nvPr/>
        </p:nvGrpSpPr>
        <p:grpSpPr>
          <a:xfrm rot="-5400000">
            <a:off x="9724129" y="-784026"/>
            <a:ext cx="13169448" cy="13169448"/>
            <a:chOff x="0" y="0"/>
            <a:chExt cx="812800" cy="812800"/>
          </a:xfrm>
        </p:grpSpPr>
        <p:sp>
          <p:nvSpPr>
            <p:cNvPr id="241" name="Google Shape;241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78BACE">
                    <a:alpha val="97647"/>
                  </a:srgbClr>
                </a:gs>
                <a:gs pos="100000">
                  <a:srgbClr val="38567B">
                    <a:alpha val="9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9"/>
          <p:cNvGrpSpPr/>
          <p:nvPr/>
        </p:nvGrpSpPr>
        <p:grpSpPr>
          <a:xfrm>
            <a:off x="9934079" y="-471861"/>
            <a:ext cx="13120873" cy="12735455"/>
            <a:chOff x="-23042" y="66269"/>
            <a:chExt cx="6542159" cy="6349987"/>
          </a:xfrm>
        </p:grpSpPr>
        <p:sp>
          <p:nvSpPr>
            <p:cNvPr id="244" name="Google Shape;244;p9"/>
            <p:cNvSpPr/>
            <p:nvPr/>
          </p:nvSpPr>
          <p:spPr>
            <a:xfrm>
              <a:off x="-23042" y="119185"/>
              <a:ext cx="6542159" cy="6244242"/>
            </a:xfrm>
            <a:custGeom>
              <a:rect b="b" l="l" r="r" t="t"/>
              <a:pathLst>
                <a:path extrusionOk="0"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49550" r="-4955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3038" y="66269"/>
              <a:ext cx="6350000" cy="6349987"/>
            </a:xfrm>
            <a:custGeom>
              <a:rect b="b" l="l" r="r" t="t"/>
              <a:pathLst>
                <a:path extrusionOk="0"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8829509" y="1015344"/>
            <a:ext cx="1392155" cy="191421"/>
          </a:xfrm>
          <a:custGeom>
            <a:rect b="b" l="l" r="r" t="t"/>
            <a:pathLst>
              <a:path extrusionOk="0" h="191421" w="1392155">
                <a:moveTo>
                  <a:pt x="0" y="0"/>
                </a:moveTo>
                <a:lnTo>
                  <a:pt x="1392155" y="0"/>
                </a:lnTo>
                <a:lnTo>
                  <a:pt x="1392155" y="191421"/>
                </a:lnTo>
                <a:lnTo>
                  <a:pt x="0" y="191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9"/>
          <p:cNvSpPr txBox="1"/>
          <p:nvPr/>
        </p:nvSpPr>
        <p:spPr>
          <a:xfrm>
            <a:off x="1016284" y="720235"/>
            <a:ext cx="4591695" cy="1282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7599416" y="2507677"/>
            <a:ext cx="888185" cy="349723"/>
          </a:xfrm>
          <a:custGeom>
            <a:rect b="b" l="l" r="r" t="t"/>
            <a:pathLst>
              <a:path extrusionOk="0" h="349723" w="888185">
                <a:moveTo>
                  <a:pt x="0" y="0"/>
                </a:moveTo>
                <a:lnTo>
                  <a:pt x="888185" y="0"/>
                </a:lnTo>
                <a:lnTo>
                  <a:pt x="888185" y="349722"/>
                </a:lnTo>
                <a:lnTo>
                  <a:pt x="0" y="349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