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0287000" cx="18288000"/>
  <p:notesSz cx="6858000" cy="9144000"/>
  <p:embeddedFontLst>
    <p:embeddedFont>
      <p:font typeface="Montserrat Black"/>
      <p:bold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jqwN6bh5nFpyonAFCxfyj473fe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Black-boldItalic.fntdata"/><Relationship Id="rId16" Type="http://schemas.openxmlformats.org/officeDocument/2006/relationships/font" Target="fonts/Montserrat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.fntdata"/><Relationship Id="rId6" Type="http://schemas.openxmlformats.org/officeDocument/2006/relationships/slide" Target="slides/slide1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5ec251a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15ec251a9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Relationship Id="rId7" Type="http://schemas.openxmlformats.org/officeDocument/2006/relationships/image" Target="../media/image11.png"/><Relationship Id="rId8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employeetransnetwork.z13.web.core.windows.ne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9598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48414" l="0" r="0" t="6327"/>
          <a:stretch/>
        </p:blipFill>
        <p:spPr>
          <a:xfrm>
            <a:off x="7158324" y="0"/>
            <a:ext cx="12018442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 rot="-5400000">
            <a:off x="16799708" y="1055075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" name="Google Shape;86;p1"/>
          <p:cNvCxnSpPr/>
          <p:nvPr/>
        </p:nvCxnSpPr>
        <p:spPr>
          <a:xfrm rot="-5400000">
            <a:off x="16007685" y="3237459"/>
            <a:ext cx="2456682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"/>
          <p:cNvCxnSpPr/>
          <p:nvPr/>
        </p:nvCxnSpPr>
        <p:spPr>
          <a:xfrm>
            <a:off x="-282420" y="9110662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"/>
          <p:cNvCxnSpPr/>
          <p:nvPr/>
        </p:nvCxnSpPr>
        <p:spPr>
          <a:xfrm>
            <a:off x="1028700" y="4896894"/>
            <a:ext cx="2261045" cy="0"/>
          </a:xfrm>
          <a:prstGeom prst="straightConnector1">
            <a:avLst/>
          </a:prstGeom>
          <a:noFill/>
          <a:ln cap="rnd" cmpd="sng" w="1047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1"/>
          <p:cNvSpPr/>
          <p:nvPr/>
        </p:nvSpPr>
        <p:spPr>
          <a:xfrm>
            <a:off x="0" y="9110662"/>
            <a:ext cx="1176337" cy="1176338"/>
          </a:xfrm>
          <a:custGeom>
            <a:rect b="b" l="l" r="r" t="t"/>
            <a:pathLst>
              <a:path extrusionOk="0" h="1176338" w="1176337">
                <a:moveTo>
                  <a:pt x="0" y="0"/>
                </a:moveTo>
                <a:lnTo>
                  <a:pt x="1176337" y="0"/>
                </a:lnTo>
                <a:lnTo>
                  <a:pt x="1176337" y="1176338"/>
                </a:lnTo>
                <a:lnTo>
                  <a:pt x="0" y="11763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-490397" y="792875"/>
            <a:ext cx="8137569" cy="36872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975">
                <a:solidFill>
                  <a:srgbClr val="5E56E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</a:t>
            </a:r>
            <a:r>
              <a:rPr b="1" lang="en-US" sz="9975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mployee</a:t>
            </a:r>
            <a:endParaRPr/>
          </a:p>
          <a:p>
            <a:pPr indent="0" lvl="0" marL="0" marR="0" rtl="0" algn="ctr">
              <a:lnSpc>
                <a:spcPct val="10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76">
                <a:solidFill>
                  <a:srgbClr val="5E56E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</a:t>
            </a:r>
            <a:r>
              <a:rPr b="1" lang="en-US" sz="8876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ransit</a:t>
            </a:r>
            <a:endParaRPr/>
          </a:p>
          <a:p>
            <a:pPr indent="0" lvl="0" marL="0" marR="0" rtl="0" algn="ctr">
              <a:lnSpc>
                <a:spcPct val="103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876">
                <a:solidFill>
                  <a:srgbClr val="5E56E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</a:t>
            </a:r>
            <a:r>
              <a:rPr b="1" lang="en-US" sz="8876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etwork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028700" y="5489444"/>
            <a:ext cx="5099376" cy="24542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Improving Transportation Access for Memphis’ Workforce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" name="Google Shape;184;p9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5" name="Google Shape;185;p9"/>
          <p:cNvSpPr/>
          <p:nvPr/>
        </p:nvSpPr>
        <p:spPr>
          <a:xfrm rot="-5400000">
            <a:off x="16905215" y="1385687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2" y="0"/>
                </a:lnTo>
                <a:lnTo>
                  <a:pt x="844062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6" name="Google Shape;186;p9"/>
          <p:cNvCxnSpPr/>
          <p:nvPr/>
        </p:nvCxnSpPr>
        <p:spPr>
          <a:xfrm rot="-5376337">
            <a:off x="16289363" y="3377588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87" name="Google Shape;187;p9"/>
          <p:cNvPicPr preferRelativeResize="0"/>
          <p:nvPr/>
        </p:nvPicPr>
        <p:blipFill rotWithShape="1">
          <a:blip r:embed="rId4">
            <a:alphaModFix/>
          </a:blip>
          <a:srcRect b="12272" l="0" r="0" t="12272"/>
          <a:stretch/>
        </p:blipFill>
        <p:spPr>
          <a:xfrm>
            <a:off x="197508" y="3099917"/>
            <a:ext cx="9039426" cy="682065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9"/>
          <p:cNvSpPr txBox="1"/>
          <p:nvPr/>
        </p:nvSpPr>
        <p:spPr>
          <a:xfrm>
            <a:off x="9626796" y="3159637"/>
            <a:ext cx="630600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5E56E7"/>
                </a:solidFill>
                <a:latin typeface="Montserrat"/>
                <a:ea typeface="Montserrat"/>
                <a:cs typeface="Montserrat"/>
                <a:sym typeface="Montserrat"/>
              </a:rPr>
              <a:t>Contact us to get more info</a:t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>
            <a:off x="9805938" y="4074133"/>
            <a:ext cx="478506" cy="336749"/>
          </a:xfrm>
          <a:custGeom>
            <a:rect b="b" l="l" r="r" t="t"/>
            <a:pathLst>
              <a:path extrusionOk="0" h="336749" w="478506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9"/>
          <p:cNvSpPr/>
          <p:nvPr/>
        </p:nvSpPr>
        <p:spPr>
          <a:xfrm>
            <a:off x="9805938" y="6510247"/>
            <a:ext cx="549347" cy="549349"/>
          </a:xfrm>
          <a:custGeom>
            <a:rect b="b" l="l" r="r" t="t"/>
            <a:pathLst>
              <a:path extrusionOk="0" h="549349" w="549347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10612056" y="3987414"/>
            <a:ext cx="5799562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5E56E7"/>
                </a:solidFill>
                <a:latin typeface="Montserrat"/>
                <a:ea typeface="Montserrat"/>
                <a:cs typeface="Montserrat"/>
                <a:sym typeface="Montserrat"/>
              </a:rPr>
              <a:t>firstplace@etn.com</a:t>
            </a:r>
            <a:endParaRPr/>
          </a:p>
        </p:txBody>
      </p:sp>
      <p:sp>
        <p:nvSpPr>
          <p:cNvPr id="192" name="Google Shape;192;p9"/>
          <p:cNvSpPr/>
          <p:nvPr/>
        </p:nvSpPr>
        <p:spPr>
          <a:xfrm>
            <a:off x="9805938" y="5711827"/>
            <a:ext cx="460420" cy="460420"/>
          </a:xfrm>
          <a:custGeom>
            <a:rect b="b" l="l" r="r" t="t"/>
            <a:pathLst>
              <a:path extrusionOk="0" h="460420" w="460420">
                <a:moveTo>
                  <a:pt x="0" y="0"/>
                </a:moveTo>
                <a:lnTo>
                  <a:pt x="460420" y="0"/>
                </a:lnTo>
                <a:lnTo>
                  <a:pt x="460420" y="460420"/>
                </a:lnTo>
                <a:lnTo>
                  <a:pt x="0" y="460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799" l="0" r="0" t="-7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10603013" y="5686944"/>
            <a:ext cx="4991047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 u="none">
                <a:solidFill>
                  <a:srgbClr val="5E56E7"/>
                </a:solidFill>
                <a:latin typeface="Montserrat"/>
                <a:ea typeface="Montserrat"/>
                <a:cs typeface="Montserrat"/>
                <a:sym typeface="Montserrat"/>
              </a:rPr>
              <a:t>+123-456-7890</a:t>
            </a:r>
            <a:endParaRPr/>
          </a:p>
        </p:txBody>
      </p:sp>
      <p:sp>
        <p:nvSpPr>
          <p:cNvPr id="194" name="Google Shape;194;p9"/>
          <p:cNvSpPr/>
          <p:nvPr/>
        </p:nvSpPr>
        <p:spPr>
          <a:xfrm>
            <a:off x="9805938" y="4748882"/>
            <a:ext cx="437462" cy="624946"/>
          </a:xfrm>
          <a:custGeom>
            <a:rect b="b" l="l" r="r" t="t"/>
            <a:pathLst>
              <a:path extrusionOk="0" h="624946" w="437462">
                <a:moveTo>
                  <a:pt x="0" y="0"/>
                </a:moveTo>
                <a:lnTo>
                  <a:pt x="437462" y="0"/>
                </a:lnTo>
                <a:lnTo>
                  <a:pt x="437462" y="624946"/>
                </a:lnTo>
                <a:lnTo>
                  <a:pt x="0" y="6249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0612056" y="4806261"/>
            <a:ext cx="5722459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>
                <a:solidFill>
                  <a:srgbClr val="5E56E7"/>
                </a:solidFill>
                <a:latin typeface="Montserrat"/>
                <a:ea typeface="Montserrat"/>
                <a:cs typeface="Montserrat"/>
                <a:sym typeface="Montserrat"/>
              </a:rPr>
              <a:t>123 Anywhere St., Any City</a:t>
            </a:r>
            <a:endParaRPr/>
          </a:p>
        </p:txBody>
      </p:sp>
      <p:sp>
        <p:nvSpPr>
          <p:cNvPr id="196" name="Google Shape;196;p9"/>
          <p:cNvSpPr txBox="1"/>
          <p:nvPr/>
        </p:nvSpPr>
        <p:spPr>
          <a:xfrm>
            <a:off x="10572124" y="6529828"/>
            <a:ext cx="5729948" cy="530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99" u="none">
                <a:solidFill>
                  <a:srgbClr val="5E56E7"/>
                </a:solidFill>
                <a:latin typeface="Montserrat"/>
                <a:ea typeface="Montserrat"/>
                <a:cs typeface="Montserrat"/>
                <a:sym typeface="Montserrat"/>
              </a:rPr>
              <a:t>www.etn.com</a:t>
            </a:r>
            <a:endParaRPr/>
          </a:p>
        </p:txBody>
      </p:sp>
      <p:sp>
        <p:nvSpPr>
          <p:cNvPr id="197" name="Google Shape;197;p9"/>
          <p:cNvSpPr txBox="1"/>
          <p:nvPr/>
        </p:nvSpPr>
        <p:spPr>
          <a:xfrm>
            <a:off x="6513987" y="9824738"/>
            <a:ext cx="14735617" cy="210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Presented by Nathan Stokes, Darius Calliet,  Von George, and Judy Lane</a:t>
            </a:r>
            <a:endParaRPr/>
          </a:p>
        </p:txBody>
      </p:sp>
      <p:sp>
        <p:nvSpPr>
          <p:cNvPr id="198" name="Google Shape;198;p9"/>
          <p:cNvSpPr/>
          <p:nvPr/>
        </p:nvSpPr>
        <p:spPr>
          <a:xfrm>
            <a:off x="388108" y="0"/>
            <a:ext cx="14418641" cy="2232489"/>
          </a:xfrm>
          <a:prstGeom prst="rect">
            <a:avLst/>
          </a:prstGeom>
          <a:solidFill>
            <a:srgbClr val="1959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1621415" y="680990"/>
            <a:ext cx="9326786" cy="12378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358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Call us Today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>
            <a:off x="0" y="-14185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-9638" l="0" r="-1543" t="-17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348800" y="-14185"/>
            <a:ext cx="14834659" cy="2232489"/>
          </a:xfrm>
          <a:prstGeom prst="rect">
            <a:avLst/>
          </a:prstGeom>
          <a:solidFill>
            <a:srgbClr val="1959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8" name="Google Shape;98;p2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9" name="Google Shape;99;p2"/>
          <p:cNvSpPr/>
          <p:nvPr/>
        </p:nvSpPr>
        <p:spPr>
          <a:xfrm rot="-5400000">
            <a:off x="215412" y="1249973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p2"/>
          <p:cNvCxnSpPr/>
          <p:nvPr/>
        </p:nvCxnSpPr>
        <p:spPr>
          <a:xfrm rot="-5376337">
            <a:off x="-400441" y="3241875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" name="Google Shape;101;p2"/>
          <p:cNvSpPr txBox="1"/>
          <p:nvPr/>
        </p:nvSpPr>
        <p:spPr>
          <a:xfrm>
            <a:off x="1486160" y="2815178"/>
            <a:ext cx="14869045" cy="6647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Impact on the Economy:</a:t>
            </a:r>
            <a:endParaRPr/>
          </a:p>
          <a:p>
            <a:pPr indent="-410206" lvl="1" marL="820412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Factories and Hospitals rely on a steady, punctual workforce.</a:t>
            </a:r>
            <a:endParaRPr/>
          </a:p>
          <a:p>
            <a:pPr indent="-410206" lvl="1" marL="820412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Low-income employees support essential services but face systemic barriers</a:t>
            </a:r>
            <a:endParaRPr/>
          </a:p>
          <a:p>
            <a:pPr indent="-410206" lvl="1" marL="820412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9"/>
              <a:buFont typeface="Arial"/>
              <a:buChar char="•"/>
            </a:pPr>
            <a:r>
              <a:rPr b="1" i="0" lang="en-US" sz="37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barriers perpetuate cycles of poverty.</a:t>
            </a:r>
            <a:endParaRPr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Last-Mile Solutions: Partnering with ride-share or shuttle like services for connections beyond bus stops.</a:t>
            </a:r>
            <a:endParaRPr/>
          </a:p>
          <a:p>
            <a:pPr indent="0" lvl="0" marL="0" marR="0" rtl="0" algn="just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16801580" y="8800580"/>
            <a:ext cx="1486420" cy="1486420"/>
          </a:xfrm>
          <a:custGeom>
            <a:rect b="b" l="l" r="r" t="t"/>
            <a:pathLst>
              <a:path extrusionOk="0" h="1486420" w="1486420">
                <a:moveTo>
                  <a:pt x="0" y="0"/>
                </a:moveTo>
                <a:lnTo>
                  <a:pt x="1486420" y="0"/>
                </a:lnTo>
                <a:lnTo>
                  <a:pt x="1486420" y="1486420"/>
                </a:lnTo>
                <a:lnTo>
                  <a:pt x="0" y="1486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742950" y="241300"/>
            <a:ext cx="15372388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Supporting the Backbone of Memphis’ Economy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0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-9638" l="0" r="-1543" t="-17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348800" y="-14185"/>
            <a:ext cx="10277367" cy="1369666"/>
          </a:xfrm>
          <a:prstGeom prst="rect">
            <a:avLst/>
          </a:prstGeom>
          <a:solidFill>
            <a:srgbClr val="1959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p3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3"/>
          <p:cNvSpPr/>
          <p:nvPr/>
        </p:nvSpPr>
        <p:spPr>
          <a:xfrm rot="-5400000">
            <a:off x="117048" y="731950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p3"/>
          <p:cNvCxnSpPr/>
          <p:nvPr/>
        </p:nvCxnSpPr>
        <p:spPr>
          <a:xfrm rot="-5376337">
            <a:off x="-400441" y="3241875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3" name="Google Shape;113;p3"/>
          <p:cNvSpPr txBox="1"/>
          <p:nvPr/>
        </p:nvSpPr>
        <p:spPr>
          <a:xfrm>
            <a:off x="1178778" y="2151629"/>
            <a:ext cx="15930444" cy="7214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93% of our current MATA riders are transit-dependent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25% reduction in daily service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47% of current bus routes have to wait an hour because they miss their bus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50% use MATA primarily for work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63% ride the bus 5+ times per week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Almost half of customers have been riding MATA for 10+ years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52% of customers transferred to another bus to complete their trip</a:t>
            </a:r>
            <a:endParaRPr/>
          </a:p>
          <a:p>
            <a:pPr indent="-377823" lvl="1" marL="755649" marR="0" rtl="0" algn="just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99"/>
              <a:buFont typeface="Arial"/>
              <a:buChar char="•"/>
            </a:pPr>
            <a:r>
              <a:rPr b="1" i="0" lang="en-US" sz="34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34% of customers take 3 or more buses to complete their trip</a:t>
            </a:r>
            <a:endParaRPr/>
          </a:p>
          <a:p>
            <a:pPr indent="0" lvl="0" marL="0" marR="0" rtl="0" algn="just">
              <a:lnSpc>
                <a:spcPct val="144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quoted by TransPro Consulting Report "The Modernization of MATA...."</a:t>
            </a:r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826878" y="389538"/>
            <a:ext cx="9321212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Data at a Glance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16975757" y="8974757"/>
            <a:ext cx="1312243" cy="1312243"/>
          </a:xfrm>
          <a:custGeom>
            <a:rect b="b" l="l" r="r" t="t"/>
            <a:pathLst>
              <a:path extrusionOk="0" h="1312243" w="1312243">
                <a:moveTo>
                  <a:pt x="0" y="0"/>
                </a:moveTo>
                <a:lnTo>
                  <a:pt x="1312243" y="0"/>
                </a:lnTo>
                <a:lnTo>
                  <a:pt x="1312243" y="1312243"/>
                </a:lnTo>
                <a:lnTo>
                  <a:pt x="0" y="1312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0" y="0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-9638" l="0" r="-1543" t="-17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1" name="Google Shape;121;p4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" name="Google Shape;122;p4"/>
          <p:cNvSpPr/>
          <p:nvPr/>
        </p:nvSpPr>
        <p:spPr>
          <a:xfrm rot="-5400000">
            <a:off x="215412" y="1249973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/>
          <p:nvPr/>
        </p:nvCxnSpPr>
        <p:spPr>
          <a:xfrm rot="-5376337">
            <a:off x="-400441" y="3241875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4"/>
          <p:cNvSpPr/>
          <p:nvPr/>
        </p:nvSpPr>
        <p:spPr>
          <a:xfrm>
            <a:off x="16975757" y="8974757"/>
            <a:ext cx="1312243" cy="1312243"/>
          </a:xfrm>
          <a:custGeom>
            <a:rect b="b" l="l" r="r" t="t"/>
            <a:pathLst>
              <a:path extrusionOk="0" h="1312243" w="1312243">
                <a:moveTo>
                  <a:pt x="0" y="0"/>
                </a:moveTo>
                <a:lnTo>
                  <a:pt x="1312243" y="0"/>
                </a:lnTo>
                <a:lnTo>
                  <a:pt x="1312243" y="1312243"/>
                </a:lnTo>
                <a:lnTo>
                  <a:pt x="0" y="1312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4499576" y="-28370"/>
            <a:ext cx="7785431" cy="10315370"/>
          </a:xfrm>
          <a:custGeom>
            <a:rect b="b" l="l" r="r" t="t"/>
            <a:pathLst>
              <a:path extrusionOk="0" h="10315370" w="7785431">
                <a:moveTo>
                  <a:pt x="0" y="0"/>
                </a:moveTo>
                <a:lnTo>
                  <a:pt x="7785431" y="0"/>
                </a:lnTo>
                <a:lnTo>
                  <a:pt x="7785431" y="10315370"/>
                </a:lnTo>
                <a:lnTo>
                  <a:pt x="0" y="103153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5ec251a9a_0_0"/>
          <p:cNvSpPr/>
          <p:nvPr/>
        </p:nvSpPr>
        <p:spPr>
          <a:xfrm>
            <a:off x="0" y="0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5000"/>
            </a:blip>
            <a:stretch>
              <a:fillRect b="-9638" l="0" r="-1539" t="-1731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1" name="Google Shape;131;g315ec251a9a_0_0"/>
          <p:cNvCxnSpPr/>
          <p:nvPr/>
        </p:nvCxnSpPr>
        <p:spPr>
          <a:xfrm>
            <a:off x="-282420" y="9286875"/>
            <a:ext cx="18852900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2" name="Google Shape;132;g315ec251a9a_0_0"/>
          <p:cNvSpPr/>
          <p:nvPr/>
        </p:nvSpPr>
        <p:spPr>
          <a:xfrm rot="-5400000">
            <a:off x="215412" y="1249973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3" name="Google Shape;133;g315ec251a9a_0_0"/>
          <p:cNvCxnSpPr/>
          <p:nvPr/>
        </p:nvCxnSpPr>
        <p:spPr>
          <a:xfrm rot="-5376151">
            <a:off x="-400377" y="3241883"/>
            <a:ext cx="2075750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g315ec251a9a_0_0"/>
          <p:cNvSpPr/>
          <p:nvPr/>
        </p:nvSpPr>
        <p:spPr>
          <a:xfrm>
            <a:off x="16975757" y="8974757"/>
            <a:ext cx="1312243" cy="1312243"/>
          </a:xfrm>
          <a:custGeom>
            <a:rect b="b" l="l" r="r" t="t"/>
            <a:pathLst>
              <a:path extrusionOk="0" h="1312243" w="1312243">
                <a:moveTo>
                  <a:pt x="0" y="0"/>
                </a:moveTo>
                <a:lnTo>
                  <a:pt x="1312243" y="0"/>
                </a:lnTo>
                <a:lnTo>
                  <a:pt x="1312243" y="1312243"/>
                </a:lnTo>
                <a:lnTo>
                  <a:pt x="0" y="13122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g315ec251a9a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7825" y="840050"/>
            <a:ext cx="9216048" cy="78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-14185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-9638" l="0" r="-1543" t="-17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273160" y="239237"/>
            <a:ext cx="14128640" cy="1517104"/>
          </a:xfrm>
          <a:prstGeom prst="rect">
            <a:avLst/>
          </a:prstGeom>
          <a:solidFill>
            <a:srgbClr val="1959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5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5"/>
          <p:cNvSpPr/>
          <p:nvPr/>
        </p:nvSpPr>
        <p:spPr>
          <a:xfrm rot="-5400000">
            <a:off x="206571" y="846215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5"/>
          <p:cNvCxnSpPr/>
          <p:nvPr/>
        </p:nvCxnSpPr>
        <p:spPr>
          <a:xfrm rot="-5376337">
            <a:off x="-400441" y="3241875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p5"/>
          <p:cNvSpPr txBox="1"/>
          <p:nvPr/>
        </p:nvSpPr>
        <p:spPr>
          <a:xfrm>
            <a:off x="1028700" y="2884169"/>
            <a:ext cx="15352660" cy="6955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Current Benefits: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MATA serves Memphis neighborhoods and key employment hubs.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MATAPlus ensures ADA-compliant options for those with disabilities.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Groove OnDemand currently serves Downtown Memphis and Medical Districts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Challenges: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MATA has limited resources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MATAPlus doesn’t cover workforce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Groove OnDemand has limited coverage throughout Memphis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16801580" y="8800580"/>
            <a:ext cx="1486420" cy="1486420"/>
          </a:xfrm>
          <a:custGeom>
            <a:rect b="b" l="l" r="r" t="t"/>
            <a:pathLst>
              <a:path extrusionOk="0" h="1486420" w="1486420">
                <a:moveTo>
                  <a:pt x="0" y="0"/>
                </a:moveTo>
                <a:lnTo>
                  <a:pt x="1486420" y="0"/>
                </a:lnTo>
                <a:lnTo>
                  <a:pt x="1486420" y="1486420"/>
                </a:lnTo>
                <a:lnTo>
                  <a:pt x="0" y="1486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875319" y="529204"/>
            <a:ext cx="15372388" cy="16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Transportation:  Bridge to Opportunity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0" y="-14185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-9638" l="0" r="-1543" t="-17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6"/>
          <p:cNvSpPr/>
          <p:nvPr/>
        </p:nvSpPr>
        <p:spPr>
          <a:xfrm>
            <a:off x="388108" y="0"/>
            <a:ext cx="14418641" cy="1609121"/>
          </a:xfrm>
          <a:prstGeom prst="rect">
            <a:avLst/>
          </a:prstGeom>
          <a:solidFill>
            <a:srgbClr val="1959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4" name="Google Shape;154;p6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6"/>
          <p:cNvSpPr/>
          <p:nvPr/>
        </p:nvSpPr>
        <p:spPr>
          <a:xfrm rot="-5400000">
            <a:off x="117048" y="923192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6"/>
          <p:cNvCxnSpPr/>
          <p:nvPr/>
        </p:nvCxnSpPr>
        <p:spPr>
          <a:xfrm rot="-5376337">
            <a:off x="-400441" y="3241875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6"/>
          <p:cNvSpPr txBox="1"/>
          <p:nvPr/>
        </p:nvSpPr>
        <p:spPr>
          <a:xfrm>
            <a:off x="1177898" y="2659870"/>
            <a:ext cx="14123515" cy="4631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5E56E7"/>
                </a:solidFill>
                <a:latin typeface="Montserrat"/>
                <a:ea typeface="Montserrat"/>
                <a:cs typeface="Montserrat"/>
                <a:sym typeface="Montserrat"/>
              </a:rPr>
              <a:t>E.T.N</a:t>
            </a: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Recommendation is to Partner with Groove On Demand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ability to pre-schedule rides to ensure employees’ transportation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Expand accessibility to those with no or infrequent bus access. </a:t>
            </a:r>
            <a:endParaRPr/>
          </a:p>
          <a:p>
            <a:pPr indent="-356232" lvl="1" marL="712465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99"/>
              <a:buFont typeface="Arial"/>
              <a:buChar char="•"/>
            </a:pPr>
            <a:r>
              <a:rPr b="1" i="0" lang="en-US" sz="3299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Implement technology-driven last-mile solutions.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742950" y="489862"/>
            <a:ext cx="13670494" cy="8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500">
                <a:solidFill>
                  <a:srgbClr val="5E56E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E.T.N</a:t>
            </a:r>
            <a:r>
              <a:rPr b="1" lang="en-US" sz="650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. Recommendation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776191" y="6886160"/>
            <a:ext cx="14735617" cy="8476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4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quoted by Gary Rosenfeld, Chief Executive Officer at MATA. “The launch of Groove On-Demand is another opportunity for MATA to improve how people connect to their destinations using an on demand-response service that transports riders directly from their doorstep to their destination.</a:t>
            </a:r>
            <a:endParaRPr/>
          </a:p>
        </p:txBody>
      </p:sp>
      <p:sp>
        <p:nvSpPr>
          <p:cNvPr id="160" name="Google Shape;160;p6"/>
          <p:cNvSpPr/>
          <p:nvPr/>
        </p:nvSpPr>
        <p:spPr>
          <a:xfrm>
            <a:off x="16801580" y="8800580"/>
            <a:ext cx="1486420" cy="1486420"/>
          </a:xfrm>
          <a:custGeom>
            <a:rect b="b" l="l" r="r" t="t"/>
            <a:pathLst>
              <a:path extrusionOk="0" h="1486420" w="1486420">
                <a:moveTo>
                  <a:pt x="0" y="0"/>
                </a:moveTo>
                <a:lnTo>
                  <a:pt x="1486420" y="0"/>
                </a:lnTo>
                <a:lnTo>
                  <a:pt x="1486420" y="1486420"/>
                </a:lnTo>
                <a:lnTo>
                  <a:pt x="0" y="1486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4848" r="4847" t="0"/>
          <a:stretch/>
        </p:blipFill>
        <p:spPr>
          <a:xfrm>
            <a:off x="0" y="8966645"/>
            <a:ext cx="1192327" cy="13203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4396667" y="3341617"/>
            <a:ext cx="11460296" cy="32144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427">
                <a:solidFill>
                  <a:srgbClr val="5E56E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Technical Presentation</a:t>
            </a:r>
            <a:endParaRPr/>
          </a:p>
        </p:txBody>
      </p:sp>
      <p:sp>
        <p:nvSpPr>
          <p:cNvPr id="167" name="Google Shape;167;p7"/>
          <p:cNvSpPr txBox="1"/>
          <p:nvPr/>
        </p:nvSpPr>
        <p:spPr>
          <a:xfrm>
            <a:off x="8606900" y="8966650"/>
            <a:ext cx="84891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u="sng">
                <a:solidFill>
                  <a:srgbClr val="1155CC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https://employeetransnetwork.z13.web.core.windows.net/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0" y="-14185"/>
            <a:ext cx="18288000" cy="10301185"/>
          </a:xfrm>
          <a:custGeom>
            <a:rect b="b" l="l" r="r" t="t"/>
            <a:pathLst>
              <a:path extrusionOk="0" h="10301185" w="18288000">
                <a:moveTo>
                  <a:pt x="0" y="0"/>
                </a:moveTo>
                <a:lnTo>
                  <a:pt x="18288000" y="0"/>
                </a:lnTo>
                <a:lnTo>
                  <a:pt x="18288000" y="10301185"/>
                </a:lnTo>
                <a:lnTo>
                  <a:pt x="0" y="103011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40000"/>
            </a:blip>
            <a:stretch>
              <a:fillRect b="-9638" l="0" r="-1543" t="-173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388108" y="0"/>
            <a:ext cx="14418641" cy="2232489"/>
          </a:xfrm>
          <a:prstGeom prst="rect">
            <a:avLst/>
          </a:prstGeom>
          <a:solidFill>
            <a:srgbClr val="19598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4" name="Google Shape;174;p8"/>
          <p:cNvCxnSpPr/>
          <p:nvPr/>
        </p:nvCxnSpPr>
        <p:spPr>
          <a:xfrm>
            <a:off x="-282420" y="9286875"/>
            <a:ext cx="18852841" cy="0"/>
          </a:xfrm>
          <a:prstGeom prst="straightConnector1">
            <a:avLst/>
          </a:prstGeom>
          <a:noFill/>
          <a:ln cap="rnd" cmpd="sng" w="2857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5" name="Google Shape;175;p8"/>
          <p:cNvSpPr/>
          <p:nvPr/>
        </p:nvSpPr>
        <p:spPr>
          <a:xfrm rot="-5400000">
            <a:off x="117048" y="749723"/>
            <a:ext cx="844062" cy="211015"/>
          </a:xfrm>
          <a:custGeom>
            <a:rect b="b" l="l" r="r" t="t"/>
            <a:pathLst>
              <a:path extrusionOk="0" h="211015" w="844062">
                <a:moveTo>
                  <a:pt x="0" y="0"/>
                </a:moveTo>
                <a:lnTo>
                  <a:pt x="844061" y="0"/>
                </a:lnTo>
                <a:lnTo>
                  <a:pt x="844061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75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8"/>
          <p:cNvCxnSpPr/>
          <p:nvPr/>
        </p:nvCxnSpPr>
        <p:spPr>
          <a:xfrm rot="-5376337">
            <a:off x="-400441" y="3241875"/>
            <a:ext cx="2075766" cy="0"/>
          </a:xfrm>
          <a:prstGeom prst="straightConnector1">
            <a:avLst/>
          </a:prstGeom>
          <a:noFill/>
          <a:ln cap="rnd" cmpd="sng" w="28575">
            <a:solidFill>
              <a:srgbClr val="D9D9D9">
                <a:alpha val="7490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p8"/>
          <p:cNvSpPr txBox="1"/>
          <p:nvPr/>
        </p:nvSpPr>
        <p:spPr>
          <a:xfrm>
            <a:off x="742950" y="499387"/>
            <a:ext cx="13521956" cy="849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429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Frequently Asked Questions</a:t>
            </a:r>
            <a:endParaRPr/>
          </a:p>
        </p:txBody>
      </p:sp>
      <p:sp>
        <p:nvSpPr>
          <p:cNvPr id="178" name="Google Shape;178;p8"/>
          <p:cNvSpPr/>
          <p:nvPr/>
        </p:nvSpPr>
        <p:spPr>
          <a:xfrm>
            <a:off x="16801580" y="8800580"/>
            <a:ext cx="1486420" cy="1486420"/>
          </a:xfrm>
          <a:custGeom>
            <a:rect b="b" l="l" r="r" t="t"/>
            <a:pathLst>
              <a:path extrusionOk="0" h="1486420" w="1486420">
                <a:moveTo>
                  <a:pt x="0" y="0"/>
                </a:moveTo>
                <a:lnTo>
                  <a:pt x="1486420" y="0"/>
                </a:lnTo>
                <a:lnTo>
                  <a:pt x="1486420" y="1486420"/>
                </a:lnTo>
                <a:lnTo>
                  <a:pt x="0" y="1486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177898" y="2659870"/>
            <a:ext cx="15901048" cy="52120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will it be paid for?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Nike and Kellogs invested in ride-sharing programs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some expected benefits?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Investment in labor force and ride share drivers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some risks?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People may feel more comfortable with a bigger bus versus ride share</a:t>
            </a:r>
            <a:endParaRPr/>
          </a:p>
          <a:p>
            <a:pPr indent="0" lvl="0" marL="0" marR="0" rtl="0" algn="just">
              <a:lnSpc>
                <a:spcPct val="14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