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embeddedFontLst>
    <p:embeddedFont>
      <p:font typeface="Alice"/>
      <p:regular r:id="rId12"/>
    </p:embeddedFont>
    <p:embeddedFont>
      <p:font typeface="Lora" pitchFamily="2" charset="0"/>
      <p:regular r:id="rId13"/>
      <p:bold r:id="rId14"/>
      <p:italic r:id="rId15"/>
      <p:boldItalic r:id="rId16"/>
    </p:embeddedFont>
    <p:embeddedFont>
      <p:font typeface="Lora Medium"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hnPNJpVc0cAn8/luOzjqx8+4LT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4729B3-4E56-4E4E-93D1-4B32079ECEAE}" v="2" dt="2024-11-17T15:33:13.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9"/>
  </p:normalViewPr>
  <p:slideViewPr>
    <p:cSldViewPr snapToGrid="0">
      <p:cViewPr varScale="1">
        <p:scale>
          <a:sx n="50" d="100"/>
          <a:sy n="50" d="100"/>
        </p:scale>
        <p:origin x="87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Lotz" userId="11967076-a5ac-4e6f-b617-7e9708cb8b2c" providerId="ADAL" clId="{4F4729B3-4E56-4E4E-93D1-4B32079ECEAE}"/>
    <pc:docChg chg="custSel modSld">
      <pc:chgData name="Jessica Lotz" userId="11967076-a5ac-4e6f-b617-7e9708cb8b2c" providerId="ADAL" clId="{4F4729B3-4E56-4E4E-93D1-4B32079ECEAE}" dt="2024-11-17T15:33:36.809" v="14"/>
      <pc:docMkLst>
        <pc:docMk/>
      </pc:docMkLst>
      <pc:sldChg chg="modNotesTx">
        <pc:chgData name="Jessica Lotz" userId="11967076-a5ac-4e6f-b617-7e9708cb8b2c" providerId="ADAL" clId="{4F4729B3-4E56-4E4E-93D1-4B32079ECEAE}" dt="2024-11-17T15:31:46.469" v="0"/>
        <pc:sldMkLst>
          <pc:docMk/>
          <pc:sldMk cId="0" sldId="256"/>
        </pc:sldMkLst>
      </pc:sldChg>
      <pc:sldChg chg="addSp delSp modSp mod delAnim modAnim modNotesTx">
        <pc:chgData name="Jessica Lotz" userId="11967076-a5ac-4e6f-b617-7e9708cb8b2c" providerId="ADAL" clId="{4F4729B3-4E56-4E4E-93D1-4B32079ECEAE}" dt="2024-11-17T15:33:36.809" v="14"/>
        <pc:sldMkLst>
          <pc:docMk/>
          <pc:sldMk cId="0" sldId="260"/>
        </pc:sldMkLst>
        <pc:spChg chg="mod">
          <ac:chgData name="Jessica Lotz" userId="11967076-a5ac-4e6f-b617-7e9708cb8b2c" providerId="ADAL" clId="{4F4729B3-4E56-4E4E-93D1-4B32079ECEAE}" dt="2024-11-17T15:33:36.809" v="14"/>
          <ac:spMkLst>
            <pc:docMk/>
            <pc:sldMk cId="0" sldId="260"/>
            <ac:spMk id="92" creationId="{00000000-0000-0000-0000-000000000000}"/>
          </ac:spMkLst>
        </pc:spChg>
        <pc:picChg chg="add del mod">
          <ac:chgData name="Jessica Lotz" userId="11967076-a5ac-4e6f-b617-7e9708cb8b2c" providerId="ADAL" clId="{4F4729B3-4E56-4E4E-93D1-4B32079ECEAE}" dt="2024-11-17T15:33:33.760" v="11" actId="478"/>
          <ac:picMkLst>
            <pc:docMk/>
            <pc:sldMk cId="0" sldId="260"/>
            <ac:picMk id="2" creationId="{51403385-BF69-D53E-0984-1660C75DD0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71850" y="1097275"/>
            <a:ext cx="5486650" cy="5486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822950" y="6949425"/>
            <a:ext cx="6583675" cy="65836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reg.com/news/fedex-faces-backlash-after-ending-get-a-free-ride-to-work-progra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 name="Google Shape;41;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dk1"/>
                </a:solidFill>
                <a:latin typeface="Arial"/>
                <a:ea typeface="Arial"/>
                <a:cs typeface="Arial"/>
                <a:sym typeface="Arial"/>
              </a:rPr>
              <a:t>https://www.youtube.com/watch?v=lRL3O2yrm1U</a:t>
            </a:r>
            <a:endParaRPr sz="1200" dirty="0">
              <a:solidFill>
                <a:schemeClr val="dk1"/>
              </a:solidFill>
              <a:latin typeface="Arial"/>
              <a:ea typeface="Arial"/>
              <a:cs typeface="Arial"/>
              <a:sym typeface="Arial"/>
            </a:endParaRPr>
          </a:p>
        </p:txBody>
      </p:sp>
      <p:sp>
        <p:nvSpPr>
          <p:cNvPr id="42" name="Google Shape;42;p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1</a:t>
            </a:fld>
            <a:endParaRPr sz="18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 name="Google Shape;53;p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a:solidFill>
                  <a:schemeClr val="dk1"/>
                </a:solidFill>
                <a:highlight>
                  <a:srgbClr val="FFFFFF"/>
                </a:highlight>
              </a:rPr>
              <a:t>“We can’t continue to afford groceries for the week or rent for the month,” an FedEx employee said. “It becomes widely expensive trying to get Uber to the Hub on a regular basis.”</a:t>
            </a:r>
            <a:endParaRPr sz="1350">
              <a:solidFill>
                <a:schemeClr val="dk1"/>
              </a:solidFill>
              <a:highlight>
                <a:srgbClr val="FFFFFF"/>
              </a:highlight>
            </a:endParaRPr>
          </a:p>
          <a:p>
            <a:pPr marL="0" marR="0" lvl="0" indent="0" algn="l" rtl="0">
              <a:spcBef>
                <a:spcPts val="0"/>
              </a:spcBef>
              <a:spcAft>
                <a:spcPts val="0"/>
              </a:spcAft>
              <a:buNone/>
            </a:pPr>
            <a:r>
              <a:rPr lang="en-US" sz="1350">
                <a:solidFill>
                  <a:schemeClr val="dk1"/>
                </a:solidFill>
                <a:highlight>
                  <a:srgbClr val="FFFFFF"/>
                </a:highlight>
              </a:rPr>
              <a:t>“It’s very upsetting for a lot of reasons,” the employee said. “We have co-workers all the way from Mississippi who are still getting transportation, but Memphians are being stranded. We’ve tried to use the bus system and it could take up to three hours to get to Point A to Point B.”</a:t>
            </a:r>
            <a:endParaRPr sz="1350">
              <a:solidFill>
                <a:schemeClr val="dk1"/>
              </a:solidFill>
              <a:highlight>
                <a:srgbClr val="FFFFFF"/>
              </a:highlight>
            </a:endParaRPr>
          </a:p>
          <a:p>
            <a:pPr marL="457200" marR="0" lvl="0" indent="-314325" algn="l" rtl="0">
              <a:spcBef>
                <a:spcPts val="0"/>
              </a:spcBef>
              <a:spcAft>
                <a:spcPts val="0"/>
              </a:spcAft>
              <a:buClr>
                <a:schemeClr val="dk1"/>
              </a:buClr>
              <a:buSzPts val="1350"/>
              <a:buChar char="-"/>
            </a:pPr>
            <a:r>
              <a:rPr lang="en-US" sz="1100" u="sng">
                <a:solidFill>
                  <a:schemeClr val="hlink"/>
                </a:solidFill>
                <a:hlinkClick r:id="rId3"/>
              </a:rPr>
              <a:t>https://wreg.com/news/fedex-faces-backlash-after-ending-get-a-free-ride-to-work-program/</a:t>
            </a:r>
            <a:endParaRPr sz="1350">
              <a:solidFill>
                <a:schemeClr val="dk1"/>
              </a:solidFill>
              <a:highlight>
                <a:srgbClr val="FFFFFF"/>
              </a:highlight>
            </a:endParaRPr>
          </a:p>
        </p:txBody>
      </p:sp>
      <p:sp>
        <p:nvSpPr>
          <p:cNvPr id="54" name="Google Shape;54;p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2</a:t>
            </a:fld>
            <a:endParaRPr sz="18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15e3c080f2_0_6: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 name="Google Shape;62;g315e3c080f2_0_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3" name="Google Shape;63;g315e3c080f2_0_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3</a:t>
            </a:fld>
            <a:endParaRPr sz="18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15e3c080f2_0_17:notes"/>
          <p:cNvSpPr>
            <a:spLocks noGrp="1" noRot="1" noChangeAspect="1"/>
          </p:cNvSpPr>
          <p:nvPr>
            <p:ph type="sldImg" idx="2"/>
          </p:nvPr>
        </p:nvSpPr>
        <p:spPr>
          <a:xfrm>
            <a:off x="1371850" y="1097275"/>
            <a:ext cx="5486700" cy="548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15e3c080f2_0_17:notes"/>
          <p:cNvSpPr txBox="1">
            <a:spLocks noGrp="1"/>
          </p:cNvSpPr>
          <p:nvPr>
            <p:ph type="body" idx="1"/>
          </p:nvPr>
        </p:nvSpPr>
        <p:spPr>
          <a:xfrm>
            <a:off x="822950" y="6949425"/>
            <a:ext cx="6583800" cy="65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15e3c080f2_0_62:notes"/>
          <p:cNvSpPr>
            <a:spLocks noGrp="1" noRot="1" noChangeAspect="1"/>
          </p:cNvSpPr>
          <p:nvPr>
            <p:ph type="sldImg" idx="2"/>
          </p:nvPr>
        </p:nvSpPr>
        <p:spPr>
          <a:xfrm>
            <a:off x="-762000" y="1096963"/>
            <a:ext cx="9753600" cy="548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15e3c080f2_0_62:notes"/>
          <p:cNvSpPr txBox="1">
            <a:spLocks noGrp="1"/>
          </p:cNvSpPr>
          <p:nvPr>
            <p:ph type="body" idx="1"/>
          </p:nvPr>
        </p:nvSpPr>
        <p:spPr>
          <a:xfrm>
            <a:off x="822950" y="6949425"/>
            <a:ext cx="6583800" cy="65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https://www.youtube.com/watch?v=lRL3O2yrm1U</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 name="Google Shape;95;p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6" name="Google Shape;96;p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6</a:t>
            </a:fld>
            <a:endParaRPr sz="18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15e3c080f2_0_65:notes"/>
          <p:cNvSpPr>
            <a:spLocks noGrp="1" noRot="1" noChangeAspect="1"/>
          </p:cNvSpPr>
          <p:nvPr>
            <p:ph type="sldImg" idx="2"/>
          </p:nvPr>
        </p:nvSpPr>
        <p:spPr>
          <a:xfrm>
            <a:off x="1371850" y="1097275"/>
            <a:ext cx="5486700" cy="548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15e3c080f2_0_65:notes"/>
          <p:cNvSpPr txBox="1">
            <a:spLocks noGrp="1"/>
          </p:cNvSpPr>
          <p:nvPr>
            <p:ph type="body" idx="1"/>
          </p:nvPr>
        </p:nvSpPr>
        <p:spPr>
          <a:xfrm>
            <a:off x="822950" y="6949425"/>
            <a:ext cx="6583800" cy="65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9" name="Google Shape;119;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8</a:t>
            </a:fld>
            <a:endParaRPr sz="18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15e3c080f2_0_42:notes"/>
          <p:cNvSpPr>
            <a:spLocks noGrp="1" noRot="1" noChangeAspect="1"/>
          </p:cNvSpPr>
          <p:nvPr>
            <p:ph type="sldImg" idx="2"/>
          </p:nvPr>
        </p:nvSpPr>
        <p:spPr>
          <a:xfrm>
            <a:off x="-762000" y="1096963"/>
            <a:ext cx="9753600" cy="548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15e3c080f2_0_42:notes"/>
          <p:cNvSpPr txBox="1">
            <a:spLocks noGrp="1"/>
          </p:cNvSpPr>
          <p:nvPr>
            <p:ph type="body" idx="1"/>
          </p:nvPr>
        </p:nvSpPr>
        <p:spPr>
          <a:xfrm>
            <a:off x="822950" y="6949425"/>
            <a:ext cx="6583800" cy="65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master">
  <p:cSld name="Slide 1 master">
    <p:spTree>
      <p:nvGrpSpPr>
        <p:cNvPr id="1" name="Shape 6"/>
        <p:cNvGrpSpPr/>
        <p:nvPr/>
      </p:nvGrpSpPr>
      <p:grpSpPr>
        <a:xfrm>
          <a:off x="0" y="0"/>
          <a:ext cx="0" cy="0"/>
          <a:chOff x="0" y="0"/>
          <a:chExt cx="0" cy="0"/>
        </a:xfrm>
      </p:grpSpPr>
      <p:sp>
        <p:nvSpPr>
          <p:cNvPr id="7" name="Google Shape;7;p9"/>
          <p:cNvSpPr/>
          <p:nvPr/>
        </p:nvSpPr>
        <p:spPr>
          <a:xfrm>
            <a:off x="0" y="0"/>
            <a:ext cx="14630400" cy="8229600"/>
          </a:xfrm>
          <a:prstGeom prst="rect">
            <a:avLst/>
          </a:prstGeom>
          <a:solidFill>
            <a:srgbClr val="F1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9"/>
          <p:cNvSpPr/>
          <p:nvPr/>
        </p:nvSpPr>
        <p:spPr>
          <a:xfrm>
            <a:off x="0" y="0"/>
            <a:ext cx="14630400" cy="8229600"/>
          </a:xfrm>
          <a:prstGeom prst="rect">
            <a:avLst/>
          </a:prstGeom>
          <a:solidFill>
            <a:srgbClr val="FC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9"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master">
  <p:cSld name="Slide 2 master">
    <p:spTree>
      <p:nvGrpSpPr>
        <p:cNvPr id="1" name="Shape 10"/>
        <p:cNvGrpSpPr/>
        <p:nvPr/>
      </p:nvGrpSpPr>
      <p:grpSpPr>
        <a:xfrm>
          <a:off x="0" y="0"/>
          <a:ext cx="0" cy="0"/>
          <a:chOff x="0" y="0"/>
          <a:chExt cx="0" cy="0"/>
        </a:xfrm>
      </p:grpSpPr>
      <p:sp>
        <p:nvSpPr>
          <p:cNvPr id="11" name="Google Shape;11;p10"/>
          <p:cNvSpPr/>
          <p:nvPr/>
        </p:nvSpPr>
        <p:spPr>
          <a:xfrm>
            <a:off x="0" y="0"/>
            <a:ext cx="14630400" cy="8229600"/>
          </a:xfrm>
          <a:prstGeom prst="rect">
            <a:avLst/>
          </a:prstGeom>
          <a:solidFill>
            <a:srgbClr val="F1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0"/>
          <p:cNvSpPr/>
          <p:nvPr/>
        </p:nvSpPr>
        <p:spPr>
          <a:xfrm>
            <a:off x="0" y="0"/>
            <a:ext cx="14630400" cy="8229600"/>
          </a:xfrm>
          <a:prstGeom prst="rect">
            <a:avLst/>
          </a:prstGeom>
          <a:solidFill>
            <a:srgbClr val="FC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10"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master">
  <p:cSld name="Slide 3 master">
    <p:spTree>
      <p:nvGrpSpPr>
        <p:cNvPr id="1" name="Shape 14"/>
        <p:cNvGrpSpPr/>
        <p:nvPr/>
      </p:nvGrpSpPr>
      <p:grpSpPr>
        <a:xfrm>
          <a:off x="0" y="0"/>
          <a:ext cx="0" cy="0"/>
          <a:chOff x="0" y="0"/>
          <a:chExt cx="0" cy="0"/>
        </a:xfrm>
      </p:grpSpPr>
      <p:sp>
        <p:nvSpPr>
          <p:cNvPr id="15" name="Google Shape;15;p11"/>
          <p:cNvSpPr/>
          <p:nvPr/>
        </p:nvSpPr>
        <p:spPr>
          <a:xfrm>
            <a:off x="0" y="0"/>
            <a:ext cx="14630400" cy="8229600"/>
          </a:xfrm>
          <a:prstGeom prst="rect">
            <a:avLst/>
          </a:prstGeom>
          <a:solidFill>
            <a:srgbClr val="F1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1"/>
          <p:cNvSpPr/>
          <p:nvPr/>
        </p:nvSpPr>
        <p:spPr>
          <a:xfrm>
            <a:off x="0" y="0"/>
            <a:ext cx="14630400" cy="8229600"/>
          </a:xfrm>
          <a:prstGeom prst="rect">
            <a:avLst/>
          </a:prstGeom>
          <a:solidFill>
            <a:srgbClr val="FC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11"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master">
  <p:cSld name="Slide 4 master">
    <p:spTree>
      <p:nvGrpSpPr>
        <p:cNvPr id="1" name="Shape 18"/>
        <p:cNvGrpSpPr/>
        <p:nvPr/>
      </p:nvGrpSpPr>
      <p:grpSpPr>
        <a:xfrm>
          <a:off x="0" y="0"/>
          <a:ext cx="0" cy="0"/>
          <a:chOff x="0" y="0"/>
          <a:chExt cx="0" cy="0"/>
        </a:xfrm>
      </p:grpSpPr>
      <p:sp>
        <p:nvSpPr>
          <p:cNvPr id="19" name="Google Shape;19;p12"/>
          <p:cNvSpPr/>
          <p:nvPr/>
        </p:nvSpPr>
        <p:spPr>
          <a:xfrm>
            <a:off x="0" y="0"/>
            <a:ext cx="14630400" cy="8229600"/>
          </a:xfrm>
          <a:prstGeom prst="rect">
            <a:avLst/>
          </a:prstGeom>
          <a:solidFill>
            <a:srgbClr val="F1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2"/>
          <p:cNvSpPr/>
          <p:nvPr/>
        </p:nvSpPr>
        <p:spPr>
          <a:xfrm>
            <a:off x="0" y="0"/>
            <a:ext cx="14630400" cy="8229600"/>
          </a:xfrm>
          <a:prstGeom prst="rect">
            <a:avLst/>
          </a:prstGeom>
          <a:solidFill>
            <a:srgbClr val="FC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12"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master">
  <p:cSld name="Slide 5 master">
    <p:spTree>
      <p:nvGrpSpPr>
        <p:cNvPr id="1" name="Shape 22"/>
        <p:cNvGrpSpPr/>
        <p:nvPr/>
      </p:nvGrpSpPr>
      <p:grpSpPr>
        <a:xfrm>
          <a:off x="0" y="0"/>
          <a:ext cx="0" cy="0"/>
          <a:chOff x="0" y="0"/>
          <a:chExt cx="0" cy="0"/>
        </a:xfrm>
      </p:grpSpPr>
      <p:sp>
        <p:nvSpPr>
          <p:cNvPr id="23" name="Google Shape;23;p13"/>
          <p:cNvSpPr/>
          <p:nvPr/>
        </p:nvSpPr>
        <p:spPr>
          <a:xfrm>
            <a:off x="0" y="0"/>
            <a:ext cx="14630400" cy="8229600"/>
          </a:xfrm>
          <a:prstGeom prst="rect">
            <a:avLst/>
          </a:prstGeom>
          <a:solidFill>
            <a:srgbClr val="F1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3"/>
          <p:cNvSpPr/>
          <p:nvPr/>
        </p:nvSpPr>
        <p:spPr>
          <a:xfrm>
            <a:off x="0" y="0"/>
            <a:ext cx="14630400" cy="8229600"/>
          </a:xfrm>
          <a:prstGeom prst="rect">
            <a:avLst/>
          </a:prstGeom>
          <a:solidFill>
            <a:srgbClr val="FC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25;p13"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7 master">
  <p:cSld name="Slide 7 master">
    <p:spTree>
      <p:nvGrpSpPr>
        <p:cNvPr id="1" name="Shape 26"/>
        <p:cNvGrpSpPr/>
        <p:nvPr/>
      </p:nvGrpSpPr>
      <p:grpSpPr>
        <a:xfrm>
          <a:off x="0" y="0"/>
          <a:ext cx="0" cy="0"/>
          <a:chOff x="0" y="0"/>
          <a:chExt cx="0" cy="0"/>
        </a:xfrm>
      </p:grpSpPr>
      <p:sp>
        <p:nvSpPr>
          <p:cNvPr id="27" name="Google Shape;27;p14"/>
          <p:cNvSpPr/>
          <p:nvPr/>
        </p:nvSpPr>
        <p:spPr>
          <a:xfrm>
            <a:off x="0" y="0"/>
            <a:ext cx="14630400" cy="8229600"/>
          </a:xfrm>
          <a:prstGeom prst="rect">
            <a:avLst/>
          </a:prstGeom>
          <a:solidFill>
            <a:srgbClr val="F1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4"/>
          <p:cNvSpPr/>
          <p:nvPr/>
        </p:nvSpPr>
        <p:spPr>
          <a:xfrm>
            <a:off x="0" y="0"/>
            <a:ext cx="14630400" cy="8229600"/>
          </a:xfrm>
          <a:prstGeom prst="rect">
            <a:avLst/>
          </a:prstGeom>
          <a:solidFill>
            <a:srgbClr val="FC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9;p14"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8 master">
  <p:cSld name="Slide 8 master">
    <p:spTree>
      <p:nvGrpSpPr>
        <p:cNvPr id="1" name="Shape 30"/>
        <p:cNvGrpSpPr/>
        <p:nvPr/>
      </p:nvGrpSpPr>
      <p:grpSpPr>
        <a:xfrm>
          <a:off x="0" y="0"/>
          <a:ext cx="0" cy="0"/>
          <a:chOff x="0" y="0"/>
          <a:chExt cx="0" cy="0"/>
        </a:xfrm>
      </p:grpSpPr>
      <p:sp>
        <p:nvSpPr>
          <p:cNvPr id="31" name="Google Shape;31;p15"/>
          <p:cNvSpPr/>
          <p:nvPr/>
        </p:nvSpPr>
        <p:spPr>
          <a:xfrm>
            <a:off x="0" y="0"/>
            <a:ext cx="14630400" cy="8229600"/>
          </a:xfrm>
          <a:prstGeom prst="rect">
            <a:avLst/>
          </a:prstGeom>
          <a:solidFill>
            <a:srgbClr val="F1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5"/>
          <p:cNvSpPr/>
          <p:nvPr/>
        </p:nvSpPr>
        <p:spPr>
          <a:xfrm>
            <a:off x="0" y="0"/>
            <a:ext cx="14630400" cy="8229600"/>
          </a:xfrm>
          <a:prstGeom prst="rect">
            <a:avLst/>
          </a:prstGeom>
          <a:solidFill>
            <a:srgbClr val="FC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15"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3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6 master">
  <p:cSld name="Slide 6 master">
    <p:spTree>
      <p:nvGrpSpPr>
        <p:cNvPr id="1" name="Shape 35"/>
        <p:cNvGrpSpPr/>
        <p:nvPr/>
      </p:nvGrpSpPr>
      <p:grpSpPr>
        <a:xfrm>
          <a:off x="0" y="0"/>
          <a:ext cx="0" cy="0"/>
          <a:chOff x="0" y="0"/>
          <a:chExt cx="0" cy="0"/>
        </a:xfrm>
      </p:grpSpPr>
      <p:sp>
        <p:nvSpPr>
          <p:cNvPr id="36" name="Google Shape;36;p17"/>
          <p:cNvSpPr/>
          <p:nvPr/>
        </p:nvSpPr>
        <p:spPr>
          <a:xfrm>
            <a:off x="0" y="0"/>
            <a:ext cx="14630400" cy="8229600"/>
          </a:xfrm>
          <a:prstGeom prst="rect">
            <a:avLst/>
          </a:prstGeom>
          <a:solidFill>
            <a:srgbClr val="F1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7"/>
          <p:cNvSpPr/>
          <p:nvPr/>
        </p:nvSpPr>
        <p:spPr>
          <a:xfrm>
            <a:off x="0" y="0"/>
            <a:ext cx="14630400" cy="8229600"/>
          </a:xfrm>
          <a:prstGeom prst="rect">
            <a:avLst/>
          </a:prstGeom>
          <a:solidFill>
            <a:srgbClr val="FCF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17" descr="preencoded.png">
            <a:hlinkClick r:id="rId2"/>
          </p:cNvPr>
          <p:cNvPicPr preferRelativeResize="0"/>
          <p:nvPr/>
        </p:nvPicPr>
        <p:blipFill rotWithShape="1">
          <a:blip r:embed="rId3">
            <a:alphaModFix/>
          </a:blip>
          <a:srcRect/>
          <a:stretch/>
        </p:blipFill>
        <p:spPr>
          <a:xfrm>
            <a:off x="12839215" y="7749540"/>
            <a:ext cx="1722605" cy="4114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1" descr="preencoded.png"/>
          <p:cNvPicPr preferRelativeResize="0"/>
          <p:nvPr/>
        </p:nvPicPr>
        <p:blipFill rotWithShape="1">
          <a:blip r:embed="rId3">
            <a:alphaModFix/>
          </a:blip>
          <a:srcRect/>
          <a:stretch/>
        </p:blipFill>
        <p:spPr>
          <a:xfrm>
            <a:off x="9144000" y="0"/>
            <a:ext cx="5486400" cy="8229600"/>
          </a:xfrm>
          <a:prstGeom prst="rect">
            <a:avLst/>
          </a:prstGeom>
          <a:noFill/>
          <a:ln>
            <a:noFill/>
          </a:ln>
        </p:spPr>
      </p:pic>
      <p:sp>
        <p:nvSpPr>
          <p:cNvPr id="45" name="Google Shape;45;p1"/>
          <p:cNvSpPr/>
          <p:nvPr/>
        </p:nvSpPr>
        <p:spPr>
          <a:xfrm>
            <a:off x="864037" y="2269450"/>
            <a:ext cx="7415927" cy="1543050"/>
          </a:xfrm>
          <a:prstGeom prst="rect">
            <a:avLst/>
          </a:prstGeom>
          <a:noFill/>
          <a:ln>
            <a:noFill/>
          </a:ln>
        </p:spPr>
        <p:txBody>
          <a:bodyPr spcFirstLastPara="1" wrap="square" lIns="0" tIns="0" rIns="0" bIns="0" anchor="t" anchorCtr="0">
            <a:noAutofit/>
          </a:bodyPr>
          <a:lstStyle/>
          <a:p>
            <a:pPr marL="0" marR="0" lvl="0" indent="0" algn="l" rtl="0">
              <a:lnSpc>
                <a:spcPct val="124742"/>
              </a:lnSpc>
              <a:spcBef>
                <a:spcPts val="0"/>
              </a:spcBef>
              <a:spcAft>
                <a:spcPts val="0"/>
              </a:spcAft>
              <a:buClr>
                <a:srgbClr val="233E32"/>
              </a:buClr>
              <a:buSzPts val="4850"/>
              <a:buFont typeface="Alice"/>
              <a:buNone/>
            </a:pPr>
            <a:r>
              <a:rPr lang="en-US" sz="4850" b="0" i="0" u="none" strike="noStrike" cap="none">
                <a:solidFill>
                  <a:srgbClr val="233E32"/>
                </a:solidFill>
                <a:latin typeface="Alice"/>
                <a:ea typeface="Alice"/>
                <a:cs typeface="Alice"/>
                <a:sym typeface="Alice"/>
              </a:rPr>
              <a:t>MPACT: Revolutionizing Memphis Commutes</a:t>
            </a:r>
            <a:endParaRPr sz="4850" b="0" i="0" u="none" strike="noStrike" cap="none">
              <a:solidFill>
                <a:schemeClr val="dk1"/>
              </a:solidFill>
              <a:latin typeface="Calibri"/>
              <a:ea typeface="Calibri"/>
              <a:cs typeface="Calibri"/>
              <a:sym typeface="Calibri"/>
            </a:endParaRPr>
          </a:p>
        </p:txBody>
      </p:sp>
      <p:sp>
        <p:nvSpPr>
          <p:cNvPr id="46" name="Google Shape;46;p1"/>
          <p:cNvSpPr/>
          <p:nvPr/>
        </p:nvSpPr>
        <p:spPr>
          <a:xfrm>
            <a:off x="864037" y="4182785"/>
            <a:ext cx="7415927" cy="395049"/>
          </a:xfrm>
          <a:prstGeom prst="rect">
            <a:avLst/>
          </a:prstGeom>
          <a:noFill/>
          <a:ln>
            <a:noFill/>
          </a:ln>
        </p:spPr>
        <p:txBody>
          <a:bodyPr spcFirstLastPara="1" wrap="square" lIns="0" tIns="0" rIns="0" bIns="0" anchor="t" anchorCtr="0">
            <a:noAutofit/>
          </a:bodyPr>
          <a:lstStyle/>
          <a:p>
            <a:pPr marL="0" marR="0" lvl="0" indent="0" algn="l" rtl="0">
              <a:lnSpc>
                <a:spcPct val="163157"/>
              </a:lnSpc>
              <a:spcBef>
                <a:spcPts val="0"/>
              </a:spcBef>
              <a:spcAft>
                <a:spcPts val="0"/>
              </a:spcAft>
              <a:buClr>
                <a:srgbClr val="2C2821"/>
              </a:buClr>
              <a:buSzPts val="1900"/>
              <a:buFont typeface="Lora"/>
              <a:buNone/>
            </a:pPr>
            <a:r>
              <a:rPr lang="en-US" sz="1900" b="0" i="0" u="none" strike="noStrike" cap="none">
                <a:solidFill>
                  <a:srgbClr val="2C2821"/>
                </a:solidFill>
                <a:latin typeface="Lora"/>
                <a:ea typeface="Lora"/>
                <a:cs typeface="Lora"/>
                <a:sym typeface="Lora"/>
              </a:rPr>
              <a:t>Helping Memphians get to work affordably, safely, and reliably</a:t>
            </a:r>
            <a:endParaRPr sz="1900" b="0" i="0" u="none" strike="noStrike" cap="none">
              <a:solidFill>
                <a:schemeClr val="dk1"/>
              </a:solidFill>
              <a:latin typeface="Calibri"/>
              <a:ea typeface="Calibri"/>
              <a:cs typeface="Calibri"/>
              <a:sym typeface="Calibri"/>
            </a:endParaRPr>
          </a:p>
        </p:txBody>
      </p:sp>
      <p:sp>
        <p:nvSpPr>
          <p:cNvPr id="47" name="Google Shape;47;p1"/>
          <p:cNvSpPr/>
          <p:nvPr/>
        </p:nvSpPr>
        <p:spPr>
          <a:xfrm>
            <a:off x="864037" y="5546646"/>
            <a:ext cx="394930" cy="394930"/>
          </a:xfrm>
          <a:prstGeom prst="roundRect">
            <a:avLst>
              <a:gd name="adj" fmla="val 23151155"/>
            </a:avLst>
          </a:prstGeom>
          <a:solidFill>
            <a:srgbClr val="0AAAF1"/>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1"/>
          <p:cNvSpPr/>
          <p:nvPr/>
        </p:nvSpPr>
        <p:spPr>
          <a:xfrm>
            <a:off x="983099" y="5695355"/>
            <a:ext cx="156805" cy="9751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3C3838"/>
              </a:buClr>
              <a:buSzPts val="750"/>
              <a:buFont typeface="Lora Medium"/>
              <a:buNone/>
            </a:pPr>
            <a:r>
              <a:rPr lang="en-US" sz="750">
                <a:solidFill>
                  <a:srgbClr val="3C3838"/>
                </a:solidFill>
                <a:latin typeface="Lora Medium"/>
                <a:ea typeface="Lora Medium"/>
                <a:cs typeface="Lora Medium"/>
                <a:sym typeface="Lora Medium"/>
              </a:rPr>
              <a:t>VM</a:t>
            </a:r>
            <a:endParaRPr sz="750">
              <a:solidFill>
                <a:schemeClr val="dk1"/>
              </a:solidFill>
              <a:latin typeface="Calibri"/>
              <a:ea typeface="Calibri"/>
              <a:cs typeface="Calibri"/>
              <a:sym typeface="Calibri"/>
            </a:endParaRPr>
          </a:p>
        </p:txBody>
      </p:sp>
      <p:sp>
        <p:nvSpPr>
          <p:cNvPr id="49" name="Google Shape;49;p1"/>
          <p:cNvSpPr/>
          <p:nvPr/>
        </p:nvSpPr>
        <p:spPr>
          <a:xfrm>
            <a:off x="1382334" y="5528200"/>
            <a:ext cx="3356400" cy="432000"/>
          </a:xfrm>
          <a:prstGeom prst="rect">
            <a:avLst/>
          </a:prstGeom>
          <a:noFill/>
          <a:ln>
            <a:noFill/>
          </a:ln>
        </p:spPr>
        <p:txBody>
          <a:bodyPr spcFirstLastPara="1" wrap="square" lIns="0" tIns="0" rIns="0" bIns="0" anchor="t" anchorCtr="0">
            <a:noAutofit/>
          </a:bodyPr>
          <a:lstStyle/>
          <a:p>
            <a:pPr marL="0" marR="0" lvl="0" indent="0" algn="l" rtl="0">
              <a:lnSpc>
                <a:spcPct val="141666"/>
              </a:lnSpc>
              <a:spcBef>
                <a:spcPts val="0"/>
              </a:spcBef>
              <a:spcAft>
                <a:spcPts val="0"/>
              </a:spcAft>
              <a:buClr>
                <a:srgbClr val="2C2821"/>
              </a:buClr>
              <a:buSzPts val="2400"/>
              <a:buFont typeface="Lora"/>
              <a:buNone/>
            </a:pPr>
            <a:r>
              <a:rPr lang="en-US" sz="2400" b="1">
                <a:solidFill>
                  <a:srgbClr val="2C2821"/>
                </a:solidFill>
                <a:latin typeface="Lora"/>
                <a:ea typeface="Lora"/>
                <a:cs typeface="Lora"/>
                <a:sym typeface="Lora"/>
              </a:rPr>
              <a:t>by Tech Titans</a:t>
            </a:r>
            <a:endParaRPr sz="2400">
              <a:solidFill>
                <a:schemeClr val="dk1"/>
              </a:solidFill>
              <a:latin typeface="Calibri"/>
              <a:ea typeface="Calibri"/>
              <a:cs typeface="Calibri"/>
              <a:sym typeface="Calibri"/>
            </a:endParaRPr>
          </a:p>
        </p:txBody>
      </p:sp>
      <p:sp>
        <p:nvSpPr>
          <p:cNvPr id="50" name="Google Shape;50;p1"/>
          <p:cNvSpPr/>
          <p:nvPr/>
        </p:nvSpPr>
        <p:spPr>
          <a:xfrm>
            <a:off x="2258801" y="175750"/>
            <a:ext cx="4215606" cy="1718273"/>
          </a:xfrm>
          <a:custGeom>
            <a:avLst/>
            <a:gdLst/>
            <a:ahLst/>
            <a:cxnLst/>
            <a:rect l="l" t="t" r="r" b="b"/>
            <a:pathLst>
              <a:path w="9017339" h="4434252" extrusionOk="0">
                <a:moveTo>
                  <a:pt x="0" y="0"/>
                </a:moveTo>
                <a:lnTo>
                  <a:pt x="9017338" y="0"/>
                </a:lnTo>
                <a:lnTo>
                  <a:pt x="9017338" y="4434252"/>
                </a:lnTo>
                <a:lnTo>
                  <a:pt x="0" y="4434252"/>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p:nvPr/>
        </p:nvSpPr>
        <p:spPr>
          <a:xfrm>
            <a:off x="841626" y="516025"/>
            <a:ext cx="13343100" cy="771600"/>
          </a:xfrm>
          <a:prstGeom prst="rect">
            <a:avLst/>
          </a:prstGeom>
          <a:noFill/>
          <a:ln>
            <a:noFill/>
          </a:ln>
        </p:spPr>
        <p:txBody>
          <a:bodyPr spcFirstLastPara="1" wrap="square" lIns="0" tIns="0" rIns="0" bIns="0" anchor="t" anchorCtr="0">
            <a:noAutofit/>
          </a:bodyPr>
          <a:lstStyle/>
          <a:p>
            <a:pPr marL="0" marR="0" lvl="0" indent="0" algn="l" rtl="0">
              <a:lnSpc>
                <a:spcPct val="124742"/>
              </a:lnSpc>
              <a:spcBef>
                <a:spcPts val="0"/>
              </a:spcBef>
              <a:spcAft>
                <a:spcPts val="0"/>
              </a:spcAft>
              <a:buClr>
                <a:srgbClr val="233E32"/>
              </a:buClr>
              <a:buSzPts val="4850"/>
              <a:buFont typeface="Alice"/>
              <a:buNone/>
            </a:pPr>
            <a:r>
              <a:rPr lang="en-US" sz="4850">
                <a:solidFill>
                  <a:srgbClr val="233E32"/>
                </a:solidFill>
                <a:latin typeface="Alice"/>
                <a:ea typeface="Alice"/>
                <a:cs typeface="Alice"/>
                <a:sym typeface="Alice"/>
              </a:rPr>
              <a:t>The Challenge: Memphis Commute to Work</a:t>
            </a:r>
            <a:endParaRPr sz="4850">
              <a:solidFill>
                <a:schemeClr val="dk1"/>
              </a:solidFill>
              <a:latin typeface="Calibri"/>
              <a:ea typeface="Calibri"/>
              <a:cs typeface="Calibri"/>
              <a:sym typeface="Calibri"/>
            </a:endParaRPr>
          </a:p>
        </p:txBody>
      </p:sp>
      <p:sp>
        <p:nvSpPr>
          <p:cNvPr id="57" name="Google Shape;57;p2"/>
          <p:cNvSpPr/>
          <p:nvPr/>
        </p:nvSpPr>
        <p:spPr>
          <a:xfrm>
            <a:off x="4536450" y="1823399"/>
            <a:ext cx="5283185" cy="4874324"/>
          </a:xfrm>
          <a:custGeom>
            <a:avLst/>
            <a:gdLst/>
            <a:ahLst/>
            <a:cxnLst/>
            <a:rect l="l" t="t" r="r" b="b"/>
            <a:pathLst>
              <a:path w="7493880" h="5570656" extrusionOk="0">
                <a:moveTo>
                  <a:pt x="0" y="0"/>
                </a:moveTo>
                <a:lnTo>
                  <a:pt x="7493881" y="0"/>
                </a:lnTo>
                <a:lnTo>
                  <a:pt x="7493881" y="5570656"/>
                </a:lnTo>
                <a:lnTo>
                  <a:pt x="0" y="5570656"/>
                </a:lnTo>
                <a:lnTo>
                  <a:pt x="0" y="0"/>
                </a:lnTo>
                <a:close/>
              </a:path>
            </a:pathLst>
          </a:custGeom>
          <a:blipFill rotWithShape="1">
            <a:blip r:embed="rId3">
              <a:alphaModFix/>
            </a:blip>
            <a:stretch>
              <a:fillRect t="-2309" b="-2319"/>
            </a:stretch>
          </a:blipFill>
          <a:ln>
            <a:noFill/>
          </a:ln>
        </p:spPr>
        <p:txBody>
          <a:bodyPr/>
          <a:lstStyle/>
          <a:p>
            <a:endParaRPr lang="en-US"/>
          </a:p>
        </p:txBody>
      </p:sp>
      <p:sp>
        <p:nvSpPr>
          <p:cNvPr id="58" name="Google Shape;58;p2"/>
          <p:cNvSpPr/>
          <p:nvPr/>
        </p:nvSpPr>
        <p:spPr>
          <a:xfrm>
            <a:off x="110550" y="1823399"/>
            <a:ext cx="4425901" cy="4930031"/>
          </a:xfrm>
          <a:custGeom>
            <a:avLst/>
            <a:gdLst/>
            <a:ahLst/>
            <a:cxnLst/>
            <a:rect l="l" t="t" r="r" b="b"/>
            <a:pathLst>
              <a:path w="4425901" h="5570656" extrusionOk="0">
                <a:moveTo>
                  <a:pt x="0" y="0"/>
                </a:moveTo>
                <a:lnTo>
                  <a:pt x="4425901" y="0"/>
                </a:lnTo>
                <a:lnTo>
                  <a:pt x="4425901" y="5570656"/>
                </a:lnTo>
                <a:lnTo>
                  <a:pt x="0" y="5570656"/>
                </a:lnTo>
                <a:lnTo>
                  <a:pt x="0" y="0"/>
                </a:lnTo>
                <a:close/>
              </a:path>
            </a:pathLst>
          </a:custGeom>
          <a:blipFill rotWithShape="1">
            <a:blip r:embed="rId4">
              <a:alphaModFix/>
            </a:blip>
            <a:stretch>
              <a:fillRect l="-23409" r="-65729"/>
            </a:stretch>
          </a:blipFill>
          <a:ln>
            <a:noFill/>
          </a:ln>
        </p:spPr>
        <p:txBody>
          <a:bodyPr/>
          <a:lstStyle/>
          <a:p>
            <a:endParaRPr lang="en-US"/>
          </a:p>
        </p:txBody>
      </p:sp>
      <p:sp>
        <p:nvSpPr>
          <p:cNvPr id="59" name="Google Shape;59;p2"/>
          <p:cNvSpPr/>
          <p:nvPr/>
        </p:nvSpPr>
        <p:spPr>
          <a:xfrm>
            <a:off x="9574475" y="1872214"/>
            <a:ext cx="5055919" cy="4874208"/>
          </a:xfrm>
          <a:custGeom>
            <a:avLst/>
            <a:gdLst/>
            <a:ahLst/>
            <a:cxnLst/>
            <a:rect l="l" t="t" r="r" b="b"/>
            <a:pathLst>
              <a:path w="6054993" h="4028271" extrusionOk="0">
                <a:moveTo>
                  <a:pt x="0" y="0"/>
                </a:moveTo>
                <a:lnTo>
                  <a:pt x="6054993" y="0"/>
                </a:lnTo>
                <a:lnTo>
                  <a:pt x="6054993" y="4028271"/>
                </a:lnTo>
                <a:lnTo>
                  <a:pt x="0" y="4028271"/>
                </a:lnTo>
                <a:lnTo>
                  <a:pt x="0" y="0"/>
                </a:lnTo>
                <a:close/>
              </a:path>
            </a:pathLst>
          </a:custGeom>
          <a:blipFill rotWithShape="1">
            <a:blip r:embed="rId5">
              <a:alphaModFix/>
            </a:blip>
            <a:stretch>
              <a:fillRect t="-9" b="-9"/>
            </a:stretch>
          </a:blipFill>
          <a:ln>
            <a:noFill/>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315e3c080f2_0_6"/>
          <p:cNvSpPr/>
          <p:nvPr/>
        </p:nvSpPr>
        <p:spPr>
          <a:xfrm>
            <a:off x="1173325" y="658175"/>
            <a:ext cx="11874000" cy="771600"/>
          </a:xfrm>
          <a:prstGeom prst="rect">
            <a:avLst/>
          </a:prstGeom>
          <a:noFill/>
          <a:ln>
            <a:noFill/>
          </a:ln>
        </p:spPr>
        <p:txBody>
          <a:bodyPr spcFirstLastPara="1" wrap="square" lIns="0" tIns="0" rIns="0" bIns="0" anchor="t" anchorCtr="0">
            <a:noAutofit/>
          </a:bodyPr>
          <a:lstStyle/>
          <a:p>
            <a:pPr marL="0" marR="0" lvl="0" indent="0" algn="l" rtl="0">
              <a:lnSpc>
                <a:spcPct val="124742"/>
              </a:lnSpc>
              <a:spcBef>
                <a:spcPts val="0"/>
              </a:spcBef>
              <a:spcAft>
                <a:spcPts val="0"/>
              </a:spcAft>
              <a:buClr>
                <a:srgbClr val="233E32"/>
              </a:buClr>
              <a:buSzPts val="4850"/>
              <a:buFont typeface="Alice"/>
              <a:buNone/>
            </a:pPr>
            <a:r>
              <a:rPr lang="en-US" sz="4850">
                <a:solidFill>
                  <a:srgbClr val="233E32"/>
                </a:solidFill>
                <a:latin typeface="Alice"/>
                <a:ea typeface="Alice"/>
                <a:cs typeface="Alice"/>
                <a:sym typeface="Alice"/>
              </a:rPr>
              <a:t>The Challenge: Memphis Commute Crisis</a:t>
            </a:r>
            <a:endParaRPr sz="4850">
              <a:solidFill>
                <a:schemeClr val="dk1"/>
              </a:solidFill>
              <a:latin typeface="Calibri"/>
              <a:ea typeface="Calibri"/>
              <a:cs typeface="Calibri"/>
              <a:sym typeface="Calibri"/>
            </a:endParaRPr>
          </a:p>
        </p:txBody>
      </p:sp>
      <p:sp>
        <p:nvSpPr>
          <p:cNvPr id="66" name="Google Shape;66;g315e3c080f2_0_6"/>
          <p:cNvSpPr/>
          <p:nvPr/>
        </p:nvSpPr>
        <p:spPr>
          <a:xfrm>
            <a:off x="864037" y="2343403"/>
            <a:ext cx="3086100" cy="3858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33E32"/>
              </a:buClr>
              <a:buSzPts val="2400"/>
              <a:buFont typeface="Alice"/>
              <a:buNone/>
            </a:pPr>
            <a:r>
              <a:rPr lang="en-US" sz="2400" b="1">
                <a:solidFill>
                  <a:schemeClr val="accent1"/>
                </a:solidFill>
                <a:latin typeface="Alice"/>
                <a:ea typeface="Alice"/>
                <a:cs typeface="Alice"/>
                <a:sym typeface="Alice"/>
              </a:rPr>
              <a:t>Employers Face:</a:t>
            </a:r>
            <a:endParaRPr sz="2400" b="1">
              <a:solidFill>
                <a:schemeClr val="accent1"/>
              </a:solidFill>
              <a:latin typeface="Calibri"/>
              <a:ea typeface="Calibri"/>
              <a:cs typeface="Calibri"/>
              <a:sym typeface="Calibri"/>
            </a:endParaRPr>
          </a:p>
        </p:txBody>
      </p:sp>
      <p:sp>
        <p:nvSpPr>
          <p:cNvPr id="67" name="Google Shape;67;g315e3c080f2_0_6"/>
          <p:cNvSpPr/>
          <p:nvPr/>
        </p:nvSpPr>
        <p:spPr>
          <a:xfrm>
            <a:off x="864037" y="3228733"/>
            <a:ext cx="6150000" cy="395100"/>
          </a:xfrm>
          <a:prstGeom prst="rect">
            <a:avLst/>
          </a:prstGeom>
          <a:noFill/>
          <a:ln>
            <a:noFill/>
          </a:ln>
        </p:spPr>
        <p:txBody>
          <a:bodyPr spcFirstLastPara="1" wrap="square" lIns="0" tIns="0" rIns="0" bIns="0" anchor="t" anchorCtr="0">
            <a:noAutofit/>
          </a:bodyPr>
          <a:lstStyle/>
          <a:p>
            <a:pPr marL="0" marR="0" lvl="0" indent="0" algn="l" rtl="0">
              <a:lnSpc>
                <a:spcPct val="163157"/>
              </a:lnSpc>
              <a:spcBef>
                <a:spcPts val="0"/>
              </a:spcBef>
              <a:spcAft>
                <a:spcPts val="0"/>
              </a:spcAft>
              <a:buClr>
                <a:srgbClr val="2C2821"/>
              </a:buClr>
              <a:buSzPts val="1900"/>
              <a:buFont typeface="Lora"/>
              <a:buNone/>
            </a:pPr>
            <a:r>
              <a:rPr lang="en-US" sz="1900">
                <a:solidFill>
                  <a:srgbClr val="2C2821"/>
                </a:solidFill>
                <a:latin typeface="Lora"/>
                <a:ea typeface="Lora"/>
                <a:cs typeface="Lora"/>
                <a:sym typeface="Lora"/>
              </a:rPr>
              <a:t>• Absenteeism due to transportation issues</a:t>
            </a:r>
            <a:endParaRPr sz="1900">
              <a:solidFill>
                <a:schemeClr val="dk1"/>
              </a:solidFill>
              <a:latin typeface="Calibri"/>
              <a:ea typeface="Calibri"/>
              <a:cs typeface="Calibri"/>
              <a:sym typeface="Calibri"/>
            </a:endParaRPr>
          </a:p>
        </p:txBody>
      </p:sp>
      <p:sp>
        <p:nvSpPr>
          <p:cNvPr id="68" name="Google Shape;68;g315e3c080f2_0_6"/>
          <p:cNvSpPr/>
          <p:nvPr/>
        </p:nvSpPr>
        <p:spPr>
          <a:xfrm>
            <a:off x="864037" y="3917253"/>
            <a:ext cx="6150000" cy="395100"/>
          </a:xfrm>
          <a:prstGeom prst="rect">
            <a:avLst/>
          </a:prstGeom>
          <a:noFill/>
          <a:ln>
            <a:noFill/>
          </a:ln>
        </p:spPr>
        <p:txBody>
          <a:bodyPr spcFirstLastPara="1" wrap="square" lIns="0" tIns="0" rIns="0" bIns="0" anchor="t" anchorCtr="0">
            <a:noAutofit/>
          </a:bodyPr>
          <a:lstStyle/>
          <a:p>
            <a:pPr marL="0" marR="0" lvl="0" indent="0" algn="l" rtl="0">
              <a:lnSpc>
                <a:spcPct val="163157"/>
              </a:lnSpc>
              <a:spcBef>
                <a:spcPts val="0"/>
              </a:spcBef>
              <a:spcAft>
                <a:spcPts val="0"/>
              </a:spcAft>
              <a:buClr>
                <a:srgbClr val="2C2821"/>
              </a:buClr>
              <a:buSzPts val="1900"/>
              <a:buFont typeface="Lora"/>
              <a:buNone/>
            </a:pPr>
            <a:r>
              <a:rPr lang="en-US" sz="1900">
                <a:solidFill>
                  <a:srgbClr val="2C2821"/>
                </a:solidFill>
                <a:latin typeface="Lora"/>
                <a:ea typeface="Lora"/>
                <a:cs typeface="Lora"/>
                <a:sym typeface="Lora"/>
              </a:rPr>
              <a:t>• Difficulty attracting workforce</a:t>
            </a:r>
            <a:endParaRPr sz="1900">
              <a:solidFill>
                <a:schemeClr val="dk1"/>
              </a:solidFill>
              <a:latin typeface="Calibri"/>
              <a:ea typeface="Calibri"/>
              <a:cs typeface="Calibri"/>
              <a:sym typeface="Calibri"/>
            </a:endParaRPr>
          </a:p>
        </p:txBody>
      </p:sp>
      <p:sp>
        <p:nvSpPr>
          <p:cNvPr id="69" name="Google Shape;69;g315e3c080f2_0_6"/>
          <p:cNvSpPr/>
          <p:nvPr/>
        </p:nvSpPr>
        <p:spPr>
          <a:xfrm>
            <a:off x="7766079" y="2343403"/>
            <a:ext cx="3545700" cy="3858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33E32"/>
              </a:buClr>
              <a:buSzPts val="2400"/>
              <a:buFont typeface="Alice"/>
              <a:buNone/>
            </a:pPr>
            <a:r>
              <a:rPr lang="en-US" sz="2400" b="1">
                <a:solidFill>
                  <a:schemeClr val="accent1"/>
                </a:solidFill>
                <a:latin typeface="Alice"/>
                <a:ea typeface="Alice"/>
                <a:cs typeface="Alice"/>
                <a:sym typeface="Alice"/>
              </a:rPr>
              <a:t>Employees Struggle With:</a:t>
            </a:r>
            <a:endParaRPr sz="2400" b="1">
              <a:solidFill>
                <a:schemeClr val="accent1"/>
              </a:solidFill>
              <a:latin typeface="Calibri"/>
              <a:ea typeface="Calibri"/>
              <a:cs typeface="Calibri"/>
              <a:sym typeface="Calibri"/>
            </a:endParaRPr>
          </a:p>
        </p:txBody>
      </p:sp>
      <p:sp>
        <p:nvSpPr>
          <p:cNvPr id="70" name="Google Shape;70;g315e3c080f2_0_6"/>
          <p:cNvSpPr/>
          <p:nvPr/>
        </p:nvSpPr>
        <p:spPr>
          <a:xfrm>
            <a:off x="7623929" y="3228733"/>
            <a:ext cx="6150000" cy="395100"/>
          </a:xfrm>
          <a:prstGeom prst="rect">
            <a:avLst/>
          </a:prstGeom>
          <a:noFill/>
          <a:ln>
            <a:noFill/>
          </a:ln>
        </p:spPr>
        <p:txBody>
          <a:bodyPr spcFirstLastPara="1" wrap="square" lIns="0" tIns="0" rIns="0" bIns="0" anchor="t" anchorCtr="0">
            <a:noAutofit/>
          </a:bodyPr>
          <a:lstStyle/>
          <a:p>
            <a:pPr marL="0" marR="0" lvl="0" indent="0" algn="l" rtl="0">
              <a:lnSpc>
                <a:spcPct val="163157"/>
              </a:lnSpc>
              <a:spcBef>
                <a:spcPts val="0"/>
              </a:spcBef>
              <a:spcAft>
                <a:spcPts val="0"/>
              </a:spcAft>
              <a:buClr>
                <a:srgbClr val="2C2821"/>
              </a:buClr>
              <a:buSzPts val="1900"/>
              <a:buFont typeface="Lora"/>
              <a:buNone/>
            </a:pPr>
            <a:r>
              <a:rPr lang="en-US" sz="1900">
                <a:solidFill>
                  <a:srgbClr val="2C2821"/>
                </a:solidFill>
                <a:latin typeface="Lora"/>
                <a:ea typeface="Lora"/>
                <a:cs typeface="Lora"/>
                <a:sym typeface="Lora"/>
              </a:rPr>
              <a:t>• Limited/unreliable public transportation</a:t>
            </a:r>
            <a:endParaRPr sz="1900">
              <a:solidFill>
                <a:schemeClr val="dk1"/>
              </a:solidFill>
              <a:latin typeface="Calibri"/>
              <a:ea typeface="Calibri"/>
              <a:cs typeface="Calibri"/>
              <a:sym typeface="Calibri"/>
            </a:endParaRPr>
          </a:p>
        </p:txBody>
      </p:sp>
      <p:sp>
        <p:nvSpPr>
          <p:cNvPr id="71" name="Google Shape;71;g315e3c080f2_0_6"/>
          <p:cNvSpPr/>
          <p:nvPr/>
        </p:nvSpPr>
        <p:spPr>
          <a:xfrm>
            <a:off x="7623929" y="3917253"/>
            <a:ext cx="6150000" cy="395100"/>
          </a:xfrm>
          <a:prstGeom prst="rect">
            <a:avLst/>
          </a:prstGeom>
          <a:noFill/>
          <a:ln>
            <a:noFill/>
          </a:ln>
        </p:spPr>
        <p:txBody>
          <a:bodyPr spcFirstLastPara="1" wrap="square" lIns="0" tIns="0" rIns="0" bIns="0" anchor="t" anchorCtr="0">
            <a:noAutofit/>
          </a:bodyPr>
          <a:lstStyle/>
          <a:p>
            <a:pPr marL="0" marR="0" lvl="0" indent="0" algn="l" rtl="0">
              <a:lnSpc>
                <a:spcPct val="163157"/>
              </a:lnSpc>
              <a:spcBef>
                <a:spcPts val="0"/>
              </a:spcBef>
              <a:spcAft>
                <a:spcPts val="0"/>
              </a:spcAft>
              <a:buClr>
                <a:srgbClr val="2C2821"/>
              </a:buClr>
              <a:buSzPts val="1900"/>
              <a:buFont typeface="Lora"/>
              <a:buNone/>
            </a:pPr>
            <a:r>
              <a:rPr lang="en-US" sz="1900">
                <a:solidFill>
                  <a:srgbClr val="2C2821"/>
                </a:solidFill>
                <a:latin typeface="Lora"/>
                <a:ea typeface="Lora"/>
                <a:cs typeface="Lora"/>
                <a:sym typeface="Lora"/>
              </a:rPr>
              <a:t>• Safety concerns during commute</a:t>
            </a:r>
            <a:endParaRPr sz="19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315e3c080f2_0_17"/>
          <p:cNvSpPr/>
          <p:nvPr/>
        </p:nvSpPr>
        <p:spPr>
          <a:xfrm>
            <a:off x="4912500" y="3838375"/>
            <a:ext cx="3948900" cy="1706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7" name="Google Shape;77;g315e3c080f2_0_17"/>
          <p:cNvPicPr preferRelativeResize="0"/>
          <p:nvPr/>
        </p:nvPicPr>
        <p:blipFill>
          <a:blip r:embed="rId3">
            <a:alphaModFix/>
          </a:blip>
          <a:stretch>
            <a:fillRect/>
          </a:stretch>
        </p:blipFill>
        <p:spPr>
          <a:xfrm>
            <a:off x="389350" y="2442788"/>
            <a:ext cx="2564475" cy="859225"/>
          </a:xfrm>
          <a:prstGeom prst="rect">
            <a:avLst/>
          </a:prstGeom>
          <a:noFill/>
          <a:ln>
            <a:noFill/>
          </a:ln>
        </p:spPr>
      </p:pic>
      <p:pic>
        <p:nvPicPr>
          <p:cNvPr id="78" name="Google Shape;78;g315e3c080f2_0_17"/>
          <p:cNvPicPr preferRelativeResize="0"/>
          <p:nvPr/>
        </p:nvPicPr>
        <p:blipFill>
          <a:blip r:embed="rId4">
            <a:alphaModFix/>
          </a:blip>
          <a:stretch>
            <a:fillRect/>
          </a:stretch>
        </p:blipFill>
        <p:spPr>
          <a:xfrm>
            <a:off x="5396002" y="1021150"/>
            <a:ext cx="3339049" cy="1878201"/>
          </a:xfrm>
          <a:prstGeom prst="rect">
            <a:avLst/>
          </a:prstGeom>
          <a:noFill/>
          <a:ln>
            <a:noFill/>
          </a:ln>
        </p:spPr>
      </p:pic>
      <p:pic>
        <p:nvPicPr>
          <p:cNvPr id="79" name="Google Shape;79;g315e3c080f2_0_17"/>
          <p:cNvPicPr preferRelativeResize="0"/>
          <p:nvPr/>
        </p:nvPicPr>
        <p:blipFill>
          <a:blip r:embed="rId5">
            <a:alphaModFix/>
          </a:blip>
          <a:stretch>
            <a:fillRect/>
          </a:stretch>
        </p:blipFill>
        <p:spPr>
          <a:xfrm>
            <a:off x="10940900" y="1701788"/>
            <a:ext cx="2857500" cy="1600200"/>
          </a:xfrm>
          <a:prstGeom prst="rect">
            <a:avLst/>
          </a:prstGeom>
          <a:noFill/>
          <a:ln>
            <a:noFill/>
          </a:ln>
        </p:spPr>
      </p:pic>
      <p:sp>
        <p:nvSpPr>
          <p:cNvPr id="80" name="Google Shape;80;g315e3c080f2_0_17"/>
          <p:cNvSpPr/>
          <p:nvPr/>
        </p:nvSpPr>
        <p:spPr>
          <a:xfrm>
            <a:off x="8968169" y="4617150"/>
            <a:ext cx="1668208" cy="764908"/>
          </a:xfrm>
          <a:custGeom>
            <a:avLst/>
            <a:gdLst/>
            <a:ahLst/>
            <a:cxnLst/>
            <a:rect l="l" t="t" r="r" b="b"/>
            <a:pathLst>
              <a:path w="9017339" h="4434252" extrusionOk="0">
                <a:moveTo>
                  <a:pt x="0" y="0"/>
                </a:moveTo>
                <a:lnTo>
                  <a:pt x="9017338" y="0"/>
                </a:lnTo>
                <a:lnTo>
                  <a:pt x="9017338" y="4434252"/>
                </a:lnTo>
                <a:lnTo>
                  <a:pt x="0" y="4434252"/>
                </a:lnTo>
                <a:lnTo>
                  <a:pt x="0" y="0"/>
                </a:lnTo>
                <a:close/>
              </a:path>
            </a:pathLst>
          </a:custGeom>
          <a:blipFill rotWithShape="1">
            <a:blip r:embed="rId6">
              <a:alphaModFix/>
            </a:blip>
            <a:stretch>
              <a:fillRect/>
            </a:stretch>
          </a:blipFill>
          <a:ln>
            <a:noFill/>
          </a:ln>
        </p:spPr>
        <p:txBody>
          <a:bodyPr/>
          <a:lstStyle/>
          <a:p>
            <a:endParaRPr lang="en-US"/>
          </a:p>
        </p:txBody>
      </p:sp>
      <p:sp>
        <p:nvSpPr>
          <p:cNvPr id="81" name="Google Shape;81;g315e3c080f2_0_17"/>
          <p:cNvSpPr txBox="1"/>
          <p:nvPr/>
        </p:nvSpPr>
        <p:spPr>
          <a:xfrm>
            <a:off x="0" y="0"/>
            <a:ext cx="14563800" cy="931200"/>
          </a:xfrm>
          <a:prstGeom prst="rect">
            <a:avLst/>
          </a:prstGeom>
          <a:noFill/>
          <a:ln>
            <a:noFill/>
          </a:ln>
        </p:spPr>
        <p:txBody>
          <a:bodyPr spcFirstLastPara="1" wrap="square" lIns="91425" tIns="91425" rIns="91425" bIns="91425" anchor="t" anchorCtr="0">
            <a:spAutoFit/>
          </a:bodyPr>
          <a:lstStyle/>
          <a:p>
            <a:pPr marL="0" lvl="0" indent="0" algn="l" rtl="0">
              <a:lnSpc>
                <a:spcPct val="124742"/>
              </a:lnSpc>
              <a:spcBef>
                <a:spcPts val="0"/>
              </a:spcBef>
              <a:spcAft>
                <a:spcPts val="0"/>
              </a:spcAft>
              <a:buNone/>
            </a:pPr>
            <a:r>
              <a:rPr lang="en-US" sz="4850">
                <a:solidFill>
                  <a:srgbClr val="233E32"/>
                </a:solidFill>
                <a:latin typeface="Alice"/>
                <a:ea typeface="Alice"/>
                <a:cs typeface="Alice"/>
                <a:sym typeface="Alice"/>
              </a:rPr>
              <a:t>Solution: Aggregated Employee data for commute</a:t>
            </a:r>
            <a:endParaRPr/>
          </a:p>
        </p:txBody>
      </p:sp>
      <p:pic>
        <p:nvPicPr>
          <p:cNvPr id="82" name="Google Shape;82;g315e3c080f2_0_17"/>
          <p:cNvPicPr preferRelativeResize="0"/>
          <p:nvPr/>
        </p:nvPicPr>
        <p:blipFill>
          <a:blip r:embed="rId7">
            <a:alphaModFix/>
          </a:blip>
          <a:stretch>
            <a:fillRect/>
          </a:stretch>
        </p:blipFill>
        <p:spPr>
          <a:xfrm>
            <a:off x="4957088" y="6307350"/>
            <a:ext cx="3859725" cy="1743075"/>
          </a:xfrm>
          <a:prstGeom prst="rect">
            <a:avLst/>
          </a:prstGeom>
          <a:noFill/>
          <a:ln>
            <a:noFill/>
          </a:ln>
        </p:spPr>
      </p:pic>
      <p:sp>
        <p:nvSpPr>
          <p:cNvPr id="83" name="Google Shape;83;g315e3c080f2_0_17"/>
          <p:cNvSpPr/>
          <p:nvPr/>
        </p:nvSpPr>
        <p:spPr>
          <a:xfrm rot="2154608">
            <a:off x="2550947" y="3533093"/>
            <a:ext cx="2306844" cy="45030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84;g315e3c080f2_0_17"/>
          <p:cNvSpPr/>
          <p:nvPr/>
        </p:nvSpPr>
        <p:spPr>
          <a:xfrm rot="9138714">
            <a:off x="8834031" y="3533089"/>
            <a:ext cx="2306858" cy="450344"/>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85;g315e3c080f2_0_17"/>
          <p:cNvSpPr/>
          <p:nvPr/>
        </p:nvSpPr>
        <p:spPr>
          <a:xfrm rot="5401708">
            <a:off x="6343612" y="2930479"/>
            <a:ext cx="1207500" cy="450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g315e3c080f2_0_17"/>
          <p:cNvSpPr/>
          <p:nvPr/>
        </p:nvSpPr>
        <p:spPr>
          <a:xfrm rot="5401342">
            <a:off x="6289075" y="5766501"/>
            <a:ext cx="768300" cy="450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7" name="Google Shape;87;g315e3c080f2_0_17"/>
          <p:cNvPicPr preferRelativeResize="0"/>
          <p:nvPr/>
        </p:nvPicPr>
        <p:blipFill>
          <a:blip r:embed="rId8">
            <a:alphaModFix/>
          </a:blip>
          <a:stretch>
            <a:fillRect/>
          </a:stretch>
        </p:blipFill>
        <p:spPr>
          <a:xfrm>
            <a:off x="5003700" y="3909975"/>
            <a:ext cx="3731350" cy="15469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315e3c080f2_0_62"/>
          <p:cNvSpPr/>
          <p:nvPr/>
        </p:nvSpPr>
        <p:spPr>
          <a:xfrm>
            <a:off x="3844924" y="2525600"/>
            <a:ext cx="10620376" cy="2197200"/>
          </a:xfrm>
          <a:prstGeom prst="rect">
            <a:avLst/>
          </a:prstGeom>
          <a:noFill/>
          <a:ln>
            <a:noFill/>
          </a:ln>
        </p:spPr>
        <p:txBody>
          <a:bodyPr spcFirstLastPara="1" wrap="square" lIns="0" tIns="0" rIns="0" bIns="0" anchor="t" anchorCtr="0">
            <a:noAutofit/>
          </a:bodyPr>
          <a:lstStyle/>
          <a:p>
            <a:pPr marL="0" marR="0" lvl="0" indent="0" algn="l" rtl="0">
              <a:lnSpc>
                <a:spcPct val="124705"/>
              </a:lnSpc>
              <a:spcBef>
                <a:spcPts val="0"/>
              </a:spcBef>
              <a:spcAft>
                <a:spcPts val="0"/>
              </a:spcAft>
              <a:buClr>
                <a:srgbClr val="233E32"/>
              </a:buClr>
              <a:buSzPts val="4250"/>
              <a:buFont typeface="Alice"/>
              <a:buNone/>
            </a:pPr>
            <a:r>
              <a:rPr lang="en-US" sz="7150" dirty="0">
                <a:solidFill>
                  <a:srgbClr val="233E32"/>
                </a:solidFill>
                <a:latin typeface="Alice"/>
                <a:ea typeface="Alice"/>
                <a:cs typeface="Alice"/>
                <a:sym typeface="Alice"/>
              </a:rPr>
              <a:t>Solution</a:t>
            </a:r>
          </a:p>
          <a:p>
            <a:pPr marL="0" marR="0" lvl="0" indent="0" algn="l" rtl="0">
              <a:lnSpc>
                <a:spcPct val="124705"/>
              </a:lnSpc>
              <a:spcBef>
                <a:spcPts val="0"/>
              </a:spcBef>
              <a:spcAft>
                <a:spcPts val="0"/>
              </a:spcAft>
              <a:buClr>
                <a:srgbClr val="233E32"/>
              </a:buClr>
              <a:buSzPts val="4250"/>
              <a:buFont typeface="Alice"/>
              <a:buNone/>
            </a:pPr>
            <a:endParaRPr lang="en-US" sz="7150" dirty="0">
              <a:solidFill>
                <a:srgbClr val="233E32"/>
              </a:solidFill>
              <a:latin typeface="Alice"/>
              <a:ea typeface="Alice"/>
              <a:cs typeface="Alice"/>
              <a:sym typeface="Alice"/>
            </a:endParaRPr>
          </a:p>
          <a:p>
            <a:pPr marL="0" marR="0" lvl="0" indent="0" algn="l" rtl="0">
              <a:lnSpc>
                <a:spcPct val="124705"/>
              </a:lnSpc>
              <a:spcBef>
                <a:spcPts val="0"/>
              </a:spcBef>
              <a:spcAft>
                <a:spcPts val="0"/>
              </a:spcAft>
              <a:buClr>
                <a:srgbClr val="233E32"/>
              </a:buClr>
              <a:buSzPts val="4250"/>
              <a:buFont typeface="Alice"/>
              <a:buNone/>
            </a:pPr>
            <a:r>
              <a:rPr lang="en-US" sz="7150" dirty="0">
                <a:solidFill>
                  <a:srgbClr val="233E32"/>
                </a:solidFill>
                <a:latin typeface="Alice"/>
                <a:ea typeface="Alice"/>
                <a:cs typeface="Alice"/>
                <a:sym typeface="Alice"/>
              </a:rPr>
              <a:t>https://www.youtube.com/watch?v=lRL3O2yrm1U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4" descr="preencoded.png"/>
          <p:cNvPicPr preferRelativeResize="0"/>
          <p:nvPr/>
        </p:nvPicPr>
        <p:blipFill rotWithShape="1">
          <a:blip r:embed="rId3">
            <a:alphaModFix/>
          </a:blip>
          <a:srcRect/>
          <a:stretch/>
        </p:blipFill>
        <p:spPr>
          <a:xfrm>
            <a:off x="0" y="0"/>
            <a:ext cx="5486400" cy="8229600"/>
          </a:xfrm>
          <a:prstGeom prst="rect">
            <a:avLst/>
          </a:prstGeom>
          <a:noFill/>
          <a:ln>
            <a:noFill/>
          </a:ln>
        </p:spPr>
      </p:pic>
      <p:sp>
        <p:nvSpPr>
          <p:cNvPr id="99" name="Google Shape;99;p4"/>
          <p:cNvSpPr/>
          <p:nvPr/>
        </p:nvSpPr>
        <p:spPr>
          <a:xfrm>
            <a:off x="6245900" y="598525"/>
            <a:ext cx="6719400" cy="678300"/>
          </a:xfrm>
          <a:prstGeom prst="rect">
            <a:avLst/>
          </a:prstGeom>
          <a:noFill/>
          <a:ln>
            <a:noFill/>
          </a:ln>
        </p:spPr>
        <p:txBody>
          <a:bodyPr spcFirstLastPara="1" wrap="square" lIns="0" tIns="0" rIns="0" bIns="0" anchor="t" anchorCtr="0">
            <a:noAutofit/>
          </a:bodyPr>
          <a:lstStyle/>
          <a:p>
            <a:pPr marL="0" marR="0" lvl="0" indent="0" algn="l" rtl="0">
              <a:lnSpc>
                <a:spcPct val="124705"/>
              </a:lnSpc>
              <a:spcBef>
                <a:spcPts val="0"/>
              </a:spcBef>
              <a:spcAft>
                <a:spcPts val="0"/>
              </a:spcAft>
              <a:buClr>
                <a:srgbClr val="233E32"/>
              </a:buClr>
              <a:buSzPts val="4250"/>
              <a:buFont typeface="Alice"/>
              <a:buNone/>
            </a:pPr>
            <a:r>
              <a:rPr lang="en-US" sz="4250">
                <a:solidFill>
                  <a:srgbClr val="233E32"/>
                </a:solidFill>
                <a:latin typeface="Alice"/>
                <a:ea typeface="Alice"/>
                <a:cs typeface="Alice"/>
                <a:sym typeface="Alice"/>
              </a:rPr>
              <a:t>Why MPACT Stands Out</a:t>
            </a:r>
            <a:endParaRPr sz="4250">
              <a:solidFill>
                <a:schemeClr val="dk1"/>
              </a:solidFill>
              <a:latin typeface="Calibri"/>
              <a:ea typeface="Calibri"/>
              <a:cs typeface="Calibri"/>
              <a:sym typeface="Calibri"/>
            </a:endParaRPr>
          </a:p>
        </p:txBody>
      </p:sp>
      <p:pic>
        <p:nvPicPr>
          <p:cNvPr id="100" name="Google Shape;100;p4" descr="preencoded.png"/>
          <p:cNvPicPr preferRelativeResize="0"/>
          <p:nvPr/>
        </p:nvPicPr>
        <p:blipFill rotWithShape="1">
          <a:blip r:embed="rId4">
            <a:alphaModFix/>
          </a:blip>
          <a:srcRect/>
          <a:stretch/>
        </p:blipFill>
        <p:spPr>
          <a:xfrm>
            <a:off x="6245900" y="1602105"/>
            <a:ext cx="542449" cy="542449"/>
          </a:xfrm>
          <a:prstGeom prst="rect">
            <a:avLst/>
          </a:prstGeom>
          <a:noFill/>
          <a:ln>
            <a:noFill/>
          </a:ln>
        </p:spPr>
      </p:pic>
      <p:sp>
        <p:nvSpPr>
          <p:cNvPr id="101" name="Google Shape;101;p4"/>
          <p:cNvSpPr/>
          <p:nvPr/>
        </p:nvSpPr>
        <p:spPr>
          <a:xfrm>
            <a:off x="6245900" y="2361486"/>
            <a:ext cx="2712482" cy="338971"/>
          </a:xfrm>
          <a:prstGeom prst="rect">
            <a:avLst/>
          </a:prstGeom>
          <a:noFill/>
          <a:ln>
            <a:noFill/>
          </a:ln>
        </p:spPr>
        <p:txBody>
          <a:bodyPr spcFirstLastPara="1" wrap="square" lIns="0" tIns="0" rIns="0" bIns="0" anchor="t" anchorCtr="0">
            <a:noAutofit/>
          </a:bodyPr>
          <a:lstStyle/>
          <a:p>
            <a:pPr marL="0" marR="0" lvl="0" indent="0" algn="l" rtl="0">
              <a:lnSpc>
                <a:spcPct val="126190"/>
              </a:lnSpc>
              <a:spcBef>
                <a:spcPts val="0"/>
              </a:spcBef>
              <a:spcAft>
                <a:spcPts val="0"/>
              </a:spcAft>
              <a:buClr>
                <a:srgbClr val="2C2821"/>
              </a:buClr>
              <a:buSzPts val="2100"/>
              <a:buFont typeface="Alice"/>
              <a:buNone/>
            </a:pPr>
            <a:r>
              <a:rPr lang="en-US" sz="2100">
                <a:solidFill>
                  <a:srgbClr val="2C2821"/>
                </a:solidFill>
                <a:latin typeface="Alice"/>
                <a:ea typeface="Alice"/>
                <a:cs typeface="Alice"/>
                <a:sym typeface="Alice"/>
              </a:rPr>
              <a:t>Safety First</a:t>
            </a:r>
            <a:endParaRPr sz="2100">
              <a:solidFill>
                <a:schemeClr val="dk1"/>
              </a:solidFill>
              <a:latin typeface="Calibri"/>
              <a:ea typeface="Calibri"/>
              <a:cs typeface="Calibri"/>
              <a:sym typeface="Calibri"/>
            </a:endParaRPr>
          </a:p>
        </p:txBody>
      </p:sp>
      <p:sp>
        <p:nvSpPr>
          <p:cNvPr id="102" name="Google Shape;102;p4"/>
          <p:cNvSpPr/>
          <p:nvPr/>
        </p:nvSpPr>
        <p:spPr>
          <a:xfrm>
            <a:off x="6245900" y="2830592"/>
            <a:ext cx="7625001" cy="347186"/>
          </a:xfrm>
          <a:prstGeom prst="rect">
            <a:avLst/>
          </a:prstGeom>
          <a:noFill/>
          <a:ln>
            <a:noFill/>
          </a:ln>
        </p:spPr>
        <p:txBody>
          <a:bodyPr spcFirstLastPara="1" wrap="square" lIns="0" tIns="0" rIns="0" bIns="0" anchor="t" anchorCtr="0">
            <a:noAutofit/>
          </a:bodyPr>
          <a:lstStyle/>
          <a:p>
            <a:pPr marL="0" marR="0" lvl="0" indent="0" algn="l" rtl="0">
              <a:lnSpc>
                <a:spcPct val="158823"/>
              </a:lnSpc>
              <a:spcBef>
                <a:spcPts val="0"/>
              </a:spcBef>
              <a:spcAft>
                <a:spcPts val="0"/>
              </a:spcAft>
              <a:buClr>
                <a:srgbClr val="2C2821"/>
              </a:buClr>
              <a:buSzPts val="1700"/>
              <a:buFont typeface="Lora"/>
              <a:buNone/>
            </a:pPr>
            <a:r>
              <a:rPr lang="en-US" sz="1700">
                <a:solidFill>
                  <a:srgbClr val="2C2821"/>
                </a:solidFill>
                <a:latin typeface="Lora"/>
                <a:ea typeface="Lora"/>
                <a:cs typeface="Lora"/>
                <a:sym typeface="Lora"/>
              </a:rPr>
              <a:t>Vetted drivers and vehicles for peace of mind</a:t>
            </a:r>
            <a:endParaRPr sz="1700">
              <a:solidFill>
                <a:schemeClr val="dk1"/>
              </a:solidFill>
              <a:latin typeface="Calibri"/>
              <a:ea typeface="Calibri"/>
              <a:cs typeface="Calibri"/>
              <a:sym typeface="Calibri"/>
            </a:endParaRPr>
          </a:p>
        </p:txBody>
      </p:sp>
      <p:pic>
        <p:nvPicPr>
          <p:cNvPr id="103" name="Google Shape;103;p4" descr="preencoded.png"/>
          <p:cNvPicPr preferRelativeResize="0"/>
          <p:nvPr/>
        </p:nvPicPr>
        <p:blipFill rotWithShape="1">
          <a:blip r:embed="rId5">
            <a:alphaModFix/>
          </a:blip>
          <a:srcRect/>
          <a:stretch/>
        </p:blipFill>
        <p:spPr>
          <a:xfrm>
            <a:off x="6245900" y="3828693"/>
            <a:ext cx="542449" cy="542449"/>
          </a:xfrm>
          <a:prstGeom prst="rect">
            <a:avLst/>
          </a:prstGeom>
          <a:noFill/>
          <a:ln>
            <a:noFill/>
          </a:ln>
        </p:spPr>
      </p:pic>
      <p:sp>
        <p:nvSpPr>
          <p:cNvPr id="104" name="Google Shape;104;p4"/>
          <p:cNvSpPr/>
          <p:nvPr/>
        </p:nvSpPr>
        <p:spPr>
          <a:xfrm>
            <a:off x="6245900" y="4588073"/>
            <a:ext cx="2712482" cy="338971"/>
          </a:xfrm>
          <a:prstGeom prst="rect">
            <a:avLst/>
          </a:prstGeom>
          <a:noFill/>
          <a:ln>
            <a:noFill/>
          </a:ln>
        </p:spPr>
        <p:txBody>
          <a:bodyPr spcFirstLastPara="1" wrap="square" lIns="0" tIns="0" rIns="0" bIns="0" anchor="t" anchorCtr="0">
            <a:noAutofit/>
          </a:bodyPr>
          <a:lstStyle/>
          <a:p>
            <a:pPr marL="0" marR="0" lvl="0" indent="0" algn="l" rtl="0">
              <a:lnSpc>
                <a:spcPct val="126190"/>
              </a:lnSpc>
              <a:spcBef>
                <a:spcPts val="0"/>
              </a:spcBef>
              <a:spcAft>
                <a:spcPts val="0"/>
              </a:spcAft>
              <a:buClr>
                <a:srgbClr val="2C2821"/>
              </a:buClr>
              <a:buSzPts val="2100"/>
              <a:buFont typeface="Alice"/>
              <a:buNone/>
            </a:pPr>
            <a:r>
              <a:rPr lang="en-US" sz="2100">
                <a:solidFill>
                  <a:srgbClr val="2C2821"/>
                </a:solidFill>
                <a:latin typeface="Alice"/>
                <a:ea typeface="Alice"/>
                <a:cs typeface="Alice"/>
                <a:sym typeface="Alice"/>
              </a:rPr>
              <a:t>Reliability</a:t>
            </a:r>
            <a:endParaRPr sz="2100">
              <a:solidFill>
                <a:schemeClr val="dk1"/>
              </a:solidFill>
              <a:latin typeface="Calibri"/>
              <a:ea typeface="Calibri"/>
              <a:cs typeface="Calibri"/>
              <a:sym typeface="Calibri"/>
            </a:endParaRPr>
          </a:p>
        </p:txBody>
      </p:sp>
      <p:sp>
        <p:nvSpPr>
          <p:cNvPr id="105" name="Google Shape;105;p4"/>
          <p:cNvSpPr/>
          <p:nvPr/>
        </p:nvSpPr>
        <p:spPr>
          <a:xfrm>
            <a:off x="6245900" y="5057180"/>
            <a:ext cx="7625001" cy="347186"/>
          </a:xfrm>
          <a:prstGeom prst="rect">
            <a:avLst/>
          </a:prstGeom>
          <a:noFill/>
          <a:ln>
            <a:noFill/>
          </a:ln>
        </p:spPr>
        <p:txBody>
          <a:bodyPr spcFirstLastPara="1" wrap="square" lIns="0" tIns="0" rIns="0" bIns="0" anchor="t" anchorCtr="0">
            <a:noAutofit/>
          </a:bodyPr>
          <a:lstStyle/>
          <a:p>
            <a:pPr marL="0" marR="0" lvl="0" indent="0" algn="l" rtl="0">
              <a:lnSpc>
                <a:spcPct val="158823"/>
              </a:lnSpc>
              <a:spcBef>
                <a:spcPts val="0"/>
              </a:spcBef>
              <a:spcAft>
                <a:spcPts val="0"/>
              </a:spcAft>
              <a:buClr>
                <a:srgbClr val="2C2821"/>
              </a:buClr>
              <a:buSzPts val="1700"/>
              <a:buFont typeface="Lora"/>
              <a:buNone/>
            </a:pPr>
            <a:r>
              <a:rPr lang="en-US" sz="1700">
                <a:solidFill>
                  <a:srgbClr val="2C2821"/>
                </a:solidFill>
                <a:latin typeface="Lora"/>
                <a:ea typeface="Lora"/>
                <a:cs typeface="Lora"/>
                <a:sym typeface="Lora"/>
              </a:rPr>
              <a:t>Punctual pickups and dropoffs, reducing tardiness</a:t>
            </a:r>
            <a:endParaRPr sz="1700">
              <a:solidFill>
                <a:schemeClr val="dk1"/>
              </a:solidFill>
              <a:latin typeface="Calibri"/>
              <a:ea typeface="Calibri"/>
              <a:cs typeface="Calibri"/>
              <a:sym typeface="Calibri"/>
            </a:endParaRPr>
          </a:p>
        </p:txBody>
      </p:sp>
      <p:pic>
        <p:nvPicPr>
          <p:cNvPr id="106" name="Google Shape;106;p4" descr="preencoded.png"/>
          <p:cNvPicPr preferRelativeResize="0"/>
          <p:nvPr/>
        </p:nvPicPr>
        <p:blipFill rotWithShape="1">
          <a:blip r:embed="rId6">
            <a:alphaModFix/>
          </a:blip>
          <a:srcRect/>
          <a:stretch/>
        </p:blipFill>
        <p:spPr>
          <a:xfrm>
            <a:off x="6245900" y="6055281"/>
            <a:ext cx="542449" cy="542449"/>
          </a:xfrm>
          <a:prstGeom prst="rect">
            <a:avLst/>
          </a:prstGeom>
          <a:noFill/>
          <a:ln>
            <a:noFill/>
          </a:ln>
        </p:spPr>
      </p:pic>
      <p:sp>
        <p:nvSpPr>
          <p:cNvPr id="107" name="Google Shape;107;p4"/>
          <p:cNvSpPr/>
          <p:nvPr/>
        </p:nvSpPr>
        <p:spPr>
          <a:xfrm>
            <a:off x="6245900" y="6814661"/>
            <a:ext cx="3012281" cy="338971"/>
          </a:xfrm>
          <a:prstGeom prst="rect">
            <a:avLst/>
          </a:prstGeom>
          <a:noFill/>
          <a:ln>
            <a:noFill/>
          </a:ln>
        </p:spPr>
        <p:txBody>
          <a:bodyPr spcFirstLastPara="1" wrap="square" lIns="0" tIns="0" rIns="0" bIns="0" anchor="t" anchorCtr="0">
            <a:noAutofit/>
          </a:bodyPr>
          <a:lstStyle/>
          <a:p>
            <a:pPr marL="0" marR="0" lvl="0" indent="0" algn="l" rtl="0">
              <a:lnSpc>
                <a:spcPct val="126190"/>
              </a:lnSpc>
              <a:spcBef>
                <a:spcPts val="0"/>
              </a:spcBef>
              <a:spcAft>
                <a:spcPts val="0"/>
              </a:spcAft>
              <a:buClr>
                <a:srgbClr val="2C2821"/>
              </a:buClr>
              <a:buSzPts val="2100"/>
              <a:buFont typeface="Alice"/>
              <a:buNone/>
            </a:pPr>
            <a:r>
              <a:rPr lang="en-US" sz="2100">
                <a:solidFill>
                  <a:srgbClr val="2C2821"/>
                </a:solidFill>
                <a:latin typeface="Alice"/>
                <a:ea typeface="Alice"/>
                <a:cs typeface="Alice"/>
                <a:sym typeface="Alice"/>
              </a:rPr>
              <a:t>Employer-Employee Win</a:t>
            </a:r>
            <a:endParaRPr sz="2100">
              <a:solidFill>
                <a:schemeClr val="dk1"/>
              </a:solidFill>
              <a:latin typeface="Calibri"/>
              <a:ea typeface="Calibri"/>
              <a:cs typeface="Calibri"/>
              <a:sym typeface="Calibri"/>
            </a:endParaRPr>
          </a:p>
        </p:txBody>
      </p:sp>
      <p:sp>
        <p:nvSpPr>
          <p:cNvPr id="108" name="Google Shape;108;p4"/>
          <p:cNvSpPr/>
          <p:nvPr/>
        </p:nvSpPr>
        <p:spPr>
          <a:xfrm>
            <a:off x="6245900" y="7283768"/>
            <a:ext cx="7625001" cy="347186"/>
          </a:xfrm>
          <a:prstGeom prst="rect">
            <a:avLst/>
          </a:prstGeom>
          <a:noFill/>
          <a:ln>
            <a:noFill/>
          </a:ln>
        </p:spPr>
        <p:txBody>
          <a:bodyPr spcFirstLastPara="1" wrap="square" lIns="0" tIns="0" rIns="0" bIns="0" anchor="t" anchorCtr="0">
            <a:noAutofit/>
          </a:bodyPr>
          <a:lstStyle/>
          <a:p>
            <a:pPr marL="0" marR="0" lvl="0" indent="0" algn="l" rtl="0">
              <a:lnSpc>
                <a:spcPct val="158823"/>
              </a:lnSpc>
              <a:spcBef>
                <a:spcPts val="0"/>
              </a:spcBef>
              <a:spcAft>
                <a:spcPts val="0"/>
              </a:spcAft>
              <a:buClr>
                <a:srgbClr val="2C2821"/>
              </a:buClr>
              <a:buSzPts val="1700"/>
              <a:buFont typeface="Lora"/>
              <a:buNone/>
            </a:pPr>
            <a:r>
              <a:rPr lang="en-US" sz="1700">
                <a:solidFill>
                  <a:srgbClr val="2C2821"/>
                </a:solidFill>
                <a:latin typeface="Lora"/>
                <a:ea typeface="Lora"/>
                <a:cs typeface="Lora"/>
                <a:sym typeface="Lora"/>
              </a:rPr>
              <a:t>Attractive benefit improving job satisfaction and retention</a:t>
            </a:r>
            <a:endParaRPr sz="17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g315e3c080f2_0_65"/>
          <p:cNvPicPr preferRelativeResize="0"/>
          <p:nvPr/>
        </p:nvPicPr>
        <p:blipFill>
          <a:blip r:embed="rId3">
            <a:alphaModFix/>
          </a:blip>
          <a:stretch>
            <a:fillRect/>
          </a:stretch>
        </p:blipFill>
        <p:spPr>
          <a:xfrm>
            <a:off x="1221375" y="920425"/>
            <a:ext cx="12819452" cy="6671500"/>
          </a:xfrm>
          <a:prstGeom prst="rect">
            <a:avLst/>
          </a:prstGeom>
          <a:noFill/>
          <a:ln>
            <a:noFill/>
          </a:ln>
        </p:spPr>
      </p:pic>
      <p:sp>
        <p:nvSpPr>
          <p:cNvPr id="114" name="Google Shape;114;g315e3c080f2_0_65"/>
          <p:cNvSpPr txBox="1"/>
          <p:nvPr/>
        </p:nvSpPr>
        <p:spPr>
          <a:xfrm>
            <a:off x="169425" y="0"/>
            <a:ext cx="3000000" cy="1170900"/>
          </a:xfrm>
          <a:prstGeom prst="rect">
            <a:avLst/>
          </a:prstGeom>
          <a:noFill/>
          <a:ln>
            <a:noFill/>
          </a:ln>
        </p:spPr>
        <p:txBody>
          <a:bodyPr spcFirstLastPara="1" wrap="square" lIns="91425" tIns="91425" rIns="91425" bIns="91425" anchor="t" anchorCtr="0">
            <a:spAutoFit/>
          </a:bodyPr>
          <a:lstStyle/>
          <a:p>
            <a:pPr marL="0" lvl="0" indent="0" algn="ctr" rtl="0">
              <a:lnSpc>
                <a:spcPct val="88997"/>
              </a:lnSpc>
              <a:spcBef>
                <a:spcPts val="0"/>
              </a:spcBef>
              <a:spcAft>
                <a:spcPts val="0"/>
              </a:spcAft>
              <a:buNone/>
            </a:pPr>
            <a:endParaRPr sz="5799" b="1">
              <a:solidFill>
                <a:schemeClr val="dk1"/>
              </a:solidFill>
            </a:endParaRPr>
          </a:p>
          <a:p>
            <a:pPr marL="0" lvl="0" indent="0" algn="ctr" rtl="0">
              <a:lnSpc>
                <a:spcPct val="88997"/>
              </a:lnSpc>
              <a:spcBef>
                <a:spcPts val="0"/>
              </a:spcBef>
              <a:spcAft>
                <a:spcPts val="0"/>
              </a:spcAft>
              <a:buNone/>
            </a:pPr>
            <a:endParaRPr/>
          </a:p>
        </p:txBody>
      </p:sp>
      <p:sp>
        <p:nvSpPr>
          <p:cNvPr id="115" name="Google Shape;115;g315e3c080f2_0_65"/>
          <p:cNvSpPr/>
          <p:nvPr/>
        </p:nvSpPr>
        <p:spPr>
          <a:xfrm>
            <a:off x="5266550" y="156227"/>
            <a:ext cx="5838000" cy="678300"/>
          </a:xfrm>
          <a:prstGeom prst="rect">
            <a:avLst/>
          </a:prstGeom>
          <a:noFill/>
          <a:ln>
            <a:noFill/>
          </a:ln>
        </p:spPr>
        <p:txBody>
          <a:bodyPr spcFirstLastPara="1" wrap="square" lIns="0" tIns="0" rIns="0" bIns="0" anchor="t" anchorCtr="0">
            <a:noAutofit/>
          </a:bodyPr>
          <a:lstStyle/>
          <a:p>
            <a:pPr marL="0" marR="0" lvl="0" indent="0" algn="l" rtl="0">
              <a:lnSpc>
                <a:spcPct val="124705"/>
              </a:lnSpc>
              <a:spcBef>
                <a:spcPts val="0"/>
              </a:spcBef>
              <a:spcAft>
                <a:spcPts val="0"/>
              </a:spcAft>
              <a:buClr>
                <a:srgbClr val="233E32"/>
              </a:buClr>
              <a:buSzPts val="4250"/>
              <a:buFont typeface="Alice"/>
              <a:buNone/>
            </a:pPr>
            <a:r>
              <a:rPr lang="en-US" sz="4250">
                <a:solidFill>
                  <a:srgbClr val="233E32"/>
                </a:solidFill>
                <a:latin typeface="Alice"/>
                <a:ea typeface="Alice"/>
                <a:cs typeface="Alice"/>
                <a:sym typeface="Alice"/>
              </a:rPr>
              <a:t>Competition</a:t>
            </a:r>
            <a:endParaRPr sz="425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7" descr="preencoded.png"/>
          <p:cNvPicPr preferRelativeResize="0"/>
          <p:nvPr/>
        </p:nvPicPr>
        <p:blipFill rotWithShape="1">
          <a:blip r:embed="rId3">
            <a:alphaModFix/>
          </a:blip>
          <a:srcRect/>
          <a:stretch/>
        </p:blipFill>
        <p:spPr>
          <a:xfrm>
            <a:off x="0" y="0"/>
            <a:ext cx="14630400" cy="2866549"/>
          </a:xfrm>
          <a:prstGeom prst="rect">
            <a:avLst/>
          </a:prstGeom>
          <a:noFill/>
          <a:ln>
            <a:noFill/>
          </a:ln>
        </p:spPr>
      </p:pic>
      <p:sp>
        <p:nvSpPr>
          <p:cNvPr id="122" name="Google Shape;122;p7"/>
          <p:cNvSpPr/>
          <p:nvPr/>
        </p:nvSpPr>
        <p:spPr>
          <a:xfrm>
            <a:off x="486700" y="3418450"/>
            <a:ext cx="13827900" cy="716400"/>
          </a:xfrm>
          <a:prstGeom prst="rect">
            <a:avLst/>
          </a:prstGeom>
          <a:noFill/>
          <a:ln>
            <a:noFill/>
          </a:ln>
        </p:spPr>
        <p:txBody>
          <a:bodyPr spcFirstLastPara="1" wrap="square" lIns="0" tIns="0" rIns="0" bIns="0" anchor="t" anchorCtr="0">
            <a:noAutofit/>
          </a:bodyPr>
          <a:lstStyle/>
          <a:p>
            <a:pPr marL="0" marR="0" lvl="0" indent="0" algn="l" rtl="0">
              <a:lnSpc>
                <a:spcPct val="124444"/>
              </a:lnSpc>
              <a:spcBef>
                <a:spcPts val="0"/>
              </a:spcBef>
              <a:spcAft>
                <a:spcPts val="0"/>
              </a:spcAft>
              <a:buClr>
                <a:srgbClr val="233E32"/>
              </a:buClr>
              <a:buSzPts val="4500"/>
              <a:buFont typeface="Alice"/>
              <a:buNone/>
            </a:pPr>
            <a:r>
              <a:rPr lang="en-US" sz="4400">
                <a:solidFill>
                  <a:srgbClr val="233E32"/>
                </a:solidFill>
                <a:latin typeface="Alice"/>
                <a:ea typeface="Alice"/>
                <a:cs typeface="Alice"/>
                <a:sym typeface="Alice"/>
              </a:rPr>
              <a:t>Let's Transform Memphis Commute to Work Together</a:t>
            </a:r>
            <a:endParaRPr sz="4400">
              <a:solidFill>
                <a:schemeClr val="dk1"/>
              </a:solidFill>
              <a:latin typeface="Calibri"/>
              <a:ea typeface="Calibri"/>
              <a:cs typeface="Calibri"/>
              <a:sym typeface="Calibri"/>
            </a:endParaRPr>
          </a:p>
        </p:txBody>
      </p:sp>
      <p:sp>
        <p:nvSpPr>
          <p:cNvPr id="123" name="Google Shape;123;p7"/>
          <p:cNvSpPr/>
          <p:nvPr/>
        </p:nvSpPr>
        <p:spPr>
          <a:xfrm>
            <a:off x="802600" y="4686776"/>
            <a:ext cx="4112419" cy="75676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C2821"/>
              </a:buClr>
              <a:buSzPts val="5950"/>
              <a:buFont typeface="Alice"/>
              <a:buNone/>
            </a:pPr>
            <a:r>
              <a:rPr lang="en-US" sz="5950">
                <a:solidFill>
                  <a:srgbClr val="2C2821"/>
                </a:solidFill>
                <a:latin typeface="Alice"/>
                <a:ea typeface="Alice"/>
                <a:cs typeface="Alice"/>
                <a:sym typeface="Alice"/>
              </a:rPr>
              <a:t>24/7</a:t>
            </a:r>
            <a:endParaRPr sz="5950">
              <a:solidFill>
                <a:schemeClr val="dk1"/>
              </a:solidFill>
              <a:latin typeface="Calibri"/>
              <a:ea typeface="Calibri"/>
              <a:cs typeface="Calibri"/>
              <a:sym typeface="Calibri"/>
            </a:endParaRPr>
          </a:p>
        </p:txBody>
      </p:sp>
      <p:sp>
        <p:nvSpPr>
          <p:cNvPr id="124" name="Google Shape;124;p7"/>
          <p:cNvSpPr/>
          <p:nvPr/>
        </p:nvSpPr>
        <p:spPr>
          <a:xfrm>
            <a:off x="1425535" y="5730121"/>
            <a:ext cx="2866549" cy="358378"/>
          </a:xfrm>
          <a:prstGeom prst="rect">
            <a:avLst/>
          </a:prstGeom>
          <a:noFill/>
          <a:ln>
            <a:noFill/>
          </a:ln>
        </p:spPr>
        <p:txBody>
          <a:bodyPr spcFirstLastPara="1" wrap="square" lIns="0" tIns="0" rIns="0" bIns="0" anchor="t" anchorCtr="0">
            <a:noAutofit/>
          </a:bodyPr>
          <a:lstStyle/>
          <a:p>
            <a:pPr marL="0" marR="0" lvl="0" indent="0" algn="ctr" rtl="0">
              <a:lnSpc>
                <a:spcPct val="124444"/>
              </a:lnSpc>
              <a:spcBef>
                <a:spcPts val="0"/>
              </a:spcBef>
              <a:spcAft>
                <a:spcPts val="0"/>
              </a:spcAft>
              <a:buClr>
                <a:srgbClr val="2C2821"/>
              </a:buClr>
              <a:buSzPts val="2250"/>
              <a:buFont typeface="Alice"/>
              <a:buNone/>
            </a:pPr>
            <a:r>
              <a:rPr lang="en-US" sz="2250">
                <a:solidFill>
                  <a:srgbClr val="2C2821"/>
                </a:solidFill>
                <a:latin typeface="Alice"/>
                <a:ea typeface="Alice"/>
                <a:cs typeface="Alice"/>
                <a:sym typeface="Alice"/>
              </a:rPr>
              <a:t>Always Available</a:t>
            </a:r>
            <a:endParaRPr sz="2250">
              <a:solidFill>
                <a:schemeClr val="dk1"/>
              </a:solidFill>
              <a:latin typeface="Calibri"/>
              <a:ea typeface="Calibri"/>
              <a:cs typeface="Calibri"/>
              <a:sym typeface="Calibri"/>
            </a:endParaRPr>
          </a:p>
        </p:txBody>
      </p:sp>
      <p:sp>
        <p:nvSpPr>
          <p:cNvPr id="125" name="Google Shape;125;p7"/>
          <p:cNvSpPr/>
          <p:nvPr/>
        </p:nvSpPr>
        <p:spPr>
          <a:xfrm>
            <a:off x="802600" y="6226016"/>
            <a:ext cx="4213153" cy="733663"/>
          </a:xfrm>
          <a:prstGeom prst="rect">
            <a:avLst/>
          </a:prstGeom>
          <a:noFill/>
          <a:ln>
            <a:noFill/>
          </a:ln>
        </p:spPr>
        <p:txBody>
          <a:bodyPr spcFirstLastPara="1" wrap="square" lIns="0" tIns="0" rIns="0" bIns="0" anchor="t" anchorCtr="0">
            <a:noAutofit/>
          </a:bodyPr>
          <a:lstStyle/>
          <a:p>
            <a:pPr marL="0" marR="0" lvl="0" indent="0" algn="ctr" rtl="0">
              <a:lnSpc>
                <a:spcPct val="158333"/>
              </a:lnSpc>
              <a:spcBef>
                <a:spcPts val="0"/>
              </a:spcBef>
              <a:spcAft>
                <a:spcPts val="0"/>
              </a:spcAft>
              <a:buClr>
                <a:srgbClr val="2C2821"/>
              </a:buClr>
              <a:buSzPts val="1800"/>
              <a:buFont typeface="Lora"/>
              <a:buNone/>
            </a:pPr>
            <a:r>
              <a:rPr lang="en-US" sz="1800">
                <a:solidFill>
                  <a:srgbClr val="2C2821"/>
                </a:solidFill>
                <a:latin typeface="Lora"/>
                <a:ea typeface="Lora"/>
                <a:cs typeface="Lora"/>
                <a:sym typeface="Lora"/>
              </a:rPr>
              <a:t>Round-the-clock support for employers and commuters</a:t>
            </a:r>
            <a:endParaRPr sz="1800">
              <a:solidFill>
                <a:schemeClr val="dk1"/>
              </a:solidFill>
              <a:latin typeface="Calibri"/>
              <a:ea typeface="Calibri"/>
              <a:cs typeface="Calibri"/>
              <a:sym typeface="Calibri"/>
            </a:endParaRPr>
          </a:p>
        </p:txBody>
      </p:sp>
      <p:sp>
        <p:nvSpPr>
          <p:cNvPr id="126" name="Google Shape;126;p7"/>
          <p:cNvSpPr/>
          <p:nvPr/>
        </p:nvSpPr>
        <p:spPr>
          <a:xfrm>
            <a:off x="5258991" y="4686776"/>
            <a:ext cx="4112419" cy="75676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C2821"/>
              </a:buClr>
              <a:buSzPts val="5950"/>
              <a:buFont typeface="Alice"/>
              <a:buNone/>
            </a:pPr>
            <a:r>
              <a:rPr lang="en-US" sz="5950">
                <a:solidFill>
                  <a:srgbClr val="2C2821"/>
                </a:solidFill>
                <a:latin typeface="Alice"/>
                <a:ea typeface="Alice"/>
                <a:cs typeface="Alice"/>
                <a:sym typeface="Alice"/>
              </a:rPr>
              <a:t>30%</a:t>
            </a:r>
            <a:endParaRPr sz="5950">
              <a:solidFill>
                <a:schemeClr val="dk1"/>
              </a:solidFill>
              <a:latin typeface="Calibri"/>
              <a:ea typeface="Calibri"/>
              <a:cs typeface="Calibri"/>
              <a:sym typeface="Calibri"/>
            </a:endParaRPr>
          </a:p>
        </p:txBody>
      </p:sp>
      <p:sp>
        <p:nvSpPr>
          <p:cNvPr id="127" name="Google Shape;127;p7"/>
          <p:cNvSpPr/>
          <p:nvPr/>
        </p:nvSpPr>
        <p:spPr>
          <a:xfrm>
            <a:off x="5258991" y="5730121"/>
            <a:ext cx="4112419" cy="716756"/>
          </a:xfrm>
          <a:prstGeom prst="rect">
            <a:avLst/>
          </a:prstGeom>
          <a:noFill/>
          <a:ln>
            <a:noFill/>
          </a:ln>
        </p:spPr>
        <p:txBody>
          <a:bodyPr spcFirstLastPara="1" wrap="square" lIns="0" tIns="0" rIns="0" bIns="0" anchor="t" anchorCtr="0">
            <a:noAutofit/>
          </a:bodyPr>
          <a:lstStyle/>
          <a:p>
            <a:pPr marL="0" marR="0" lvl="0" indent="0" algn="ctr" rtl="0">
              <a:lnSpc>
                <a:spcPct val="124444"/>
              </a:lnSpc>
              <a:spcBef>
                <a:spcPts val="0"/>
              </a:spcBef>
              <a:spcAft>
                <a:spcPts val="0"/>
              </a:spcAft>
              <a:buClr>
                <a:srgbClr val="2C2821"/>
              </a:buClr>
              <a:buSzPts val="2250"/>
              <a:buFont typeface="Alice"/>
              <a:buNone/>
            </a:pPr>
            <a:r>
              <a:rPr lang="en-US" sz="2250">
                <a:solidFill>
                  <a:srgbClr val="2C2821"/>
                </a:solidFill>
                <a:latin typeface="Alice"/>
                <a:ea typeface="Alice"/>
                <a:cs typeface="Alice"/>
                <a:sym typeface="Alice"/>
              </a:rPr>
              <a:t>Potential Absenteeism Reduction</a:t>
            </a:r>
            <a:endParaRPr sz="2250">
              <a:solidFill>
                <a:schemeClr val="dk1"/>
              </a:solidFill>
              <a:latin typeface="Calibri"/>
              <a:ea typeface="Calibri"/>
              <a:cs typeface="Calibri"/>
              <a:sym typeface="Calibri"/>
            </a:endParaRPr>
          </a:p>
        </p:txBody>
      </p:sp>
      <p:sp>
        <p:nvSpPr>
          <p:cNvPr id="128" name="Google Shape;128;p7"/>
          <p:cNvSpPr/>
          <p:nvPr/>
        </p:nvSpPr>
        <p:spPr>
          <a:xfrm>
            <a:off x="9715381" y="4686776"/>
            <a:ext cx="4112419" cy="75676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C2821"/>
              </a:buClr>
              <a:buSzPts val="5950"/>
              <a:buFont typeface="Alice"/>
              <a:buNone/>
            </a:pPr>
            <a:r>
              <a:rPr lang="en-US" sz="5950">
                <a:solidFill>
                  <a:srgbClr val="2C2821"/>
                </a:solidFill>
                <a:latin typeface="Alice"/>
                <a:ea typeface="Alice"/>
                <a:cs typeface="Alice"/>
                <a:sym typeface="Alice"/>
              </a:rPr>
              <a:t>50+</a:t>
            </a:r>
            <a:endParaRPr sz="5950">
              <a:solidFill>
                <a:schemeClr val="dk1"/>
              </a:solidFill>
              <a:latin typeface="Calibri"/>
              <a:ea typeface="Calibri"/>
              <a:cs typeface="Calibri"/>
              <a:sym typeface="Calibri"/>
            </a:endParaRPr>
          </a:p>
        </p:txBody>
      </p:sp>
      <p:sp>
        <p:nvSpPr>
          <p:cNvPr id="129" name="Google Shape;129;p7"/>
          <p:cNvSpPr/>
          <p:nvPr/>
        </p:nvSpPr>
        <p:spPr>
          <a:xfrm>
            <a:off x="10338316" y="5730121"/>
            <a:ext cx="2866549" cy="358378"/>
          </a:xfrm>
          <a:prstGeom prst="rect">
            <a:avLst/>
          </a:prstGeom>
          <a:noFill/>
          <a:ln>
            <a:noFill/>
          </a:ln>
        </p:spPr>
        <p:txBody>
          <a:bodyPr spcFirstLastPara="1" wrap="square" lIns="0" tIns="0" rIns="0" bIns="0" anchor="t" anchorCtr="0">
            <a:noAutofit/>
          </a:bodyPr>
          <a:lstStyle/>
          <a:p>
            <a:pPr marL="0" marR="0" lvl="0" indent="0" algn="ctr" rtl="0">
              <a:lnSpc>
                <a:spcPct val="124444"/>
              </a:lnSpc>
              <a:spcBef>
                <a:spcPts val="0"/>
              </a:spcBef>
              <a:spcAft>
                <a:spcPts val="0"/>
              </a:spcAft>
              <a:buClr>
                <a:srgbClr val="2C2821"/>
              </a:buClr>
              <a:buSzPts val="2250"/>
              <a:buFont typeface="Alice"/>
              <a:buNone/>
            </a:pPr>
            <a:r>
              <a:rPr lang="en-US" sz="2250">
                <a:solidFill>
                  <a:srgbClr val="2C2821"/>
                </a:solidFill>
                <a:latin typeface="Alice"/>
                <a:ea typeface="Alice"/>
                <a:cs typeface="Alice"/>
                <a:sym typeface="Alice"/>
              </a:rPr>
              <a:t>Memphis Businesses</a:t>
            </a:r>
            <a:endParaRPr sz="2250">
              <a:solidFill>
                <a:schemeClr val="dk1"/>
              </a:solidFill>
              <a:latin typeface="Calibri"/>
              <a:ea typeface="Calibri"/>
              <a:cs typeface="Calibri"/>
              <a:sym typeface="Calibri"/>
            </a:endParaRPr>
          </a:p>
        </p:txBody>
      </p:sp>
      <p:sp>
        <p:nvSpPr>
          <p:cNvPr id="130" name="Google Shape;130;p7"/>
          <p:cNvSpPr/>
          <p:nvPr/>
        </p:nvSpPr>
        <p:spPr>
          <a:xfrm>
            <a:off x="9715381" y="6226016"/>
            <a:ext cx="4112419" cy="733663"/>
          </a:xfrm>
          <a:prstGeom prst="rect">
            <a:avLst/>
          </a:prstGeom>
          <a:noFill/>
          <a:ln>
            <a:noFill/>
          </a:ln>
        </p:spPr>
        <p:txBody>
          <a:bodyPr spcFirstLastPara="1" wrap="square" lIns="0" tIns="0" rIns="0" bIns="0" anchor="t" anchorCtr="0">
            <a:noAutofit/>
          </a:bodyPr>
          <a:lstStyle/>
          <a:p>
            <a:pPr marL="0" marR="0" lvl="0" indent="0" algn="ctr" rtl="0">
              <a:lnSpc>
                <a:spcPct val="158333"/>
              </a:lnSpc>
              <a:spcBef>
                <a:spcPts val="0"/>
              </a:spcBef>
              <a:spcAft>
                <a:spcPts val="0"/>
              </a:spcAft>
              <a:buClr>
                <a:srgbClr val="2C2821"/>
              </a:buClr>
              <a:buSzPts val="1800"/>
              <a:buFont typeface="Lora"/>
              <a:buNone/>
            </a:pPr>
            <a:r>
              <a:rPr lang="en-US" sz="1800">
                <a:solidFill>
                  <a:srgbClr val="2C2821"/>
                </a:solidFill>
                <a:latin typeface="Lora"/>
                <a:ea typeface="Lora"/>
                <a:cs typeface="Lora"/>
                <a:sym typeface="Lora"/>
              </a:rPr>
              <a:t>MPACT services</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g315e3c080f2_0_42"/>
          <p:cNvPicPr preferRelativeResize="0"/>
          <p:nvPr/>
        </p:nvPicPr>
        <p:blipFill>
          <a:blip r:embed="rId3">
            <a:alphaModFix/>
          </a:blip>
          <a:stretch>
            <a:fillRect/>
          </a:stretch>
        </p:blipFill>
        <p:spPr>
          <a:xfrm>
            <a:off x="358275" y="1788324"/>
            <a:ext cx="3227377" cy="2151025"/>
          </a:xfrm>
          <a:prstGeom prst="rect">
            <a:avLst/>
          </a:prstGeom>
          <a:noFill/>
          <a:ln>
            <a:noFill/>
          </a:ln>
        </p:spPr>
      </p:pic>
      <p:pic>
        <p:nvPicPr>
          <p:cNvPr id="136" name="Google Shape;136;g315e3c080f2_0_42"/>
          <p:cNvPicPr preferRelativeResize="0"/>
          <p:nvPr/>
        </p:nvPicPr>
        <p:blipFill>
          <a:blip r:embed="rId4">
            <a:alphaModFix/>
          </a:blip>
          <a:stretch>
            <a:fillRect/>
          </a:stretch>
        </p:blipFill>
        <p:spPr>
          <a:xfrm>
            <a:off x="4523124" y="1788325"/>
            <a:ext cx="2284852" cy="2284875"/>
          </a:xfrm>
          <a:prstGeom prst="rect">
            <a:avLst/>
          </a:prstGeom>
          <a:noFill/>
          <a:ln>
            <a:noFill/>
          </a:ln>
        </p:spPr>
      </p:pic>
      <p:pic>
        <p:nvPicPr>
          <p:cNvPr id="137" name="Google Shape;137;g315e3c080f2_0_42"/>
          <p:cNvPicPr preferRelativeResize="0"/>
          <p:nvPr/>
        </p:nvPicPr>
        <p:blipFill>
          <a:blip r:embed="rId5">
            <a:alphaModFix/>
          </a:blip>
          <a:stretch>
            <a:fillRect/>
          </a:stretch>
        </p:blipFill>
        <p:spPr>
          <a:xfrm>
            <a:off x="7745450" y="1719425"/>
            <a:ext cx="2422676" cy="2422676"/>
          </a:xfrm>
          <a:prstGeom prst="rect">
            <a:avLst/>
          </a:prstGeom>
          <a:noFill/>
          <a:ln>
            <a:noFill/>
          </a:ln>
        </p:spPr>
      </p:pic>
      <p:pic>
        <p:nvPicPr>
          <p:cNvPr id="138" name="Google Shape;138;g315e3c080f2_0_42"/>
          <p:cNvPicPr preferRelativeResize="0"/>
          <p:nvPr/>
        </p:nvPicPr>
        <p:blipFill>
          <a:blip r:embed="rId6">
            <a:alphaModFix/>
          </a:blip>
          <a:stretch>
            <a:fillRect/>
          </a:stretch>
        </p:blipFill>
        <p:spPr>
          <a:xfrm>
            <a:off x="11010600" y="1719425"/>
            <a:ext cx="2422676" cy="2422676"/>
          </a:xfrm>
          <a:prstGeom prst="rect">
            <a:avLst/>
          </a:prstGeom>
          <a:noFill/>
          <a:ln>
            <a:noFill/>
          </a:ln>
        </p:spPr>
      </p:pic>
      <p:sp>
        <p:nvSpPr>
          <p:cNvPr id="139" name="Google Shape;139;g315e3c080f2_0_42"/>
          <p:cNvSpPr txBox="1"/>
          <p:nvPr/>
        </p:nvSpPr>
        <p:spPr>
          <a:xfrm>
            <a:off x="585650" y="4452075"/>
            <a:ext cx="3000000" cy="718800"/>
          </a:xfrm>
          <a:prstGeom prst="rect">
            <a:avLst/>
          </a:prstGeom>
          <a:noFill/>
          <a:ln>
            <a:noFill/>
          </a:ln>
        </p:spPr>
        <p:txBody>
          <a:bodyPr spcFirstLastPara="1" wrap="square" lIns="91425" tIns="91425" rIns="91425" bIns="91425" anchor="t" anchorCtr="0">
            <a:spAutoFit/>
          </a:bodyPr>
          <a:lstStyle/>
          <a:p>
            <a:pPr marL="0" lvl="0" indent="0" algn="ctr" rtl="0">
              <a:lnSpc>
                <a:spcPct val="88997"/>
              </a:lnSpc>
              <a:spcBef>
                <a:spcPts val="0"/>
              </a:spcBef>
              <a:spcAft>
                <a:spcPts val="0"/>
              </a:spcAft>
              <a:buNone/>
            </a:pPr>
            <a:r>
              <a:rPr lang="en-US" sz="2499" b="1">
                <a:solidFill>
                  <a:schemeClr val="dk1"/>
                </a:solidFill>
              </a:rPr>
              <a:t>Venki Mandapati</a:t>
            </a:r>
            <a:endParaRPr sz="2499" b="1">
              <a:solidFill>
                <a:schemeClr val="dk1"/>
              </a:solidFill>
            </a:endParaRPr>
          </a:p>
          <a:p>
            <a:pPr marL="0" lvl="0" indent="0" algn="ctr" rtl="0">
              <a:lnSpc>
                <a:spcPct val="88997"/>
              </a:lnSpc>
              <a:spcBef>
                <a:spcPts val="0"/>
              </a:spcBef>
              <a:spcAft>
                <a:spcPts val="0"/>
              </a:spcAft>
              <a:buNone/>
            </a:pPr>
            <a:endParaRPr/>
          </a:p>
        </p:txBody>
      </p:sp>
      <p:sp>
        <p:nvSpPr>
          <p:cNvPr id="140" name="Google Shape;140;g315e3c080f2_0_42"/>
          <p:cNvSpPr txBox="1"/>
          <p:nvPr/>
        </p:nvSpPr>
        <p:spPr>
          <a:xfrm>
            <a:off x="4269550" y="4452075"/>
            <a:ext cx="3000000" cy="527100"/>
          </a:xfrm>
          <a:prstGeom prst="rect">
            <a:avLst/>
          </a:prstGeom>
          <a:noFill/>
          <a:ln>
            <a:noFill/>
          </a:ln>
        </p:spPr>
        <p:txBody>
          <a:bodyPr spcFirstLastPara="1" wrap="square" lIns="91425" tIns="91425" rIns="91425" bIns="91425" anchor="t" anchorCtr="0">
            <a:spAutoFit/>
          </a:bodyPr>
          <a:lstStyle/>
          <a:p>
            <a:pPr marL="0" lvl="0" indent="0" algn="ctr" rtl="0">
              <a:lnSpc>
                <a:spcPct val="88997"/>
              </a:lnSpc>
              <a:spcBef>
                <a:spcPts val="0"/>
              </a:spcBef>
              <a:spcAft>
                <a:spcPts val="0"/>
              </a:spcAft>
              <a:buNone/>
            </a:pPr>
            <a:r>
              <a:rPr lang="en-US" sz="2499" b="1">
                <a:solidFill>
                  <a:schemeClr val="dk1"/>
                </a:solidFill>
              </a:rPr>
              <a:t>Venky Rajendran</a:t>
            </a:r>
            <a:endParaRPr/>
          </a:p>
        </p:txBody>
      </p:sp>
      <p:sp>
        <p:nvSpPr>
          <p:cNvPr id="141" name="Google Shape;141;g315e3c080f2_0_42"/>
          <p:cNvSpPr txBox="1"/>
          <p:nvPr/>
        </p:nvSpPr>
        <p:spPr>
          <a:xfrm>
            <a:off x="7533700" y="4452075"/>
            <a:ext cx="3000000" cy="527100"/>
          </a:xfrm>
          <a:prstGeom prst="rect">
            <a:avLst/>
          </a:prstGeom>
          <a:noFill/>
          <a:ln>
            <a:noFill/>
          </a:ln>
        </p:spPr>
        <p:txBody>
          <a:bodyPr spcFirstLastPara="1" wrap="square" lIns="91425" tIns="91425" rIns="91425" bIns="91425" anchor="t" anchorCtr="0">
            <a:spAutoFit/>
          </a:bodyPr>
          <a:lstStyle/>
          <a:p>
            <a:pPr marL="0" lvl="0" indent="0" algn="ctr" rtl="0">
              <a:lnSpc>
                <a:spcPct val="88997"/>
              </a:lnSpc>
              <a:spcBef>
                <a:spcPts val="0"/>
              </a:spcBef>
              <a:spcAft>
                <a:spcPts val="0"/>
              </a:spcAft>
              <a:buNone/>
            </a:pPr>
            <a:r>
              <a:rPr lang="en-US" sz="2499" b="1">
                <a:solidFill>
                  <a:schemeClr val="dk1"/>
                </a:solidFill>
              </a:rPr>
              <a:t>Carl Bledsoe Jr</a:t>
            </a:r>
            <a:endParaRPr/>
          </a:p>
        </p:txBody>
      </p:sp>
      <p:sp>
        <p:nvSpPr>
          <p:cNvPr id="142" name="Google Shape;142;g315e3c080f2_0_42"/>
          <p:cNvSpPr txBox="1"/>
          <p:nvPr/>
        </p:nvSpPr>
        <p:spPr>
          <a:xfrm>
            <a:off x="10433275" y="4321600"/>
            <a:ext cx="4083000" cy="869400"/>
          </a:xfrm>
          <a:prstGeom prst="rect">
            <a:avLst/>
          </a:prstGeom>
          <a:noFill/>
          <a:ln>
            <a:noFill/>
          </a:ln>
        </p:spPr>
        <p:txBody>
          <a:bodyPr spcFirstLastPara="1" wrap="square" lIns="91425" tIns="91425" rIns="91425" bIns="91425" anchor="t" anchorCtr="0">
            <a:spAutoFit/>
          </a:bodyPr>
          <a:lstStyle/>
          <a:p>
            <a:pPr marL="0" lvl="0" indent="0" algn="ctr" rtl="0">
              <a:lnSpc>
                <a:spcPct val="88997"/>
              </a:lnSpc>
              <a:spcBef>
                <a:spcPts val="0"/>
              </a:spcBef>
              <a:spcAft>
                <a:spcPts val="0"/>
              </a:spcAft>
              <a:buNone/>
            </a:pPr>
            <a:r>
              <a:rPr lang="en-US" sz="2499" b="1">
                <a:solidFill>
                  <a:schemeClr val="dk1"/>
                </a:solidFill>
              </a:rPr>
              <a:t>Balaji Venkatasubramaniyar</a:t>
            </a:r>
            <a:endParaRPr/>
          </a:p>
        </p:txBody>
      </p:sp>
      <p:sp>
        <p:nvSpPr>
          <p:cNvPr id="143" name="Google Shape;143;g315e3c080f2_0_42"/>
          <p:cNvSpPr txBox="1"/>
          <p:nvPr/>
        </p:nvSpPr>
        <p:spPr>
          <a:xfrm>
            <a:off x="706450" y="5599600"/>
            <a:ext cx="3000000" cy="718800"/>
          </a:xfrm>
          <a:prstGeom prst="rect">
            <a:avLst/>
          </a:prstGeom>
          <a:noFill/>
          <a:ln>
            <a:noFill/>
          </a:ln>
        </p:spPr>
        <p:txBody>
          <a:bodyPr spcFirstLastPara="1" wrap="square" lIns="91425" tIns="91425" rIns="91425" bIns="91425" anchor="t" anchorCtr="0">
            <a:spAutoFit/>
          </a:bodyPr>
          <a:lstStyle/>
          <a:p>
            <a:pPr marL="0" lvl="0" indent="0" algn="ctr" rtl="0">
              <a:lnSpc>
                <a:spcPct val="88997"/>
              </a:lnSpc>
              <a:spcBef>
                <a:spcPts val="0"/>
              </a:spcBef>
              <a:spcAft>
                <a:spcPts val="0"/>
              </a:spcAft>
              <a:buNone/>
            </a:pPr>
            <a:r>
              <a:rPr lang="en-US" sz="2499" b="1">
                <a:solidFill>
                  <a:srgbClr val="9900FF"/>
                </a:solidFill>
              </a:rPr>
              <a:t>Data Science</a:t>
            </a:r>
            <a:endParaRPr sz="2499" b="1">
              <a:solidFill>
                <a:srgbClr val="9900FF"/>
              </a:solidFill>
            </a:endParaRPr>
          </a:p>
          <a:p>
            <a:pPr marL="0" lvl="0" indent="0" algn="ctr" rtl="0">
              <a:lnSpc>
                <a:spcPct val="88997"/>
              </a:lnSpc>
              <a:spcBef>
                <a:spcPts val="0"/>
              </a:spcBef>
              <a:spcAft>
                <a:spcPts val="0"/>
              </a:spcAft>
              <a:buNone/>
            </a:pPr>
            <a:endParaRPr/>
          </a:p>
        </p:txBody>
      </p:sp>
      <p:sp>
        <p:nvSpPr>
          <p:cNvPr id="144" name="Google Shape;144;g315e3c080f2_0_42"/>
          <p:cNvSpPr txBox="1"/>
          <p:nvPr/>
        </p:nvSpPr>
        <p:spPr>
          <a:xfrm>
            <a:off x="4269550" y="5499275"/>
            <a:ext cx="3000000" cy="1061100"/>
          </a:xfrm>
          <a:prstGeom prst="rect">
            <a:avLst/>
          </a:prstGeom>
          <a:noFill/>
          <a:ln>
            <a:noFill/>
          </a:ln>
        </p:spPr>
        <p:txBody>
          <a:bodyPr spcFirstLastPara="1" wrap="square" lIns="91425" tIns="91425" rIns="91425" bIns="91425" anchor="t" anchorCtr="0">
            <a:spAutoFit/>
          </a:bodyPr>
          <a:lstStyle/>
          <a:p>
            <a:pPr marL="0" lvl="0" indent="0" algn="ctr" rtl="0">
              <a:lnSpc>
                <a:spcPct val="88997"/>
              </a:lnSpc>
              <a:spcBef>
                <a:spcPts val="0"/>
              </a:spcBef>
              <a:spcAft>
                <a:spcPts val="0"/>
              </a:spcAft>
              <a:buNone/>
            </a:pPr>
            <a:r>
              <a:rPr lang="en-US" sz="2499" b="1">
                <a:solidFill>
                  <a:srgbClr val="9900FF"/>
                </a:solidFill>
              </a:rPr>
              <a:t>Project Management</a:t>
            </a:r>
            <a:endParaRPr sz="2499" b="1">
              <a:solidFill>
                <a:srgbClr val="9900FF"/>
              </a:solidFill>
            </a:endParaRPr>
          </a:p>
          <a:p>
            <a:pPr marL="0" lvl="0" indent="0" algn="ctr" rtl="0">
              <a:lnSpc>
                <a:spcPct val="88997"/>
              </a:lnSpc>
              <a:spcBef>
                <a:spcPts val="0"/>
              </a:spcBef>
              <a:spcAft>
                <a:spcPts val="0"/>
              </a:spcAft>
              <a:buNone/>
            </a:pPr>
            <a:endParaRPr/>
          </a:p>
        </p:txBody>
      </p:sp>
      <p:sp>
        <p:nvSpPr>
          <p:cNvPr id="145" name="Google Shape;145;g315e3c080f2_0_42"/>
          <p:cNvSpPr txBox="1"/>
          <p:nvPr/>
        </p:nvSpPr>
        <p:spPr>
          <a:xfrm>
            <a:off x="7622163" y="5499275"/>
            <a:ext cx="3000000" cy="1061100"/>
          </a:xfrm>
          <a:prstGeom prst="rect">
            <a:avLst/>
          </a:prstGeom>
          <a:noFill/>
          <a:ln>
            <a:noFill/>
          </a:ln>
        </p:spPr>
        <p:txBody>
          <a:bodyPr spcFirstLastPara="1" wrap="square" lIns="91425" tIns="91425" rIns="91425" bIns="91425" anchor="t" anchorCtr="0">
            <a:spAutoFit/>
          </a:bodyPr>
          <a:lstStyle/>
          <a:p>
            <a:pPr marL="0" lvl="0" indent="0" algn="ctr" rtl="0">
              <a:lnSpc>
                <a:spcPct val="88997"/>
              </a:lnSpc>
              <a:spcBef>
                <a:spcPts val="0"/>
              </a:spcBef>
              <a:spcAft>
                <a:spcPts val="0"/>
              </a:spcAft>
              <a:buNone/>
            </a:pPr>
            <a:r>
              <a:rPr lang="en-US" sz="2499" b="1">
                <a:solidFill>
                  <a:srgbClr val="9900FF"/>
                </a:solidFill>
              </a:rPr>
              <a:t>Design &amp; Marketing</a:t>
            </a:r>
            <a:endParaRPr sz="2499" b="1">
              <a:solidFill>
                <a:srgbClr val="9900FF"/>
              </a:solidFill>
            </a:endParaRPr>
          </a:p>
          <a:p>
            <a:pPr marL="0" lvl="0" indent="0" algn="ctr" rtl="0">
              <a:lnSpc>
                <a:spcPct val="88997"/>
              </a:lnSpc>
              <a:spcBef>
                <a:spcPts val="0"/>
              </a:spcBef>
              <a:spcAft>
                <a:spcPts val="0"/>
              </a:spcAft>
              <a:buNone/>
            </a:pPr>
            <a:endParaRPr/>
          </a:p>
        </p:txBody>
      </p:sp>
      <p:sp>
        <p:nvSpPr>
          <p:cNvPr id="146" name="Google Shape;146;g315e3c080f2_0_42"/>
          <p:cNvSpPr txBox="1"/>
          <p:nvPr/>
        </p:nvSpPr>
        <p:spPr>
          <a:xfrm>
            <a:off x="10974775" y="5499275"/>
            <a:ext cx="3000000" cy="1061100"/>
          </a:xfrm>
          <a:prstGeom prst="rect">
            <a:avLst/>
          </a:prstGeom>
          <a:noFill/>
          <a:ln>
            <a:noFill/>
          </a:ln>
        </p:spPr>
        <p:txBody>
          <a:bodyPr spcFirstLastPara="1" wrap="square" lIns="91425" tIns="91425" rIns="91425" bIns="91425" anchor="t" anchorCtr="0">
            <a:spAutoFit/>
          </a:bodyPr>
          <a:lstStyle/>
          <a:p>
            <a:pPr marL="0" lvl="0" indent="0" algn="ctr" rtl="0">
              <a:lnSpc>
                <a:spcPct val="88997"/>
              </a:lnSpc>
              <a:spcBef>
                <a:spcPts val="0"/>
              </a:spcBef>
              <a:spcAft>
                <a:spcPts val="0"/>
              </a:spcAft>
              <a:buNone/>
            </a:pPr>
            <a:r>
              <a:rPr lang="en-US" sz="2499" b="1">
                <a:solidFill>
                  <a:srgbClr val="9900FF"/>
                </a:solidFill>
              </a:rPr>
              <a:t>Software Engineering</a:t>
            </a:r>
            <a:endParaRPr sz="2499" b="1">
              <a:solidFill>
                <a:srgbClr val="9900FF"/>
              </a:solidFill>
            </a:endParaRPr>
          </a:p>
          <a:p>
            <a:pPr marL="0" lvl="0" indent="0" algn="ctr" rtl="0">
              <a:lnSpc>
                <a:spcPct val="88997"/>
              </a:lnSpc>
              <a:spcBef>
                <a:spcPts val="0"/>
              </a:spcBef>
              <a:spcAft>
                <a:spcPts val="0"/>
              </a:spcAft>
              <a:buNone/>
            </a:pPr>
            <a:endParaRPr/>
          </a:p>
        </p:txBody>
      </p:sp>
      <p:sp>
        <p:nvSpPr>
          <p:cNvPr id="147" name="Google Shape;147;g315e3c080f2_0_42"/>
          <p:cNvSpPr txBox="1"/>
          <p:nvPr/>
        </p:nvSpPr>
        <p:spPr>
          <a:xfrm>
            <a:off x="5695951" y="169325"/>
            <a:ext cx="4926212" cy="2197800"/>
          </a:xfrm>
          <a:prstGeom prst="rect">
            <a:avLst/>
          </a:prstGeom>
          <a:noFill/>
          <a:ln>
            <a:noFill/>
          </a:ln>
        </p:spPr>
        <p:txBody>
          <a:bodyPr spcFirstLastPara="1" wrap="square" lIns="91425" tIns="91425" rIns="91425" bIns="91425" anchor="t" anchorCtr="0">
            <a:spAutoFit/>
          </a:bodyPr>
          <a:lstStyle/>
          <a:p>
            <a:pPr marL="0" lvl="0" indent="0" algn="l" rtl="0">
              <a:lnSpc>
                <a:spcPct val="124705"/>
              </a:lnSpc>
              <a:spcBef>
                <a:spcPts val="0"/>
              </a:spcBef>
              <a:spcAft>
                <a:spcPts val="0"/>
              </a:spcAft>
              <a:buClr>
                <a:srgbClr val="233E32"/>
              </a:buClr>
              <a:buSzPts val="4250"/>
              <a:buFont typeface="Alice"/>
              <a:buNone/>
            </a:pPr>
            <a:r>
              <a:rPr lang="en-US" sz="5350" dirty="0">
                <a:solidFill>
                  <a:srgbClr val="233E32"/>
                </a:solidFill>
                <a:latin typeface="Alice"/>
                <a:ea typeface="Alice"/>
                <a:cs typeface="Alice"/>
                <a:sym typeface="Alice"/>
              </a:rPr>
              <a:t>—Team—</a:t>
            </a:r>
            <a:endParaRPr sz="5350" dirty="0">
              <a:solidFill>
                <a:schemeClr val="dk1"/>
              </a:solidFill>
              <a:latin typeface="Calibri"/>
              <a:ea typeface="Calibri"/>
              <a:cs typeface="Calibri"/>
              <a:sym typeface="Calibri"/>
            </a:endParaRPr>
          </a:p>
          <a:p>
            <a:pPr marL="0" lvl="0" indent="0" algn="ctr" rtl="0">
              <a:lnSpc>
                <a:spcPct val="88997"/>
              </a:lnSpc>
              <a:spcBef>
                <a:spcPts val="0"/>
              </a:spcBef>
              <a:spcAft>
                <a:spcPts val="0"/>
              </a:spcAft>
              <a:buNone/>
            </a:pPr>
            <a:endParaRPr sz="5799" b="1" dirty="0">
              <a:solidFill>
                <a:schemeClr val="dk1"/>
              </a:solidFill>
            </a:endParaRPr>
          </a:p>
          <a:p>
            <a:pPr marL="0" lvl="0" indent="0" algn="ctr" rtl="0">
              <a:lnSpc>
                <a:spcPct val="88997"/>
              </a:lnSpc>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300</Words>
  <Application>Microsoft Office PowerPoint</Application>
  <PresentationFormat>Custom</PresentationFormat>
  <Paragraphs>52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Arial</vt:lpstr>
      <vt:lpstr>Lora</vt:lpstr>
      <vt:lpstr>Alice</vt:lpstr>
      <vt:lpstr>Lora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PptxGenJS</dc:creator>
  <cp:lastModifiedBy>Jessica Lotz</cp:lastModifiedBy>
  <cp:revision>1</cp:revision>
  <dcterms:created xsi:type="dcterms:W3CDTF">2024-11-17T05:36:24Z</dcterms:created>
  <dcterms:modified xsi:type="dcterms:W3CDTF">2024-11-17T15:33:38Z</dcterms:modified>
</cp:coreProperties>
</file>