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84" r:id="rId3"/>
    <p:sldId id="283" r:id="rId4"/>
    <p:sldId id="285" r:id="rId5"/>
    <p:sldId id="277" r:id="rId6"/>
    <p:sldId id="27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A47C"/>
    <a:srgbClr val="A4887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CF5F82-46D0-44C2-8662-C595CFDEB8E8}" v="1" dt="2024-11-17T15:49:21.2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04" autoAdjust="0"/>
    <p:restoredTop sz="94660"/>
  </p:normalViewPr>
  <p:slideViewPr>
    <p:cSldViewPr snapToGrid="0">
      <p:cViewPr varScale="1">
        <p:scale>
          <a:sx n="104" d="100"/>
          <a:sy n="104" d="100"/>
        </p:scale>
        <p:origin x="858"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FC426C-8224-4CA5-8404-294F076B3EAD}" type="datetimeFigureOut">
              <a:rPr lang="en-US" smtClean="0"/>
              <a:t>12/5/2024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8DA64A-AD26-4E98-AAE2-98AEBF8ECD15}" type="slidenum">
              <a:rPr lang="en-US" smtClean="0"/>
              <a:t>‹#›</a:t>
            </a:fld>
            <a:endParaRPr lang="en-US"/>
          </a:p>
        </p:txBody>
      </p:sp>
    </p:spTree>
    <p:extLst>
      <p:ext uri="{BB962C8B-B14F-4D97-AF65-F5344CB8AC3E}">
        <p14:creationId xmlns:p14="http://schemas.microsoft.com/office/powerpoint/2010/main" val="3108703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https://vimeo.com/1030468975/969bef86e6?share=copy</a:t>
            </a:r>
          </a:p>
        </p:txBody>
      </p:sp>
      <p:sp>
        <p:nvSpPr>
          <p:cNvPr id="4" name="Slide Number Placeholder 3"/>
          <p:cNvSpPr>
            <a:spLocks noGrp="1"/>
          </p:cNvSpPr>
          <p:nvPr>
            <p:ph type="sldNum" sz="quarter" idx="5"/>
          </p:nvPr>
        </p:nvSpPr>
        <p:spPr/>
        <p:txBody>
          <a:bodyPr/>
          <a:lstStyle/>
          <a:p>
            <a:fld id="{268DA64A-AD26-4E98-AAE2-98AEBF8ECD15}" type="slidenum">
              <a:rPr lang="en-US" smtClean="0"/>
              <a:t>5</a:t>
            </a:fld>
            <a:endParaRPr lang="en-US"/>
          </a:p>
        </p:txBody>
      </p:sp>
    </p:spTree>
    <p:extLst>
      <p:ext uri="{BB962C8B-B14F-4D97-AF65-F5344CB8AC3E}">
        <p14:creationId xmlns:p14="http://schemas.microsoft.com/office/powerpoint/2010/main" val="1746073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23676-8341-CD01-B466-DE40D0BA31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A3B0620-699A-97D3-9F09-1C01F4E9BF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B6F61C2-F3E7-BE4E-9E14-B9B3C486970F}"/>
              </a:ext>
            </a:extLst>
          </p:cNvPr>
          <p:cNvSpPr>
            <a:spLocks noGrp="1"/>
          </p:cNvSpPr>
          <p:nvPr>
            <p:ph type="dt" sz="half" idx="10"/>
          </p:nvPr>
        </p:nvSpPr>
        <p:spPr/>
        <p:txBody>
          <a:bodyPr/>
          <a:lstStyle/>
          <a:p>
            <a:fld id="{F3965CA0-4FCA-4065-A8A6-CC04A6869538}" type="datetimeFigureOut">
              <a:rPr lang="en-US" smtClean="0"/>
              <a:t>12/5/2024</a:t>
            </a:fld>
            <a:endParaRPr lang="en-US"/>
          </a:p>
        </p:txBody>
      </p:sp>
      <p:sp>
        <p:nvSpPr>
          <p:cNvPr id="5" name="Footer Placeholder 4">
            <a:extLst>
              <a:ext uri="{FF2B5EF4-FFF2-40B4-BE49-F238E27FC236}">
                <a16:creationId xmlns:a16="http://schemas.microsoft.com/office/drawing/2014/main" id="{A9B813C3-7E85-9B46-EA36-C70464393F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687A70-A63B-15DB-7109-F849C80164CC}"/>
              </a:ext>
            </a:extLst>
          </p:cNvPr>
          <p:cNvSpPr>
            <a:spLocks noGrp="1"/>
          </p:cNvSpPr>
          <p:nvPr>
            <p:ph type="sldNum" sz="quarter" idx="12"/>
          </p:nvPr>
        </p:nvSpPr>
        <p:spPr/>
        <p:txBody>
          <a:bodyPr/>
          <a:lstStyle/>
          <a:p>
            <a:fld id="{5DC421C1-15D6-4B77-8AEE-D2A23D18B3F3}" type="slidenum">
              <a:rPr lang="en-US" smtClean="0"/>
              <a:t>‹#›</a:t>
            </a:fld>
            <a:endParaRPr lang="en-US"/>
          </a:p>
        </p:txBody>
      </p:sp>
    </p:spTree>
    <p:extLst>
      <p:ext uri="{BB962C8B-B14F-4D97-AF65-F5344CB8AC3E}">
        <p14:creationId xmlns:p14="http://schemas.microsoft.com/office/powerpoint/2010/main" val="3349988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17771-BE9C-986C-0EDC-22CBCB6CBF3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686D71C-0D5D-E0EF-8794-629987C28D1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36D184-81EB-F2AC-1AE5-8CB5A9C7A7DB}"/>
              </a:ext>
            </a:extLst>
          </p:cNvPr>
          <p:cNvSpPr>
            <a:spLocks noGrp="1"/>
          </p:cNvSpPr>
          <p:nvPr>
            <p:ph type="dt" sz="half" idx="10"/>
          </p:nvPr>
        </p:nvSpPr>
        <p:spPr/>
        <p:txBody>
          <a:bodyPr/>
          <a:lstStyle/>
          <a:p>
            <a:fld id="{F3965CA0-4FCA-4065-A8A6-CC04A6869538}" type="datetimeFigureOut">
              <a:rPr lang="en-US" smtClean="0"/>
              <a:t>12/5/2024</a:t>
            </a:fld>
            <a:endParaRPr lang="en-US"/>
          </a:p>
        </p:txBody>
      </p:sp>
      <p:sp>
        <p:nvSpPr>
          <p:cNvPr id="5" name="Footer Placeholder 4">
            <a:extLst>
              <a:ext uri="{FF2B5EF4-FFF2-40B4-BE49-F238E27FC236}">
                <a16:creationId xmlns:a16="http://schemas.microsoft.com/office/drawing/2014/main" id="{37A70B64-A2AB-7383-AEF7-739433F9A1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842370-8EF0-A9D0-1CF5-588B026DA1F3}"/>
              </a:ext>
            </a:extLst>
          </p:cNvPr>
          <p:cNvSpPr>
            <a:spLocks noGrp="1"/>
          </p:cNvSpPr>
          <p:nvPr>
            <p:ph type="sldNum" sz="quarter" idx="12"/>
          </p:nvPr>
        </p:nvSpPr>
        <p:spPr/>
        <p:txBody>
          <a:bodyPr/>
          <a:lstStyle/>
          <a:p>
            <a:fld id="{5DC421C1-15D6-4B77-8AEE-D2A23D18B3F3}" type="slidenum">
              <a:rPr lang="en-US" smtClean="0"/>
              <a:t>‹#›</a:t>
            </a:fld>
            <a:endParaRPr lang="en-US"/>
          </a:p>
        </p:txBody>
      </p:sp>
    </p:spTree>
    <p:extLst>
      <p:ext uri="{BB962C8B-B14F-4D97-AF65-F5344CB8AC3E}">
        <p14:creationId xmlns:p14="http://schemas.microsoft.com/office/powerpoint/2010/main" val="4067020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97F921D-6D13-9ACE-4E74-E74DB2520E4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459E00F-9D55-3C59-1CC2-B1579DAC48D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7443C4-9734-741E-1FF9-D3E296A2F528}"/>
              </a:ext>
            </a:extLst>
          </p:cNvPr>
          <p:cNvSpPr>
            <a:spLocks noGrp="1"/>
          </p:cNvSpPr>
          <p:nvPr>
            <p:ph type="dt" sz="half" idx="10"/>
          </p:nvPr>
        </p:nvSpPr>
        <p:spPr/>
        <p:txBody>
          <a:bodyPr/>
          <a:lstStyle/>
          <a:p>
            <a:fld id="{F3965CA0-4FCA-4065-A8A6-CC04A6869538}" type="datetimeFigureOut">
              <a:rPr lang="en-US" smtClean="0"/>
              <a:t>12/5/2024</a:t>
            </a:fld>
            <a:endParaRPr lang="en-US"/>
          </a:p>
        </p:txBody>
      </p:sp>
      <p:sp>
        <p:nvSpPr>
          <p:cNvPr id="5" name="Footer Placeholder 4">
            <a:extLst>
              <a:ext uri="{FF2B5EF4-FFF2-40B4-BE49-F238E27FC236}">
                <a16:creationId xmlns:a16="http://schemas.microsoft.com/office/drawing/2014/main" id="{FFC720B8-E6ED-F80E-42AD-41970D0930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4C74E0-9EB2-79B8-080E-435AA9A03A0C}"/>
              </a:ext>
            </a:extLst>
          </p:cNvPr>
          <p:cNvSpPr>
            <a:spLocks noGrp="1"/>
          </p:cNvSpPr>
          <p:nvPr>
            <p:ph type="sldNum" sz="quarter" idx="12"/>
          </p:nvPr>
        </p:nvSpPr>
        <p:spPr/>
        <p:txBody>
          <a:bodyPr/>
          <a:lstStyle/>
          <a:p>
            <a:fld id="{5DC421C1-15D6-4B77-8AEE-D2A23D18B3F3}" type="slidenum">
              <a:rPr lang="en-US" smtClean="0"/>
              <a:t>‹#›</a:t>
            </a:fld>
            <a:endParaRPr lang="en-US"/>
          </a:p>
        </p:txBody>
      </p:sp>
    </p:spTree>
    <p:extLst>
      <p:ext uri="{BB962C8B-B14F-4D97-AF65-F5344CB8AC3E}">
        <p14:creationId xmlns:p14="http://schemas.microsoft.com/office/powerpoint/2010/main" val="2495169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5D2CB-1013-098D-C1D8-3FDA550AEA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2F4522-9CC7-AE55-8F13-BBB1727B05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59FDAC-72A2-127A-9229-8333C59C3724}"/>
              </a:ext>
            </a:extLst>
          </p:cNvPr>
          <p:cNvSpPr>
            <a:spLocks noGrp="1"/>
          </p:cNvSpPr>
          <p:nvPr>
            <p:ph type="dt" sz="half" idx="10"/>
          </p:nvPr>
        </p:nvSpPr>
        <p:spPr/>
        <p:txBody>
          <a:bodyPr/>
          <a:lstStyle/>
          <a:p>
            <a:fld id="{F3965CA0-4FCA-4065-A8A6-CC04A6869538}" type="datetimeFigureOut">
              <a:rPr lang="en-US" smtClean="0"/>
              <a:t>12/5/2024</a:t>
            </a:fld>
            <a:endParaRPr lang="en-US"/>
          </a:p>
        </p:txBody>
      </p:sp>
      <p:sp>
        <p:nvSpPr>
          <p:cNvPr id="5" name="Footer Placeholder 4">
            <a:extLst>
              <a:ext uri="{FF2B5EF4-FFF2-40B4-BE49-F238E27FC236}">
                <a16:creationId xmlns:a16="http://schemas.microsoft.com/office/drawing/2014/main" id="{2578EDD1-43D8-871A-D4B5-CDC94516C4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3B390B-A72A-2882-1EC4-189A9DBD98EA}"/>
              </a:ext>
            </a:extLst>
          </p:cNvPr>
          <p:cNvSpPr>
            <a:spLocks noGrp="1"/>
          </p:cNvSpPr>
          <p:nvPr>
            <p:ph type="sldNum" sz="quarter" idx="12"/>
          </p:nvPr>
        </p:nvSpPr>
        <p:spPr/>
        <p:txBody>
          <a:bodyPr/>
          <a:lstStyle/>
          <a:p>
            <a:fld id="{5DC421C1-15D6-4B77-8AEE-D2A23D18B3F3}" type="slidenum">
              <a:rPr lang="en-US" smtClean="0"/>
              <a:t>‹#›</a:t>
            </a:fld>
            <a:endParaRPr lang="en-US"/>
          </a:p>
        </p:txBody>
      </p:sp>
    </p:spTree>
    <p:extLst>
      <p:ext uri="{BB962C8B-B14F-4D97-AF65-F5344CB8AC3E}">
        <p14:creationId xmlns:p14="http://schemas.microsoft.com/office/powerpoint/2010/main" val="1156489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B4343-B081-8141-E24B-C4FD531F3C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8C32497-8586-B75A-41CA-BD36D7F1090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70148C-B078-2B16-7C2F-CA7311BE9D30}"/>
              </a:ext>
            </a:extLst>
          </p:cNvPr>
          <p:cNvSpPr>
            <a:spLocks noGrp="1"/>
          </p:cNvSpPr>
          <p:nvPr>
            <p:ph type="dt" sz="half" idx="10"/>
          </p:nvPr>
        </p:nvSpPr>
        <p:spPr/>
        <p:txBody>
          <a:bodyPr/>
          <a:lstStyle/>
          <a:p>
            <a:fld id="{F3965CA0-4FCA-4065-A8A6-CC04A6869538}" type="datetimeFigureOut">
              <a:rPr lang="en-US" smtClean="0"/>
              <a:t>12/5/2024</a:t>
            </a:fld>
            <a:endParaRPr lang="en-US"/>
          </a:p>
        </p:txBody>
      </p:sp>
      <p:sp>
        <p:nvSpPr>
          <p:cNvPr id="5" name="Footer Placeholder 4">
            <a:extLst>
              <a:ext uri="{FF2B5EF4-FFF2-40B4-BE49-F238E27FC236}">
                <a16:creationId xmlns:a16="http://schemas.microsoft.com/office/drawing/2014/main" id="{C0A23B23-C230-37D3-1313-B18E067013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E0F955-9FA6-B4F8-078B-CAAFCD13940D}"/>
              </a:ext>
            </a:extLst>
          </p:cNvPr>
          <p:cNvSpPr>
            <a:spLocks noGrp="1"/>
          </p:cNvSpPr>
          <p:nvPr>
            <p:ph type="sldNum" sz="quarter" idx="12"/>
          </p:nvPr>
        </p:nvSpPr>
        <p:spPr/>
        <p:txBody>
          <a:bodyPr/>
          <a:lstStyle/>
          <a:p>
            <a:fld id="{5DC421C1-15D6-4B77-8AEE-D2A23D18B3F3}" type="slidenum">
              <a:rPr lang="en-US" smtClean="0"/>
              <a:t>‹#›</a:t>
            </a:fld>
            <a:endParaRPr lang="en-US"/>
          </a:p>
        </p:txBody>
      </p:sp>
    </p:spTree>
    <p:extLst>
      <p:ext uri="{BB962C8B-B14F-4D97-AF65-F5344CB8AC3E}">
        <p14:creationId xmlns:p14="http://schemas.microsoft.com/office/powerpoint/2010/main" val="1183101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AD03F-49C7-D877-EE0C-F5A306F0E5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5FBA5B-3BF9-46CB-B9A0-C1D624E4669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A98B227-7CC7-F8AB-D6DE-0607FAAABF4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24C8AAF-8FE7-A79B-F6D0-513159FEAED2}"/>
              </a:ext>
            </a:extLst>
          </p:cNvPr>
          <p:cNvSpPr>
            <a:spLocks noGrp="1"/>
          </p:cNvSpPr>
          <p:nvPr>
            <p:ph type="dt" sz="half" idx="10"/>
          </p:nvPr>
        </p:nvSpPr>
        <p:spPr/>
        <p:txBody>
          <a:bodyPr/>
          <a:lstStyle/>
          <a:p>
            <a:fld id="{F3965CA0-4FCA-4065-A8A6-CC04A6869538}" type="datetimeFigureOut">
              <a:rPr lang="en-US" smtClean="0"/>
              <a:t>12/5/2024</a:t>
            </a:fld>
            <a:endParaRPr lang="en-US"/>
          </a:p>
        </p:txBody>
      </p:sp>
      <p:sp>
        <p:nvSpPr>
          <p:cNvPr id="6" name="Footer Placeholder 5">
            <a:extLst>
              <a:ext uri="{FF2B5EF4-FFF2-40B4-BE49-F238E27FC236}">
                <a16:creationId xmlns:a16="http://schemas.microsoft.com/office/drawing/2014/main" id="{94B8994E-372E-CFC3-6D08-B651651F8B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351D34-0EE1-3FF5-F460-2AB4BCC4D6DC}"/>
              </a:ext>
            </a:extLst>
          </p:cNvPr>
          <p:cNvSpPr>
            <a:spLocks noGrp="1"/>
          </p:cNvSpPr>
          <p:nvPr>
            <p:ph type="sldNum" sz="quarter" idx="12"/>
          </p:nvPr>
        </p:nvSpPr>
        <p:spPr/>
        <p:txBody>
          <a:bodyPr/>
          <a:lstStyle/>
          <a:p>
            <a:fld id="{5DC421C1-15D6-4B77-8AEE-D2A23D18B3F3}" type="slidenum">
              <a:rPr lang="en-US" smtClean="0"/>
              <a:t>‹#›</a:t>
            </a:fld>
            <a:endParaRPr lang="en-US"/>
          </a:p>
        </p:txBody>
      </p:sp>
    </p:spTree>
    <p:extLst>
      <p:ext uri="{BB962C8B-B14F-4D97-AF65-F5344CB8AC3E}">
        <p14:creationId xmlns:p14="http://schemas.microsoft.com/office/powerpoint/2010/main" val="16383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17452-86C6-C807-B04F-9261D69DE8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46447E7-A7D0-5A3E-2859-C269D080CD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7CC9F1A-D410-DD87-70D0-47E2053EBE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19EA427-B9D8-0E08-5065-A33D0FB676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84DB023-18D6-0B37-B06F-4905A73CF22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4E75FAF-21E7-9E46-05C1-5473FE255DE0}"/>
              </a:ext>
            </a:extLst>
          </p:cNvPr>
          <p:cNvSpPr>
            <a:spLocks noGrp="1"/>
          </p:cNvSpPr>
          <p:nvPr>
            <p:ph type="dt" sz="half" idx="10"/>
          </p:nvPr>
        </p:nvSpPr>
        <p:spPr/>
        <p:txBody>
          <a:bodyPr/>
          <a:lstStyle/>
          <a:p>
            <a:fld id="{F3965CA0-4FCA-4065-A8A6-CC04A6869538}" type="datetimeFigureOut">
              <a:rPr lang="en-US" smtClean="0"/>
              <a:t>12/5/2024</a:t>
            </a:fld>
            <a:endParaRPr lang="en-US"/>
          </a:p>
        </p:txBody>
      </p:sp>
      <p:sp>
        <p:nvSpPr>
          <p:cNvPr id="8" name="Footer Placeholder 7">
            <a:extLst>
              <a:ext uri="{FF2B5EF4-FFF2-40B4-BE49-F238E27FC236}">
                <a16:creationId xmlns:a16="http://schemas.microsoft.com/office/drawing/2014/main" id="{974CC469-B304-8FB2-E01E-EF0E7937ADD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140734A-0486-923C-A9A5-84B559B5BF19}"/>
              </a:ext>
            </a:extLst>
          </p:cNvPr>
          <p:cNvSpPr>
            <a:spLocks noGrp="1"/>
          </p:cNvSpPr>
          <p:nvPr>
            <p:ph type="sldNum" sz="quarter" idx="12"/>
          </p:nvPr>
        </p:nvSpPr>
        <p:spPr/>
        <p:txBody>
          <a:bodyPr/>
          <a:lstStyle/>
          <a:p>
            <a:fld id="{5DC421C1-15D6-4B77-8AEE-D2A23D18B3F3}" type="slidenum">
              <a:rPr lang="en-US" smtClean="0"/>
              <a:t>‹#›</a:t>
            </a:fld>
            <a:endParaRPr lang="en-US"/>
          </a:p>
        </p:txBody>
      </p:sp>
    </p:spTree>
    <p:extLst>
      <p:ext uri="{BB962C8B-B14F-4D97-AF65-F5344CB8AC3E}">
        <p14:creationId xmlns:p14="http://schemas.microsoft.com/office/powerpoint/2010/main" val="782604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5ABD1-C3E7-B373-D7ED-9C4E32582A5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774CC37-AF12-719D-D532-A617BAD4695C}"/>
              </a:ext>
            </a:extLst>
          </p:cNvPr>
          <p:cNvSpPr>
            <a:spLocks noGrp="1"/>
          </p:cNvSpPr>
          <p:nvPr>
            <p:ph type="dt" sz="half" idx="10"/>
          </p:nvPr>
        </p:nvSpPr>
        <p:spPr/>
        <p:txBody>
          <a:bodyPr/>
          <a:lstStyle/>
          <a:p>
            <a:fld id="{F3965CA0-4FCA-4065-A8A6-CC04A6869538}" type="datetimeFigureOut">
              <a:rPr lang="en-US" smtClean="0"/>
              <a:t>12/5/2024</a:t>
            </a:fld>
            <a:endParaRPr lang="en-US"/>
          </a:p>
        </p:txBody>
      </p:sp>
      <p:sp>
        <p:nvSpPr>
          <p:cNvPr id="4" name="Footer Placeholder 3">
            <a:extLst>
              <a:ext uri="{FF2B5EF4-FFF2-40B4-BE49-F238E27FC236}">
                <a16:creationId xmlns:a16="http://schemas.microsoft.com/office/drawing/2014/main" id="{FA75F75B-C028-06DE-455E-13FD3D422D3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C30D580-13FD-CB9D-70F8-1B07D1AB7646}"/>
              </a:ext>
            </a:extLst>
          </p:cNvPr>
          <p:cNvSpPr>
            <a:spLocks noGrp="1"/>
          </p:cNvSpPr>
          <p:nvPr>
            <p:ph type="sldNum" sz="quarter" idx="12"/>
          </p:nvPr>
        </p:nvSpPr>
        <p:spPr/>
        <p:txBody>
          <a:bodyPr/>
          <a:lstStyle/>
          <a:p>
            <a:fld id="{5DC421C1-15D6-4B77-8AEE-D2A23D18B3F3}" type="slidenum">
              <a:rPr lang="en-US" smtClean="0"/>
              <a:t>‹#›</a:t>
            </a:fld>
            <a:endParaRPr lang="en-US"/>
          </a:p>
        </p:txBody>
      </p:sp>
    </p:spTree>
    <p:extLst>
      <p:ext uri="{BB962C8B-B14F-4D97-AF65-F5344CB8AC3E}">
        <p14:creationId xmlns:p14="http://schemas.microsoft.com/office/powerpoint/2010/main" val="3462027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459E53-5591-2DAD-C2F1-F12FC9222F0F}"/>
              </a:ext>
            </a:extLst>
          </p:cNvPr>
          <p:cNvSpPr>
            <a:spLocks noGrp="1"/>
          </p:cNvSpPr>
          <p:nvPr>
            <p:ph type="dt" sz="half" idx="10"/>
          </p:nvPr>
        </p:nvSpPr>
        <p:spPr/>
        <p:txBody>
          <a:bodyPr/>
          <a:lstStyle/>
          <a:p>
            <a:fld id="{F3965CA0-4FCA-4065-A8A6-CC04A6869538}" type="datetimeFigureOut">
              <a:rPr lang="en-US" smtClean="0"/>
              <a:t>12/5/2024</a:t>
            </a:fld>
            <a:endParaRPr lang="en-US"/>
          </a:p>
        </p:txBody>
      </p:sp>
      <p:sp>
        <p:nvSpPr>
          <p:cNvPr id="3" name="Footer Placeholder 2">
            <a:extLst>
              <a:ext uri="{FF2B5EF4-FFF2-40B4-BE49-F238E27FC236}">
                <a16:creationId xmlns:a16="http://schemas.microsoft.com/office/drawing/2014/main" id="{E525ABB0-C813-FEF2-3872-2D436A8AB95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5AB4BD4-EE42-BBCB-F1AD-D6221A1FE0E4}"/>
              </a:ext>
            </a:extLst>
          </p:cNvPr>
          <p:cNvSpPr>
            <a:spLocks noGrp="1"/>
          </p:cNvSpPr>
          <p:nvPr>
            <p:ph type="sldNum" sz="quarter" idx="12"/>
          </p:nvPr>
        </p:nvSpPr>
        <p:spPr/>
        <p:txBody>
          <a:bodyPr/>
          <a:lstStyle/>
          <a:p>
            <a:fld id="{5DC421C1-15D6-4B77-8AEE-D2A23D18B3F3}" type="slidenum">
              <a:rPr lang="en-US" smtClean="0"/>
              <a:t>‹#›</a:t>
            </a:fld>
            <a:endParaRPr lang="en-US"/>
          </a:p>
        </p:txBody>
      </p:sp>
    </p:spTree>
    <p:extLst>
      <p:ext uri="{BB962C8B-B14F-4D97-AF65-F5344CB8AC3E}">
        <p14:creationId xmlns:p14="http://schemas.microsoft.com/office/powerpoint/2010/main" val="802525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4ABC0-9182-BBB9-EF08-B206450A6A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5088639-327E-5FAF-D603-6DD7AF1B84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29CA20-E9A9-13F6-0C4F-476EC09438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615D92-9763-0879-39F4-91FC214AA378}"/>
              </a:ext>
            </a:extLst>
          </p:cNvPr>
          <p:cNvSpPr>
            <a:spLocks noGrp="1"/>
          </p:cNvSpPr>
          <p:nvPr>
            <p:ph type="dt" sz="half" idx="10"/>
          </p:nvPr>
        </p:nvSpPr>
        <p:spPr/>
        <p:txBody>
          <a:bodyPr/>
          <a:lstStyle/>
          <a:p>
            <a:fld id="{F3965CA0-4FCA-4065-A8A6-CC04A6869538}" type="datetimeFigureOut">
              <a:rPr lang="en-US" smtClean="0"/>
              <a:t>12/5/2024</a:t>
            </a:fld>
            <a:endParaRPr lang="en-US"/>
          </a:p>
        </p:txBody>
      </p:sp>
      <p:sp>
        <p:nvSpPr>
          <p:cNvPr id="6" name="Footer Placeholder 5">
            <a:extLst>
              <a:ext uri="{FF2B5EF4-FFF2-40B4-BE49-F238E27FC236}">
                <a16:creationId xmlns:a16="http://schemas.microsoft.com/office/drawing/2014/main" id="{E1C3A00F-53AE-C9A9-2C64-C3BCD4528C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42ED52-9309-9E20-FBED-8D30F8F8A774}"/>
              </a:ext>
            </a:extLst>
          </p:cNvPr>
          <p:cNvSpPr>
            <a:spLocks noGrp="1"/>
          </p:cNvSpPr>
          <p:nvPr>
            <p:ph type="sldNum" sz="quarter" idx="12"/>
          </p:nvPr>
        </p:nvSpPr>
        <p:spPr/>
        <p:txBody>
          <a:bodyPr/>
          <a:lstStyle/>
          <a:p>
            <a:fld id="{5DC421C1-15D6-4B77-8AEE-D2A23D18B3F3}" type="slidenum">
              <a:rPr lang="en-US" smtClean="0"/>
              <a:t>‹#›</a:t>
            </a:fld>
            <a:endParaRPr lang="en-US"/>
          </a:p>
        </p:txBody>
      </p:sp>
    </p:spTree>
    <p:extLst>
      <p:ext uri="{BB962C8B-B14F-4D97-AF65-F5344CB8AC3E}">
        <p14:creationId xmlns:p14="http://schemas.microsoft.com/office/powerpoint/2010/main" val="548145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BF380-2212-6AD9-9A59-EB1DA7223C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C6552AD-12D0-2726-B6C8-9E9C90465D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F7126D5-37C6-5F79-3AC8-8176AED4E2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C7BBEB-27C1-A3B5-362E-46576026AE8B}"/>
              </a:ext>
            </a:extLst>
          </p:cNvPr>
          <p:cNvSpPr>
            <a:spLocks noGrp="1"/>
          </p:cNvSpPr>
          <p:nvPr>
            <p:ph type="dt" sz="half" idx="10"/>
          </p:nvPr>
        </p:nvSpPr>
        <p:spPr/>
        <p:txBody>
          <a:bodyPr/>
          <a:lstStyle/>
          <a:p>
            <a:fld id="{F3965CA0-4FCA-4065-A8A6-CC04A6869538}" type="datetimeFigureOut">
              <a:rPr lang="en-US" smtClean="0"/>
              <a:t>12/5/2024</a:t>
            </a:fld>
            <a:endParaRPr lang="en-US"/>
          </a:p>
        </p:txBody>
      </p:sp>
      <p:sp>
        <p:nvSpPr>
          <p:cNvPr id="6" name="Footer Placeholder 5">
            <a:extLst>
              <a:ext uri="{FF2B5EF4-FFF2-40B4-BE49-F238E27FC236}">
                <a16:creationId xmlns:a16="http://schemas.microsoft.com/office/drawing/2014/main" id="{6EFEC6B7-41ED-E636-1DA7-1297F4D61E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EBA920-80DF-3D2F-364A-53FACC898702}"/>
              </a:ext>
            </a:extLst>
          </p:cNvPr>
          <p:cNvSpPr>
            <a:spLocks noGrp="1"/>
          </p:cNvSpPr>
          <p:nvPr>
            <p:ph type="sldNum" sz="quarter" idx="12"/>
          </p:nvPr>
        </p:nvSpPr>
        <p:spPr/>
        <p:txBody>
          <a:bodyPr/>
          <a:lstStyle/>
          <a:p>
            <a:fld id="{5DC421C1-15D6-4B77-8AEE-D2A23D18B3F3}" type="slidenum">
              <a:rPr lang="en-US" smtClean="0"/>
              <a:t>‹#›</a:t>
            </a:fld>
            <a:endParaRPr lang="en-US"/>
          </a:p>
        </p:txBody>
      </p:sp>
    </p:spTree>
    <p:extLst>
      <p:ext uri="{BB962C8B-B14F-4D97-AF65-F5344CB8AC3E}">
        <p14:creationId xmlns:p14="http://schemas.microsoft.com/office/powerpoint/2010/main" val="2287082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34C33C-1666-090B-D09F-97F09D4D88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8A8C35A-70D2-B398-2328-FA82D002D3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8B488C-C2DA-252B-FFAE-BA56142376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3965CA0-4FCA-4065-A8A6-CC04A6869538}" type="datetimeFigureOut">
              <a:rPr lang="en-US" smtClean="0"/>
              <a:t>12/5/2024</a:t>
            </a:fld>
            <a:endParaRPr lang="en-US"/>
          </a:p>
        </p:txBody>
      </p:sp>
      <p:sp>
        <p:nvSpPr>
          <p:cNvPr id="5" name="Footer Placeholder 4">
            <a:extLst>
              <a:ext uri="{FF2B5EF4-FFF2-40B4-BE49-F238E27FC236}">
                <a16:creationId xmlns:a16="http://schemas.microsoft.com/office/drawing/2014/main" id="{8B88E58C-6F9B-6A65-FC40-356889DF7F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1BDF42F4-E0E9-A484-9581-4F41E0059A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DC421C1-15D6-4B77-8AEE-D2A23D18B3F3}" type="slidenum">
              <a:rPr lang="en-US" smtClean="0"/>
              <a:t>‹#›</a:t>
            </a:fld>
            <a:endParaRPr lang="en-US"/>
          </a:p>
        </p:txBody>
      </p:sp>
    </p:spTree>
    <p:extLst>
      <p:ext uri="{BB962C8B-B14F-4D97-AF65-F5344CB8AC3E}">
        <p14:creationId xmlns:p14="http://schemas.microsoft.com/office/powerpoint/2010/main" val="16234201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ideo" Target="https://player.vimeo.com/video/1030468975?h=969bef86e6&amp;amp;app_id=122963" TargetMode="Externa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08869452-2A81-A8E9-9EE9-C7082EF50089}"/>
              </a:ext>
            </a:extLst>
          </p:cNvPr>
          <p:cNvSpPr/>
          <p:nvPr/>
        </p:nvSpPr>
        <p:spPr>
          <a:xfrm>
            <a:off x="-71120" y="0"/>
            <a:ext cx="12263120" cy="6858000"/>
          </a:xfrm>
          <a:prstGeom prst="rect">
            <a:avLst/>
          </a:prstGeom>
          <a:solidFill>
            <a:schemeClr val="tx1">
              <a:lumMod val="85000"/>
              <a:lumOff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E820E48A-47BE-37D0-EF3B-B31B31A512D0}"/>
              </a:ext>
            </a:extLst>
          </p:cNvPr>
          <p:cNvSpPr txBox="1"/>
          <p:nvPr/>
        </p:nvSpPr>
        <p:spPr>
          <a:xfrm>
            <a:off x="1361441" y="2286762"/>
            <a:ext cx="9283818" cy="2400657"/>
          </a:xfrm>
          <a:prstGeom prst="rect">
            <a:avLst/>
          </a:prstGeom>
          <a:noFill/>
        </p:spPr>
        <p:txBody>
          <a:bodyPr wrap="square" rtlCol="0">
            <a:spAutoFit/>
          </a:bodyPr>
          <a:lstStyle/>
          <a:p>
            <a:r>
              <a:rPr lang="en-US" sz="5000" dirty="0">
                <a:solidFill>
                  <a:schemeClr val="bg1"/>
                </a:solidFill>
                <a:latin typeface="Aptos ExtraBold" panose="020B0004020202020204" pitchFamily="34" charset="0"/>
              </a:rPr>
              <a:t>Smart City Innovations:</a:t>
            </a:r>
          </a:p>
          <a:p>
            <a:r>
              <a:rPr lang="en-US" sz="5000" dirty="0">
                <a:solidFill>
                  <a:schemeClr val="bg1"/>
                </a:solidFill>
                <a:latin typeface="Aptos ExtraBold" panose="020B0004020202020204" pitchFamily="34" charset="0"/>
              </a:rPr>
              <a:t>Non-Emergency Artificial Intelligence Assistant (NEAIA) </a:t>
            </a:r>
          </a:p>
        </p:txBody>
      </p:sp>
      <p:grpSp>
        <p:nvGrpSpPr>
          <p:cNvPr id="11" name="Group 10">
            <a:extLst>
              <a:ext uri="{FF2B5EF4-FFF2-40B4-BE49-F238E27FC236}">
                <a16:creationId xmlns:a16="http://schemas.microsoft.com/office/drawing/2014/main" id="{22C6ADE3-58EC-6831-6012-17A92E7CCA88}"/>
              </a:ext>
            </a:extLst>
          </p:cNvPr>
          <p:cNvGrpSpPr/>
          <p:nvPr/>
        </p:nvGrpSpPr>
        <p:grpSpPr>
          <a:xfrm>
            <a:off x="0" y="2712720"/>
            <a:ext cx="7924800" cy="4145280"/>
            <a:chOff x="0" y="2712720"/>
            <a:chExt cx="7924800" cy="4145280"/>
          </a:xfrm>
        </p:grpSpPr>
        <p:cxnSp>
          <p:nvCxnSpPr>
            <p:cNvPr id="3" name="Straight Connector 2">
              <a:extLst>
                <a:ext uri="{FF2B5EF4-FFF2-40B4-BE49-F238E27FC236}">
                  <a16:creationId xmlns:a16="http://schemas.microsoft.com/office/drawing/2014/main" id="{6F86D7D0-8DF4-B2D7-9323-250858BC2495}"/>
                </a:ext>
              </a:extLst>
            </p:cNvPr>
            <p:cNvCxnSpPr>
              <a:cxnSpLocks/>
            </p:cNvCxnSpPr>
            <p:nvPr/>
          </p:nvCxnSpPr>
          <p:spPr>
            <a:xfrm>
              <a:off x="680720" y="2712720"/>
              <a:ext cx="0" cy="4145280"/>
            </a:xfrm>
            <a:prstGeom prst="line">
              <a:avLst/>
            </a:prstGeom>
            <a:ln w="381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6277A050-9537-9646-B850-268E389F9103}"/>
                </a:ext>
              </a:extLst>
            </p:cNvPr>
            <p:cNvCxnSpPr>
              <a:cxnSpLocks/>
            </p:cNvCxnSpPr>
            <p:nvPr/>
          </p:nvCxnSpPr>
          <p:spPr>
            <a:xfrm flipH="1">
              <a:off x="0" y="6187440"/>
              <a:ext cx="7924800" cy="0"/>
            </a:xfrm>
            <a:prstGeom prst="line">
              <a:avLst/>
            </a:prstGeom>
            <a:ln w="38100">
              <a:solidFill>
                <a:schemeClr val="bg1"/>
              </a:solidFill>
            </a:ln>
          </p:spPr>
          <p:style>
            <a:lnRef idx="2">
              <a:schemeClr val="accent1"/>
            </a:lnRef>
            <a:fillRef idx="0">
              <a:schemeClr val="accent1"/>
            </a:fillRef>
            <a:effectRef idx="1">
              <a:schemeClr val="accent1"/>
            </a:effectRef>
            <a:fontRef idx="minor">
              <a:schemeClr val="tx1"/>
            </a:fontRef>
          </p:style>
        </p:cxnSp>
      </p:grpSp>
      <p:grpSp>
        <p:nvGrpSpPr>
          <p:cNvPr id="12" name="Group 11">
            <a:extLst>
              <a:ext uri="{FF2B5EF4-FFF2-40B4-BE49-F238E27FC236}">
                <a16:creationId xmlns:a16="http://schemas.microsoft.com/office/drawing/2014/main" id="{0D0A0D79-D4EF-AB80-CF52-1D4CEF911C36}"/>
              </a:ext>
            </a:extLst>
          </p:cNvPr>
          <p:cNvGrpSpPr/>
          <p:nvPr/>
        </p:nvGrpSpPr>
        <p:grpSpPr>
          <a:xfrm rot="10800000">
            <a:off x="4267200" y="23943"/>
            <a:ext cx="7924800" cy="4145280"/>
            <a:chOff x="0" y="2712720"/>
            <a:chExt cx="7924800" cy="4145280"/>
          </a:xfrm>
        </p:grpSpPr>
        <p:cxnSp>
          <p:nvCxnSpPr>
            <p:cNvPr id="13" name="Straight Connector 12">
              <a:extLst>
                <a:ext uri="{FF2B5EF4-FFF2-40B4-BE49-F238E27FC236}">
                  <a16:creationId xmlns:a16="http://schemas.microsoft.com/office/drawing/2014/main" id="{571C80B2-77C3-0BAB-5AC3-F858E64EACEC}"/>
                </a:ext>
              </a:extLst>
            </p:cNvPr>
            <p:cNvCxnSpPr>
              <a:cxnSpLocks/>
            </p:cNvCxnSpPr>
            <p:nvPr/>
          </p:nvCxnSpPr>
          <p:spPr>
            <a:xfrm>
              <a:off x="680720" y="2712720"/>
              <a:ext cx="0" cy="4145280"/>
            </a:xfrm>
            <a:prstGeom prst="line">
              <a:avLst/>
            </a:prstGeom>
            <a:ln w="381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B8615276-A2A9-64C3-7CF3-36C8D2D802CA}"/>
                </a:ext>
              </a:extLst>
            </p:cNvPr>
            <p:cNvCxnSpPr>
              <a:cxnSpLocks/>
            </p:cNvCxnSpPr>
            <p:nvPr/>
          </p:nvCxnSpPr>
          <p:spPr>
            <a:xfrm flipH="1">
              <a:off x="0" y="6187440"/>
              <a:ext cx="7924800" cy="0"/>
            </a:xfrm>
            <a:prstGeom prst="line">
              <a:avLst/>
            </a:prstGeom>
            <a:ln w="38100">
              <a:solidFill>
                <a:schemeClr val="bg1"/>
              </a:solidFill>
            </a:ln>
          </p:spPr>
          <p:style>
            <a:lnRef idx="2">
              <a:schemeClr val="accent1"/>
            </a:lnRef>
            <a:fillRef idx="0">
              <a:schemeClr val="accent1"/>
            </a:fillRef>
            <a:effectRef idx="1">
              <a:schemeClr val="accent1"/>
            </a:effectRef>
            <a:fontRef idx="minor">
              <a:schemeClr val="tx1"/>
            </a:fontRef>
          </p:style>
        </p:cxnSp>
      </p:grpSp>
      <p:sp>
        <p:nvSpPr>
          <p:cNvPr id="15" name="TextBox 14">
            <a:extLst>
              <a:ext uri="{FF2B5EF4-FFF2-40B4-BE49-F238E27FC236}">
                <a16:creationId xmlns:a16="http://schemas.microsoft.com/office/drawing/2014/main" id="{2FF090B7-F2ED-EFCA-ADB2-23C2FC316B1B}"/>
              </a:ext>
            </a:extLst>
          </p:cNvPr>
          <p:cNvSpPr txBox="1"/>
          <p:nvPr/>
        </p:nvSpPr>
        <p:spPr>
          <a:xfrm>
            <a:off x="8596539" y="5730707"/>
            <a:ext cx="3149600" cy="477054"/>
          </a:xfrm>
          <a:prstGeom prst="rect">
            <a:avLst/>
          </a:prstGeom>
          <a:noFill/>
        </p:spPr>
        <p:txBody>
          <a:bodyPr wrap="square" rtlCol="0">
            <a:spAutoFit/>
          </a:bodyPr>
          <a:lstStyle/>
          <a:p>
            <a:r>
              <a:rPr lang="en-US" sz="2500" b="1" dirty="0">
                <a:solidFill>
                  <a:schemeClr val="bg1"/>
                </a:solidFill>
                <a:latin typeface="+mj-lt"/>
              </a:rPr>
              <a:t>18  November  2024</a:t>
            </a:r>
          </a:p>
        </p:txBody>
      </p:sp>
      <p:sp>
        <p:nvSpPr>
          <p:cNvPr id="18" name="TextBox 17">
            <a:extLst>
              <a:ext uri="{FF2B5EF4-FFF2-40B4-BE49-F238E27FC236}">
                <a16:creationId xmlns:a16="http://schemas.microsoft.com/office/drawing/2014/main" id="{0B4FE55A-E7BA-F95D-5A62-C99936D3E2D0}"/>
              </a:ext>
            </a:extLst>
          </p:cNvPr>
          <p:cNvSpPr txBox="1"/>
          <p:nvPr/>
        </p:nvSpPr>
        <p:spPr>
          <a:xfrm>
            <a:off x="4292285" y="248224"/>
            <a:ext cx="5216534" cy="477054"/>
          </a:xfrm>
          <a:prstGeom prst="rect">
            <a:avLst/>
          </a:prstGeom>
          <a:noFill/>
        </p:spPr>
        <p:txBody>
          <a:bodyPr wrap="square" rtlCol="0">
            <a:spAutoFit/>
          </a:bodyPr>
          <a:lstStyle/>
          <a:p>
            <a:r>
              <a:rPr lang="en-US" sz="2500" dirty="0">
                <a:solidFill>
                  <a:schemeClr val="bg1"/>
                </a:solidFill>
                <a:latin typeface="Aptos ExtraBold" panose="020B0004020202020204" pitchFamily="34" charset="0"/>
              </a:rPr>
              <a:t>TEAM NEAIA</a:t>
            </a:r>
          </a:p>
        </p:txBody>
      </p:sp>
    </p:spTree>
    <p:extLst>
      <p:ext uri="{BB962C8B-B14F-4D97-AF65-F5344CB8AC3E}">
        <p14:creationId xmlns:p14="http://schemas.microsoft.com/office/powerpoint/2010/main" val="3004119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4A93C0-3C8D-2B10-ED4E-778F74B5DD36}"/>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7CECC7F7-8E23-0FDD-1E3A-3BFCEEE67D75}"/>
              </a:ext>
            </a:extLst>
          </p:cNvPr>
          <p:cNvSpPr/>
          <p:nvPr/>
        </p:nvSpPr>
        <p:spPr>
          <a:xfrm>
            <a:off x="-71120" y="0"/>
            <a:ext cx="12263120" cy="6858000"/>
          </a:xfrm>
          <a:prstGeom prst="rect">
            <a:avLst/>
          </a:prstGeom>
          <a:solidFill>
            <a:schemeClr val="tx1">
              <a:lumMod val="85000"/>
              <a:lumOff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23EB888C-F65F-7000-1B01-18B2DD63A9D9}"/>
              </a:ext>
            </a:extLst>
          </p:cNvPr>
          <p:cNvSpPr txBox="1"/>
          <p:nvPr/>
        </p:nvSpPr>
        <p:spPr>
          <a:xfrm>
            <a:off x="802640" y="576518"/>
            <a:ext cx="2113280" cy="938719"/>
          </a:xfrm>
          <a:prstGeom prst="rect">
            <a:avLst/>
          </a:prstGeom>
          <a:noFill/>
        </p:spPr>
        <p:txBody>
          <a:bodyPr wrap="square" rtlCol="0">
            <a:spAutoFit/>
          </a:bodyPr>
          <a:lstStyle/>
          <a:p>
            <a:pPr algn="just"/>
            <a:r>
              <a:rPr lang="en-US" sz="5500" b="1" i="0" dirty="0">
                <a:solidFill>
                  <a:schemeClr val="bg1"/>
                </a:solidFill>
                <a:effectLst/>
                <a:latin typeface="Aptos ExtraBold" panose="020B0004020202020204" pitchFamily="34" charset="0"/>
              </a:rPr>
              <a:t>Intro.</a:t>
            </a:r>
            <a:endParaRPr lang="en-US" sz="5500" b="1" dirty="0">
              <a:solidFill>
                <a:schemeClr val="bg1"/>
              </a:solidFill>
              <a:latin typeface="Aptos ExtraBold" panose="020B0004020202020204" pitchFamily="34" charset="0"/>
            </a:endParaRPr>
          </a:p>
        </p:txBody>
      </p:sp>
      <p:sp>
        <p:nvSpPr>
          <p:cNvPr id="5" name="TextBox 4">
            <a:extLst>
              <a:ext uri="{FF2B5EF4-FFF2-40B4-BE49-F238E27FC236}">
                <a16:creationId xmlns:a16="http://schemas.microsoft.com/office/drawing/2014/main" id="{8CCBD2EA-3F0A-9FA9-A630-0787A46903F8}"/>
              </a:ext>
            </a:extLst>
          </p:cNvPr>
          <p:cNvSpPr txBox="1"/>
          <p:nvPr/>
        </p:nvSpPr>
        <p:spPr>
          <a:xfrm>
            <a:off x="1859279" y="1868235"/>
            <a:ext cx="9294273" cy="4755148"/>
          </a:xfrm>
          <a:prstGeom prst="rect">
            <a:avLst/>
          </a:prstGeom>
          <a:noFill/>
        </p:spPr>
        <p:txBody>
          <a:bodyPr wrap="square" rtlCol="0">
            <a:spAutoFit/>
          </a:bodyPr>
          <a:lstStyle/>
          <a:p>
            <a:r>
              <a:rPr lang="en-US" sz="3300" dirty="0">
                <a:solidFill>
                  <a:schemeClr val="bg1"/>
                </a:solidFill>
                <a:latin typeface="Aptos ExtraBold" panose="020B0004020202020204" pitchFamily="34" charset="0"/>
              </a:rPr>
              <a:t>In 2023, 911 dispatch centers in Atlanta collectively  received about </a:t>
            </a:r>
            <a:r>
              <a:rPr lang="en-US" sz="3300" dirty="0">
                <a:solidFill>
                  <a:srgbClr val="FFFF00"/>
                </a:solidFill>
                <a:latin typeface="Aptos ExtraBold" panose="020B0004020202020204" pitchFamily="34" charset="0"/>
              </a:rPr>
              <a:t>1.3 million calls</a:t>
            </a:r>
            <a:r>
              <a:rPr lang="en-US" sz="3300" dirty="0">
                <a:solidFill>
                  <a:schemeClr val="bg1"/>
                </a:solidFill>
                <a:latin typeface="Aptos ExtraBold" panose="020B0004020202020204" pitchFamily="34" charset="0"/>
              </a:rPr>
              <a:t>,</a:t>
            </a:r>
          </a:p>
          <a:p>
            <a:r>
              <a:rPr lang="en-US" sz="3300" dirty="0">
                <a:solidFill>
                  <a:schemeClr val="bg1"/>
                </a:solidFill>
                <a:latin typeface="Aptos ExtraBold" panose="020B0004020202020204" pitchFamily="34" charset="0"/>
              </a:rPr>
              <a:t>but only about </a:t>
            </a:r>
            <a:r>
              <a:rPr lang="en-US" sz="3300" dirty="0">
                <a:solidFill>
                  <a:srgbClr val="FFFF00"/>
                </a:solidFill>
                <a:latin typeface="Aptos ExtraBold" panose="020B0004020202020204" pitchFamily="34" charset="0"/>
              </a:rPr>
              <a:t>45,000 were true </a:t>
            </a:r>
            <a:r>
              <a:rPr lang="en-US" sz="3300" dirty="0">
                <a:solidFill>
                  <a:schemeClr val="bg1"/>
                </a:solidFill>
                <a:latin typeface="Aptos ExtraBold" panose="020B0004020202020204" pitchFamily="34" charset="0"/>
              </a:rPr>
              <a:t>emergencies and </a:t>
            </a:r>
            <a:r>
              <a:rPr lang="en-US" sz="3600" dirty="0">
                <a:solidFill>
                  <a:schemeClr val="bg1"/>
                </a:solidFill>
                <a:latin typeface="Aptos ExtraBold" panose="020B0004020202020204" pitchFamily="34" charset="0"/>
              </a:rPr>
              <a:t>this misuse also costs officials around </a:t>
            </a:r>
            <a:r>
              <a:rPr lang="en-US" sz="3600" dirty="0">
                <a:solidFill>
                  <a:srgbClr val="FFFF00"/>
                </a:solidFill>
                <a:latin typeface="Aptos ExtraBold" panose="020B0004020202020204" pitchFamily="34" charset="0"/>
              </a:rPr>
              <a:t>$20 million </a:t>
            </a:r>
            <a:r>
              <a:rPr lang="en-US" sz="3600" dirty="0">
                <a:solidFill>
                  <a:schemeClr val="bg1"/>
                </a:solidFill>
                <a:latin typeface="Aptos ExtraBold" panose="020B0004020202020204" pitchFamily="34" charset="0"/>
              </a:rPr>
              <a:t>annually due to operational inefficiencies</a:t>
            </a:r>
            <a:r>
              <a:rPr lang="en-US" sz="3300" dirty="0">
                <a:solidFill>
                  <a:schemeClr val="bg1"/>
                </a:solidFill>
                <a:latin typeface="Aptos ExtraBold" panose="020B0004020202020204" pitchFamily="34" charset="0"/>
              </a:rPr>
              <a:t>.</a:t>
            </a:r>
            <a:endParaRPr lang="en-US" sz="3000" dirty="0">
              <a:solidFill>
                <a:schemeClr val="bg1"/>
              </a:solidFill>
              <a:latin typeface="Aptos ExtraBold" panose="020B0004020202020204" pitchFamily="34" charset="0"/>
            </a:endParaRPr>
          </a:p>
          <a:p>
            <a:endParaRPr lang="en-US" sz="3000" dirty="0">
              <a:solidFill>
                <a:schemeClr val="bg1"/>
              </a:solidFill>
              <a:latin typeface="Aptos ExtraBold" panose="020B0004020202020204" pitchFamily="34" charset="0"/>
            </a:endParaRPr>
          </a:p>
          <a:p>
            <a:endParaRPr lang="en-US" sz="3000" dirty="0">
              <a:solidFill>
                <a:schemeClr val="bg1"/>
              </a:solidFill>
              <a:latin typeface="Aptos ExtraBold" panose="020B0004020202020204" pitchFamily="34" charset="0"/>
            </a:endParaRPr>
          </a:p>
          <a:p>
            <a:pPr algn="r"/>
            <a:r>
              <a:rPr lang="en-US" dirty="0">
                <a:solidFill>
                  <a:schemeClr val="bg1"/>
                </a:solidFill>
              </a:rPr>
              <a:t>Source: FOX 5 Atlanta. "Atlanta's 911 calls skyrocket in 2023: Too many non-emergency callers." FOX 5 Atlanta, 30 Jan. 2024, https://www.fox5atlanta.com.</a:t>
            </a:r>
          </a:p>
        </p:txBody>
      </p:sp>
    </p:spTree>
    <p:extLst>
      <p:ext uri="{BB962C8B-B14F-4D97-AF65-F5344CB8AC3E}">
        <p14:creationId xmlns:p14="http://schemas.microsoft.com/office/powerpoint/2010/main" val="3420656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532710-F8CD-EB91-136C-08F251136CA5}"/>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FA8A6A87-EAF8-C74D-B272-1F0E68D8E846}"/>
              </a:ext>
            </a:extLst>
          </p:cNvPr>
          <p:cNvSpPr/>
          <p:nvPr/>
        </p:nvSpPr>
        <p:spPr>
          <a:xfrm>
            <a:off x="-71120" y="0"/>
            <a:ext cx="12263120" cy="6858000"/>
          </a:xfrm>
          <a:prstGeom prst="rect">
            <a:avLst/>
          </a:prstGeom>
          <a:solidFill>
            <a:schemeClr val="tx1">
              <a:lumMod val="85000"/>
              <a:lumOff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2AB5D557-5130-AFCC-2369-5DC8FBED85C2}"/>
              </a:ext>
            </a:extLst>
          </p:cNvPr>
          <p:cNvSpPr txBox="1"/>
          <p:nvPr/>
        </p:nvSpPr>
        <p:spPr>
          <a:xfrm>
            <a:off x="1996212" y="1973118"/>
            <a:ext cx="9193711" cy="3661323"/>
          </a:xfrm>
          <a:prstGeom prst="rect">
            <a:avLst/>
          </a:prstGeom>
          <a:noFill/>
        </p:spPr>
        <p:txBody>
          <a:bodyPr wrap="square" rtlCol="0">
            <a:spAutoFit/>
          </a:bodyPr>
          <a:lstStyle/>
          <a:p>
            <a:pPr marL="457200" indent="-457200">
              <a:lnSpc>
                <a:spcPts val="4000"/>
              </a:lnSpc>
              <a:buFontTx/>
              <a:buChar char="-"/>
            </a:pPr>
            <a:r>
              <a:rPr lang="en-US" sz="3300" b="1" dirty="0">
                <a:solidFill>
                  <a:srgbClr val="FFFF00"/>
                </a:solidFill>
                <a:latin typeface="Aptos ExtraBold" panose="020B0004020202020204" pitchFamily="34" charset="0"/>
                <a:cs typeface="Times New Roman" panose="02020603050405020304" pitchFamily="18" charset="0"/>
              </a:rPr>
              <a:t>Silent Mode</a:t>
            </a:r>
            <a:r>
              <a:rPr lang="en-US" sz="3300" b="1" dirty="0">
                <a:solidFill>
                  <a:schemeClr val="bg1"/>
                </a:solidFill>
                <a:latin typeface="Aptos ExtraBold" panose="020B0004020202020204" pitchFamily="34" charset="0"/>
                <a:cs typeface="Times New Roman" panose="02020603050405020304" pitchFamily="18" charset="0"/>
              </a:rPr>
              <a:t> (Text &amp; Image)</a:t>
            </a:r>
          </a:p>
          <a:p>
            <a:pPr marL="457200" indent="-457200">
              <a:lnSpc>
                <a:spcPts val="4000"/>
              </a:lnSpc>
              <a:buFontTx/>
              <a:buChar char="-"/>
            </a:pPr>
            <a:r>
              <a:rPr lang="en-US" sz="3300" b="1" dirty="0">
                <a:solidFill>
                  <a:schemeClr val="bg1"/>
                </a:solidFill>
                <a:latin typeface="Aptos ExtraBold" panose="020B0004020202020204" pitchFamily="34" charset="0"/>
                <a:cs typeface="Times New Roman" panose="02020603050405020304" pitchFamily="18" charset="0"/>
              </a:rPr>
              <a:t>Different voices</a:t>
            </a:r>
          </a:p>
          <a:p>
            <a:pPr marL="457200" indent="-457200">
              <a:lnSpc>
                <a:spcPts val="4000"/>
              </a:lnSpc>
              <a:buFontTx/>
              <a:buChar char="-"/>
            </a:pPr>
            <a:r>
              <a:rPr lang="en-US" sz="3300" b="1" dirty="0">
                <a:solidFill>
                  <a:schemeClr val="bg1"/>
                </a:solidFill>
                <a:latin typeface="Aptos ExtraBold" panose="020B0004020202020204" pitchFamily="34" charset="0"/>
                <a:cs typeface="Times New Roman" panose="02020603050405020304" pitchFamily="18" charset="0"/>
              </a:rPr>
              <a:t>Speech Pattern recognition</a:t>
            </a:r>
          </a:p>
          <a:p>
            <a:pPr marL="457200" indent="-457200">
              <a:lnSpc>
                <a:spcPts val="4000"/>
              </a:lnSpc>
              <a:buFontTx/>
              <a:buChar char="-"/>
            </a:pPr>
            <a:r>
              <a:rPr lang="en-US" sz="3300" b="1" dirty="0">
                <a:solidFill>
                  <a:srgbClr val="FFFF00"/>
                </a:solidFill>
                <a:latin typeface="Aptos ExtraBold" panose="020B0004020202020204" pitchFamily="34" charset="0"/>
                <a:cs typeface="Times New Roman" panose="02020603050405020304" pitchFamily="18" charset="0"/>
              </a:rPr>
              <a:t>Categorization</a:t>
            </a:r>
            <a:r>
              <a:rPr lang="en-US" sz="3300" b="1" dirty="0">
                <a:latin typeface="Aptos ExtraBold" panose="020B0004020202020204" pitchFamily="34" charset="0"/>
                <a:cs typeface="Times New Roman" panose="02020603050405020304" pitchFamily="18" charset="0"/>
              </a:rPr>
              <a:t> </a:t>
            </a:r>
            <a:r>
              <a:rPr lang="en-US" sz="3300" b="1" dirty="0">
                <a:solidFill>
                  <a:schemeClr val="bg1"/>
                </a:solidFill>
                <a:latin typeface="Aptos ExtraBold" panose="020B0004020202020204" pitchFamily="34" charset="0"/>
                <a:cs typeface="Times New Roman" panose="02020603050405020304" pitchFamily="18" charset="0"/>
              </a:rPr>
              <a:t>(False-alert filter)</a:t>
            </a:r>
          </a:p>
          <a:p>
            <a:pPr marL="457200" indent="-457200">
              <a:lnSpc>
                <a:spcPts val="4000"/>
              </a:lnSpc>
              <a:buFontTx/>
              <a:buChar char="-"/>
            </a:pPr>
            <a:r>
              <a:rPr lang="en-US" sz="3300" b="1" dirty="0">
                <a:solidFill>
                  <a:schemeClr val="bg1"/>
                </a:solidFill>
                <a:latin typeface="Aptos ExtraBold" panose="020B0004020202020204" pitchFamily="34" charset="0"/>
                <a:cs typeface="Times New Roman" panose="02020603050405020304" pitchFamily="18" charset="0"/>
              </a:rPr>
              <a:t>Analysis Summary</a:t>
            </a:r>
          </a:p>
          <a:p>
            <a:pPr marL="457200" indent="-457200">
              <a:lnSpc>
                <a:spcPts val="4000"/>
              </a:lnSpc>
              <a:buFontTx/>
              <a:buChar char="-"/>
            </a:pPr>
            <a:r>
              <a:rPr lang="en-US" sz="3300" b="1" dirty="0">
                <a:solidFill>
                  <a:schemeClr val="bg1"/>
                </a:solidFill>
                <a:latin typeface="Aptos ExtraBold" panose="020B0004020202020204" pitchFamily="34" charset="0"/>
                <a:cs typeface="Times New Roman" panose="02020603050405020304" pitchFamily="18" charset="0"/>
              </a:rPr>
              <a:t>Transcription</a:t>
            </a:r>
          </a:p>
          <a:p>
            <a:pPr marL="457200" indent="-457200">
              <a:lnSpc>
                <a:spcPts val="4000"/>
              </a:lnSpc>
              <a:buFontTx/>
              <a:buChar char="-"/>
            </a:pPr>
            <a:endParaRPr lang="en-US" sz="3300" b="1" dirty="0"/>
          </a:p>
        </p:txBody>
      </p:sp>
      <p:sp>
        <p:nvSpPr>
          <p:cNvPr id="10" name="TextBox 9">
            <a:extLst>
              <a:ext uri="{FF2B5EF4-FFF2-40B4-BE49-F238E27FC236}">
                <a16:creationId xmlns:a16="http://schemas.microsoft.com/office/drawing/2014/main" id="{D562AEAE-9176-9087-3B44-88695D5D1757}"/>
              </a:ext>
            </a:extLst>
          </p:cNvPr>
          <p:cNvSpPr txBox="1"/>
          <p:nvPr/>
        </p:nvSpPr>
        <p:spPr>
          <a:xfrm>
            <a:off x="7782560" y="576518"/>
            <a:ext cx="3242742" cy="938719"/>
          </a:xfrm>
          <a:prstGeom prst="rect">
            <a:avLst/>
          </a:prstGeom>
          <a:noFill/>
        </p:spPr>
        <p:txBody>
          <a:bodyPr wrap="square" rtlCol="0">
            <a:spAutoFit/>
          </a:bodyPr>
          <a:lstStyle/>
          <a:p>
            <a:pPr algn="just"/>
            <a:r>
              <a:rPr lang="en-US" sz="5500" b="1" i="0" dirty="0">
                <a:solidFill>
                  <a:schemeClr val="bg1"/>
                </a:solidFill>
                <a:effectLst/>
                <a:latin typeface="Aptos ExtraBold" panose="020B0004020202020204" pitchFamily="34" charset="0"/>
              </a:rPr>
              <a:t>Features.</a:t>
            </a:r>
            <a:endParaRPr lang="en-US" sz="5500" b="1" dirty="0">
              <a:solidFill>
                <a:schemeClr val="bg1"/>
              </a:solidFill>
              <a:latin typeface="Aptos ExtraBold" panose="020B0004020202020204" pitchFamily="34" charset="0"/>
            </a:endParaRPr>
          </a:p>
        </p:txBody>
      </p:sp>
    </p:spTree>
    <p:extLst>
      <p:ext uri="{BB962C8B-B14F-4D97-AF65-F5344CB8AC3E}">
        <p14:creationId xmlns:p14="http://schemas.microsoft.com/office/powerpoint/2010/main" val="2435837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22DE93-2E25-9272-1E9C-9FF3647C5FC0}"/>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A2086D69-4D90-62D5-D396-36FFF2063BB4}"/>
              </a:ext>
            </a:extLst>
          </p:cNvPr>
          <p:cNvSpPr/>
          <p:nvPr/>
        </p:nvSpPr>
        <p:spPr>
          <a:xfrm>
            <a:off x="0" y="0"/>
            <a:ext cx="12263120" cy="6858000"/>
          </a:xfrm>
          <a:prstGeom prst="rect">
            <a:avLst/>
          </a:prstGeom>
          <a:solidFill>
            <a:schemeClr val="tx1">
              <a:lumMod val="85000"/>
              <a:lumOff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F16F644E-33C7-C470-3481-EBC1BBEA79D6}"/>
              </a:ext>
            </a:extLst>
          </p:cNvPr>
          <p:cNvSpPr txBox="1"/>
          <p:nvPr/>
        </p:nvSpPr>
        <p:spPr>
          <a:xfrm>
            <a:off x="1463584" y="1922318"/>
            <a:ext cx="9193711" cy="3661323"/>
          </a:xfrm>
          <a:prstGeom prst="rect">
            <a:avLst/>
          </a:prstGeom>
          <a:noFill/>
        </p:spPr>
        <p:txBody>
          <a:bodyPr wrap="square" rtlCol="0">
            <a:spAutoFit/>
          </a:bodyPr>
          <a:lstStyle/>
          <a:p>
            <a:pPr>
              <a:lnSpc>
                <a:spcPts val="4000"/>
              </a:lnSpc>
            </a:pPr>
            <a:r>
              <a:rPr lang="en-US" sz="3000" dirty="0">
                <a:solidFill>
                  <a:schemeClr val="bg1"/>
                </a:solidFill>
                <a:latin typeface="Aptos ExtraBold" panose="020B0004020202020204" pitchFamily="34" charset="0"/>
              </a:rPr>
              <a:t>NEAIA can significantly </a:t>
            </a:r>
            <a:r>
              <a:rPr lang="en-US" sz="3000" dirty="0">
                <a:solidFill>
                  <a:srgbClr val="FFFF00"/>
                </a:solidFill>
                <a:latin typeface="Aptos ExtraBold" panose="020B0004020202020204" pitchFamily="34" charset="0"/>
              </a:rPr>
              <a:t>alleviate pressure</a:t>
            </a:r>
            <a:r>
              <a:rPr lang="en-US" sz="3000" dirty="0">
                <a:solidFill>
                  <a:schemeClr val="bg1"/>
                </a:solidFill>
                <a:latin typeface="Aptos ExtraBold" panose="020B0004020202020204" pitchFamily="34" charset="0"/>
              </a:rPr>
              <a:t> on emergency dispatch systems by redirecting non-emergency calls, </a:t>
            </a:r>
            <a:r>
              <a:rPr lang="en-US" sz="3000" dirty="0">
                <a:solidFill>
                  <a:srgbClr val="FFFF00"/>
                </a:solidFill>
                <a:latin typeface="Aptos ExtraBold" panose="020B0004020202020204" pitchFamily="34" charset="0"/>
              </a:rPr>
              <a:t>allowing police to focus</a:t>
            </a:r>
            <a:r>
              <a:rPr lang="en-US" sz="3000" dirty="0">
                <a:solidFill>
                  <a:schemeClr val="bg1"/>
                </a:solidFill>
                <a:latin typeface="Aptos ExtraBold" panose="020B0004020202020204" pitchFamily="34" charset="0"/>
              </a:rPr>
              <a:t> on critical incidents. It helps individuals report non-urgent issues effectively, educates the public on proper 911 usage, and </a:t>
            </a:r>
            <a:r>
              <a:rPr lang="en-US" sz="3000" dirty="0">
                <a:solidFill>
                  <a:srgbClr val="FFFF00"/>
                </a:solidFill>
                <a:latin typeface="Aptos ExtraBold" panose="020B0004020202020204" pitchFamily="34" charset="0"/>
              </a:rPr>
              <a:t>enhances response times</a:t>
            </a:r>
            <a:r>
              <a:rPr lang="en-US" sz="3000" dirty="0">
                <a:solidFill>
                  <a:schemeClr val="bg1"/>
                </a:solidFill>
                <a:latin typeface="Aptos ExtraBold" panose="020B0004020202020204" pitchFamily="34" charset="0"/>
              </a:rPr>
              <a:t> for true emergencies.</a:t>
            </a:r>
            <a:endParaRPr lang="en-US" sz="3000" b="1" dirty="0">
              <a:solidFill>
                <a:schemeClr val="bg1"/>
              </a:solidFill>
              <a:latin typeface="Aptos ExtraBold" panose="020B0004020202020204" pitchFamily="34" charset="0"/>
            </a:endParaRPr>
          </a:p>
        </p:txBody>
      </p:sp>
      <p:sp>
        <p:nvSpPr>
          <p:cNvPr id="10" name="TextBox 9">
            <a:extLst>
              <a:ext uri="{FF2B5EF4-FFF2-40B4-BE49-F238E27FC236}">
                <a16:creationId xmlns:a16="http://schemas.microsoft.com/office/drawing/2014/main" id="{020497C1-C30A-0449-E850-D9B1AD3A35D0}"/>
              </a:ext>
            </a:extLst>
          </p:cNvPr>
          <p:cNvSpPr txBox="1"/>
          <p:nvPr/>
        </p:nvSpPr>
        <p:spPr>
          <a:xfrm>
            <a:off x="6898640" y="576518"/>
            <a:ext cx="4126662" cy="938719"/>
          </a:xfrm>
          <a:prstGeom prst="rect">
            <a:avLst/>
          </a:prstGeom>
          <a:noFill/>
        </p:spPr>
        <p:txBody>
          <a:bodyPr wrap="square" rtlCol="0">
            <a:spAutoFit/>
          </a:bodyPr>
          <a:lstStyle/>
          <a:p>
            <a:pPr algn="just"/>
            <a:r>
              <a:rPr lang="en-US" sz="5500" b="1" i="0" dirty="0">
                <a:solidFill>
                  <a:schemeClr val="bg1"/>
                </a:solidFill>
                <a:effectLst/>
                <a:latin typeface="Aptos ExtraBold" panose="020B0004020202020204" pitchFamily="34" charset="0"/>
              </a:rPr>
              <a:t>Conclusion.</a:t>
            </a:r>
            <a:endParaRPr lang="en-US" sz="5500" b="1" dirty="0">
              <a:solidFill>
                <a:schemeClr val="bg1"/>
              </a:solidFill>
              <a:latin typeface="Aptos ExtraBold" panose="020B0004020202020204" pitchFamily="34" charset="0"/>
            </a:endParaRPr>
          </a:p>
        </p:txBody>
      </p:sp>
    </p:spTree>
    <p:extLst>
      <p:ext uri="{BB962C8B-B14F-4D97-AF65-F5344CB8AC3E}">
        <p14:creationId xmlns:p14="http://schemas.microsoft.com/office/powerpoint/2010/main" val="2326593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474EB9-2E7F-EA0B-E023-2F3790DD2FEF}"/>
            </a:ext>
          </a:extLst>
        </p:cNvPr>
        <p:cNvGrpSpPr/>
        <p:nvPr/>
      </p:nvGrpSpPr>
      <p:grpSpPr>
        <a:xfrm>
          <a:off x="0" y="0"/>
          <a:ext cx="0" cy="0"/>
          <a:chOff x="0" y="0"/>
          <a:chExt cx="0" cy="0"/>
        </a:xfrm>
      </p:grpSpPr>
      <p:pic>
        <p:nvPicPr>
          <p:cNvPr id="2" name="Online Media 1" title="neaia2">
            <a:hlinkClick r:id="" action="ppaction://media"/>
            <a:extLst>
              <a:ext uri="{FF2B5EF4-FFF2-40B4-BE49-F238E27FC236}">
                <a16:creationId xmlns:a16="http://schemas.microsoft.com/office/drawing/2014/main" id="{41DD0324-0C48-EAA9-B446-C71502C4AC95}"/>
              </a:ext>
            </a:extLst>
          </p:cNvPr>
          <p:cNvPicPr>
            <a:picLocks noRot="1" noChangeAspect="1"/>
          </p:cNvPicPr>
          <p:nvPr>
            <a:videoFile r:link="rId1"/>
          </p:nvPr>
        </p:nvPicPr>
        <p:blipFill>
          <a:blip r:embed="rId4"/>
          <a:stretch>
            <a:fillRect/>
          </a:stretch>
        </p:blipFill>
        <p:spPr>
          <a:xfrm>
            <a:off x="9525" y="0"/>
            <a:ext cx="12172950" cy="6858000"/>
          </a:xfrm>
          <a:prstGeom prst="rect">
            <a:avLst/>
          </a:prstGeom>
        </p:spPr>
      </p:pic>
    </p:spTree>
    <p:extLst>
      <p:ext uri="{BB962C8B-B14F-4D97-AF65-F5344CB8AC3E}">
        <p14:creationId xmlns:p14="http://schemas.microsoft.com/office/powerpoint/2010/main" val="1371830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0F0CF3-9757-D7D3-4574-3F993750EC14}"/>
            </a:ext>
          </a:extLst>
        </p:cNvPr>
        <p:cNvGrpSpPr/>
        <p:nvPr/>
      </p:nvGrpSpPr>
      <p:grpSpPr>
        <a:xfrm>
          <a:off x="0" y="0"/>
          <a:ext cx="0" cy="0"/>
          <a:chOff x="0" y="0"/>
          <a:chExt cx="0" cy="0"/>
        </a:xfrm>
      </p:grpSpPr>
      <p:sp>
        <p:nvSpPr>
          <p:cNvPr id="7" name="Rectangle 6">
            <a:extLst>
              <a:ext uri="{FF2B5EF4-FFF2-40B4-BE49-F238E27FC236}">
                <a16:creationId xmlns:a16="http://schemas.microsoft.com/office/drawing/2014/main" id="{D88126A5-AEC1-4365-5DA7-26DD2150482F}"/>
              </a:ext>
            </a:extLst>
          </p:cNvPr>
          <p:cNvSpPr/>
          <p:nvPr/>
        </p:nvSpPr>
        <p:spPr>
          <a:xfrm>
            <a:off x="-1" y="0"/>
            <a:ext cx="8392161" cy="6858000"/>
          </a:xfrm>
          <a:prstGeom prst="rect">
            <a:avLst/>
          </a:prstGeom>
          <a:solidFill>
            <a:schemeClr val="tx1">
              <a:lumMod val="85000"/>
              <a:lumOff val="1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6917E7BD-9012-3FDC-3511-1262CEABF266}"/>
              </a:ext>
            </a:extLst>
          </p:cNvPr>
          <p:cNvSpPr txBox="1"/>
          <p:nvPr/>
        </p:nvSpPr>
        <p:spPr>
          <a:xfrm>
            <a:off x="175455" y="634075"/>
            <a:ext cx="8041247" cy="6186309"/>
          </a:xfrm>
          <a:prstGeom prst="rect">
            <a:avLst/>
          </a:prstGeom>
          <a:noFill/>
        </p:spPr>
        <p:txBody>
          <a:bodyPr wrap="square" rtlCol="0">
            <a:spAutoFit/>
          </a:bodyPr>
          <a:lstStyle/>
          <a:p>
            <a:pPr algn="just"/>
            <a:r>
              <a:rPr lang="en-US" b="1" i="0" dirty="0">
                <a:solidFill>
                  <a:srgbClr val="FFFF00"/>
                </a:solidFill>
                <a:effectLst/>
                <a:latin typeface="-apple-system"/>
              </a:rPr>
              <a:t>Situation Summary</a:t>
            </a:r>
            <a:r>
              <a:rPr lang="en-US" i="0" dirty="0">
                <a:solidFill>
                  <a:schemeClr val="bg1"/>
                </a:solidFill>
                <a:effectLst/>
                <a:latin typeface="-apple-system"/>
              </a:rPr>
              <a:t>: On November 16, 2024, at approximately 6:00 PM, a </a:t>
            </a:r>
            <a:r>
              <a:rPr lang="en-US" i="0" dirty="0">
                <a:solidFill>
                  <a:srgbClr val="FFFF00"/>
                </a:solidFill>
                <a:effectLst/>
                <a:latin typeface="-apple-system"/>
              </a:rPr>
              <a:t>hit-and-run</a:t>
            </a:r>
            <a:r>
              <a:rPr lang="en-US" i="0" dirty="0">
                <a:solidFill>
                  <a:schemeClr val="bg1"/>
                </a:solidFill>
                <a:effectLst/>
                <a:latin typeface="-apple-system"/>
              </a:rPr>
              <a:t> collision occurred at the University of Memphis. The victim, who was riding a scooter, was struck by a vehicle, resulting in a sprained ankle. The driver fled the scene immediately after the incident. </a:t>
            </a:r>
          </a:p>
          <a:p>
            <a:pPr algn="just"/>
            <a:endParaRPr lang="en-US" dirty="0">
              <a:solidFill>
                <a:schemeClr val="bg1"/>
              </a:solidFill>
              <a:latin typeface="-apple-system"/>
            </a:endParaRPr>
          </a:p>
          <a:p>
            <a:pPr algn="just"/>
            <a:r>
              <a:rPr lang="en-US" b="1" i="0" dirty="0">
                <a:solidFill>
                  <a:srgbClr val="FFFF00"/>
                </a:solidFill>
                <a:effectLst/>
                <a:latin typeface="-apple-system"/>
              </a:rPr>
              <a:t>Key details</a:t>
            </a:r>
            <a:r>
              <a:rPr lang="en-US" i="0" dirty="0">
                <a:solidFill>
                  <a:schemeClr val="bg1"/>
                </a:solidFill>
                <a:effectLst/>
                <a:latin typeface="-apple-system"/>
              </a:rPr>
              <a:t>: 1. </a:t>
            </a:r>
            <a:r>
              <a:rPr lang="en-US" i="0" dirty="0">
                <a:solidFill>
                  <a:srgbClr val="FFFF00"/>
                </a:solidFill>
                <a:effectLst/>
                <a:latin typeface="-apple-system"/>
              </a:rPr>
              <a:t>Location:</a:t>
            </a:r>
            <a:r>
              <a:rPr lang="en-US" i="0" dirty="0">
                <a:solidFill>
                  <a:schemeClr val="bg1"/>
                </a:solidFill>
                <a:effectLst/>
                <a:latin typeface="-apple-system"/>
              </a:rPr>
              <a:t> University of Memphis 2. Time: Around 6:00 PM 3. Victim: Scooter rider with a sprained ankle 4. </a:t>
            </a:r>
            <a:r>
              <a:rPr lang="en-US" i="0" dirty="0">
                <a:solidFill>
                  <a:srgbClr val="FFFF00"/>
                </a:solidFill>
                <a:effectLst/>
                <a:latin typeface="-apple-system"/>
              </a:rPr>
              <a:t>Suspect vehicle: </a:t>
            </a:r>
            <a:r>
              <a:rPr lang="en-US" i="0" dirty="0">
                <a:solidFill>
                  <a:schemeClr val="bg1"/>
                </a:solidFill>
                <a:effectLst/>
                <a:latin typeface="-apple-system"/>
              </a:rPr>
              <a:t>Gold Volkswagen 5. Partial license plate: BJ7 6. No eyewitnesses present 7. Victim has a unclear picture of the incident </a:t>
            </a:r>
          </a:p>
          <a:p>
            <a:pPr algn="just"/>
            <a:endParaRPr lang="en-US" dirty="0">
              <a:solidFill>
                <a:schemeClr val="bg1"/>
              </a:solidFill>
              <a:latin typeface="-apple-system"/>
            </a:endParaRPr>
          </a:p>
          <a:p>
            <a:pPr algn="just"/>
            <a:r>
              <a:rPr lang="en-US" b="1" i="0" dirty="0">
                <a:solidFill>
                  <a:srgbClr val="FFFF00"/>
                </a:solidFill>
                <a:effectLst/>
                <a:latin typeface="-apple-system"/>
              </a:rPr>
              <a:t>Recommended actions</a:t>
            </a:r>
            <a:r>
              <a:rPr lang="en-US" i="0" dirty="0">
                <a:solidFill>
                  <a:srgbClr val="FFFF00"/>
                </a:solidFill>
                <a:effectLst/>
                <a:latin typeface="-apple-system"/>
              </a:rPr>
              <a:t>:</a:t>
            </a:r>
            <a:r>
              <a:rPr lang="en-US" i="0" dirty="0">
                <a:solidFill>
                  <a:schemeClr val="bg1"/>
                </a:solidFill>
                <a:effectLst/>
                <a:latin typeface="-apple-system"/>
              </a:rPr>
              <a:t> 1. Dispatch medical assistance to assess and treat the victim's injury 2. Send officers to the scene to gather more information and secure any potential evidence 3. Review campus surveillance footage if available 4. </a:t>
            </a:r>
            <a:r>
              <a:rPr lang="en-US" i="0" dirty="0">
                <a:solidFill>
                  <a:srgbClr val="FFFF00"/>
                </a:solidFill>
                <a:effectLst/>
                <a:latin typeface="-apple-system"/>
              </a:rPr>
              <a:t>Issue a BOLO</a:t>
            </a:r>
            <a:r>
              <a:rPr lang="en-US" i="0" dirty="0">
                <a:solidFill>
                  <a:schemeClr val="bg1"/>
                </a:solidFill>
                <a:effectLst/>
                <a:latin typeface="-apple-system"/>
              </a:rPr>
              <a:t> (Be On the Lookout) for a gold Volkswagen with license plate containing BJ7 5. Follow up with the victim to obtain the picture they mentioned 6. Conduct a search of registered gold Volkswagens in the area with license plates containing BJ7 </a:t>
            </a:r>
          </a:p>
          <a:p>
            <a:pPr algn="just"/>
            <a:endParaRPr lang="en-US" dirty="0">
              <a:solidFill>
                <a:schemeClr val="bg1"/>
              </a:solidFill>
              <a:latin typeface="-apple-system"/>
            </a:endParaRPr>
          </a:p>
          <a:p>
            <a:pPr algn="just"/>
            <a:r>
              <a:rPr lang="en-US" b="1" i="0" dirty="0">
                <a:solidFill>
                  <a:srgbClr val="FFFF00"/>
                </a:solidFill>
                <a:effectLst/>
                <a:latin typeface="-apple-system"/>
              </a:rPr>
              <a:t>Categorization</a:t>
            </a:r>
            <a:r>
              <a:rPr lang="en-US" i="0" dirty="0">
                <a:solidFill>
                  <a:schemeClr val="bg1"/>
                </a:solidFill>
                <a:effectLst/>
                <a:latin typeface="-apple-system"/>
              </a:rPr>
              <a:t>: Primary: Traffic Incident → Hit-and-Run Secondary: Injury → Minor Injury Tertiary: Evidence → </a:t>
            </a:r>
            <a:r>
              <a:rPr lang="en-US" i="0" dirty="0">
                <a:solidFill>
                  <a:srgbClr val="FFFF00"/>
                </a:solidFill>
                <a:effectLst/>
                <a:latin typeface="-apple-system"/>
              </a:rPr>
              <a:t>Photographic Evidence</a:t>
            </a:r>
            <a:r>
              <a:rPr lang="en-US" i="0" dirty="0">
                <a:solidFill>
                  <a:schemeClr val="bg1"/>
                </a:solidFill>
                <a:effectLst/>
                <a:latin typeface="-apple-system"/>
              </a:rPr>
              <a:t> This situation requires immediate attention due to the hit-and-run nature of the incident and the injury sustained by the victim. The partial vehicle description and license plate information provide a starting point for the investigation.</a:t>
            </a:r>
            <a:endParaRPr lang="en-US" dirty="0">
              <a:solidFill>
                <a:schemeClr val="bg1"/>
              </a:solidFill>
            </a:endParaRPr>
          </a:p>
        </p:txBody>
      </p:sp>
      <p:pic>
        <p:nvPicPr>
          <p:cNvPr id="9" name="Graphic 8" descr="Statistics with solid fill">
            <a:extLst>
              <a:ext uri="{FF2B5EF4-FFF2-40B4-BE49-F238E27FC236}">
                <a16:creationId xmlns:a16="http://schemas.microsoft.com/office/drawing/2014/main" id="{659E2F31-69ED-599A-558B-02431DB650E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05243" y="145532"/>
            <a:ext cx="393812" cy="393812"/>
          </a:xfrm>
          <a:prstGeom prst="rect">
            <a:avLst/>
          </a:prstGeom>
        </p:spPr>
      </p:pic>
      <p:sp>
        <p:nvSpPr>
          <p:cNvPr id="10" name="TextBox 9">
            <a:extLst>
              <a:ext uri="{FF2B5EF4-FFF2-40B4-BE49-F238E27FC236}">
                <a16:creationId xmlns:a16="http://schemas.microsoft.com/office/drawing/2014/main" id="{B5617B77-BE27-07C3-C19A-D484D281111B}"/>
              </a:ext>
            </a:extLst>
          </p:cNvPr>
          <p:cNvSpPr txBox="1"/>
          <p:nvPr/>
        </p:nvSpPr>
        <p:spPr>
          <a:xfrm>
            <a:off x="799055" y="150077"/>
            <a:ext cx="1320643" cy="384721"/>
          </a:xfrm>
          <a:prstGeom prst="rect">
            <a:avLst/>
          </a:prstGeom>
          <a:noFill/>
        </p:spPr>
        <p:txBody>
          <a:bodyPr wrap="square" rtlCol="0">
            <a:spAutoFit/>
          </a:bodyPr>
          <a:lstStyle/>
          <a:p>
            <a:pPr algn="just"/>
            <a:r>
              <a:rPr lang="en-US" sz="1900" b="1" i="0" dirty="0">
                <a:solidFill>
                  <a:schemeClr val="bg1"/>
                </a:solidFill>
                <a:effectLst/>
                <a:latin typeface="-apple-system"/>
              </a:rPr>
              <a:t>Analysis</a:t>
            </a:r>
            <a:endParaRPr lang="en-US" sz="1900" b="1" dirty="0">
              <a:solidFill>
                <a:schemeClr val="bg1"/>
              </a:solidFill>
            </a:endParaRPr>
          </a:p>
        </p:txBody>
      </p:sp>
      <p:sp>
        <p:nvSpPr>
          <p:cNvPr id="11" name="TextBox 10">
            <a:extLst>
              <a:ext uri="{FF2B5EF4-FFF2-40B4-BE49-F238E27FC236}">
                <a16:creationId xmlns:a16="http://schemas.microsoft.com/office/drawing/2014/main" id="{9442899A-8F97-ADB4-3079-B386D1BE3783}"/>
              </a:ext>
            </a:extLst>
          </p:cNvPr>
          <p:cNvSpPr txBox="1"/>
          <p:nvPr/>
        </p:nvSpPr>
        <p:spPr>
          <a:xfrm>
            <a:off x="8649836" y="2022133"/>
            <a:ext cx="3455411" cy="1631216"/>
          </a:xfrm>
          <a:prstGeom prst="rect">
            <a:avLst/>
          </a:prstGeom>
          <a:noFill/>
        </p:spPr>
        <p:txBody>
          <a:bodyPr wrap="square" rtlCol="0">
            <a:spAutoFit/>
          </a:bodyPr>
          <a:lstStyle/>
          <a:p>
            <a:pPr algn="just"/>
            <a:r>
              <a:rPr lang="en-US" sz="5000" b="1" i="0" dirty="0">
                <a:solidFill>
                  <a:schemeClr val="tx1">
                    <a:lumMod val="85000"/>
                    <a:lumOff val="15000"/>
                  </a:schemeClr>
                </a:solidFill>
                <a:effectLst/>
                <a:latin typeface="Aptos ExtraBold" panose="020B0004020202020204" pitchFamily="34" charset="0"/>
              </a:rPr>
              <a:t>Realtime</a:t>
            </a:r>
          </a:p>
          <a:p>
            <a:pPr algn="just"/>
            <a:r>
              <a:rPr lang="en-US" sz="5000" b="1" dirty="0">
                <a:solidFill>
                  <a:schemeClr val="tx1">
                    <a:lumMod val="85000"/>
                    <a:lumOff val="15000"/>
                  </a:schemeClr>
                </a:solidFill>
                <a:latin typeface="Aptos ExtraBold" panose="020B0004020202020204" pitchFamily="34" charset="0"/>
              </a:rPr>
              <a:t>Analysis.</a:t>
            </a:r>
          </a:p>
        </p:txBody>
      </p:sp>
    </p:spTree>
    <p:extLst>
      <p:ext uri="{BB962C8B-B14F-4D97-AF65-F5344CB8AC3E}">
        <p14:creationId xmlns:p14="http://schemas.microsoft.com/office/powerpoint/2010/main" val="7891954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6318</TotalTime>
  <Words>435</Words>
  <Application>Microsoft Office PowerPoint</Application>
  <PresentationFormat>Widescreen</PresentationFormat>
  <Paragraphs>31</Paragraphs>
  <Slides>6</Slides>
  <Notes>1</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-apple-system</vt:lpstr>
      <vt:lpstr>Aptos</vt:lpstr>
      <vt:lpstr>Aptos Display</vt:lpstr>
      <vt:lpstr>Aptos ExtraBold</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Chisom Okonkwo</dc:creator>
  <cp:lastModifiedBy>Sagili, Chaitanya</cp:lastModifiedBy>
  <cp:revision>20</cp:revision>
  <dcterms:created xsi:type="dcterms:W3CDTF">2024-11-12T18:24:56Z</dcterms:created>
  <dcterms:modified xsi:type="dcterms:W3CDTF">2024-12-05T20:33:39Z</dcterms:modified>
</cp:coreProperties>
</file>